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2"/>
  </p:notesMasterIdLst>
  <p:sldIdLst>
    <p:sldId id="256" r:id="rId2"/>
    <p:sldId id="277" r:id="rId3"/>
    <p:sldId id="276" r:id="rId4"/>
    <p:sldId id="262" r:id="rId5"/>
    <p:sldId id="268" r:id="rId6"/>
    <p:sldId id="263" r:id="rId7"/>
    <p:sldId id="261" r:id="rId8"/>
    <p:sldId id="260" r:id="rId9"/>
    <p:sldId id="259" r:id="rId10"/>
    <p:sldId id="275" r:id="rId11"/>
  </p:sldIdLst>
  <p:sldSz cx="9144000" cy="5143500" type="screen16x9"/>
  <p:notesSz cx="6858000" cy="9144000"/>
  <p:embeddedFontLst>
    <p:embeddedFont>
      <p:font typeface="Arimo" panose="020B0604020202020204" charset="0"/>
      <p:regular r:id="rId13"/>
      <p:bold r:id="rId14"/>
      <p:italic r:id="rId15"/>
      <p:boldItalic r:id="rId16"/>
    </p:embeddedFont>
    <p:embeddedFont>
      <p:font typeface="Manrope" panose="020B0604020202020204" charset="0"/>
      <p:regular r:id="rId17"/>
      <p:bold r:id="rId18"/>
    </p:embeddedFont>
    <p:embeddedFont>
      <p:font typeface="Raleway" panose="020B0604020202020204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5D0750-11E1-42CF-89D1-2ACDB64A1E7B}">
  <a:tblStyle styleId="{5F5D0750-11E1-42CF-89D1-2ACDB64A1E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34B50A8-9836-43A5-8F26-F162C61A9A6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690" y="-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DESI 2023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124574681725039"/>
          <c:y val="0.20526539620473852"/>
          <c:w val="0.84875425318274955"/>
          <c:h val="0.331497042195325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Sheet1!$A$2:$A$6</c:f>
              <c:numCache>
                <c:formatCode>0%</c:formatCode>
                <c:ptCount val="5"/>
                <c:pt idx="0">
                  <c:v>0.79</c:v>
                </c:pt>
                <c:pt idx="1">
                  <c:v>0.31</c:v>
                </c:pt>
                <c:pt idx="2">
                  <c:v>0.08</c:v>
                </c:pt>
                <c:pt idx="3">
                  <c:v>0.09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0.79</c:v>
                </c:pt>
                <c:pt idx="1">
                  <c:v>0.31</c:v>
                </c:pt>
                <c:pt idx="2">
                  <c:v>0.08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1-450D-9A74-13D3B1019A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Sheet1!$A$2:$A$6</c:f>
              <c:numCache>
                <c:formatCode>0%</c:formatCode>
                <c:ptCount val="5"/>
                <c:pt idx="0">
                  <c:v>0.79</c:v>
                </c:pt>
                <c:pt idx="1">
                  <c:v>0.31</c:v>
                </c:pt>
                <c:pt idx="2">
                  <c:v>0.08</c:v>
                </c:pt>
                <c:pt idx="3">
                  <c:v>0.09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3061-450D-9A74-13D3B1019A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Sheet1!$A$2:$A$6</c:f>
              <c:numCache>
                <c:formatCode>0%</c:formatCode>
                <c:ptCount val="5"/>
                <c:pt idx="0">
                  <c:v>0.79</c:v>
                </c:pt>
                <c:pt idx="1">
                  <c:v>0.31</c:v>
                </c:pt>
                <c:pt idx="2">
                  <c:v>0.08</c:v>
                </c:pt>
                <c:pt idx="3">
                  <c:v>0.09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3061-450D-9A74-13D3B1019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78040495"/>
        <c:axId val="678058383"/>
        <c:axId val="0"/>
      </c:bar3DChart>
      <c:catAx>
        <c:axId val="67804049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678058383"/>
        <c:crosses val="autoZero"/>
        <c:auto val="1"/>
        <c:lblAlgn val="ctr"/>
        <c:lblOffset val="100"/>
        <c:noMultiLvlLbl val="0"/>
      </c:catAx>
      <c:valAx>
        <c:axId val="678058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678040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105afc42a3_1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105afc42a3_1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1e375b9f5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1e375b9f5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709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1cbd33eb9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1cbd33eb9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5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1258269c9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1258269c9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0f9e629ec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0f9e629ec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140bde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140bde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1258269c9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1258269c9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1e7c571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11e7c571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0a3ae21fe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0a3ae21fe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bit.ly/2TyoMsr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46450" y="1099250"/>
            <a:ext cx="6251100" cy="21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236550" y="3328737"/>
            <a:ext cx="2670900" cy="7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144574" y="2227148"/>
            <a:ext cx="4716999" cy="4003301"/>
            <a:chOff x="-1144574" y="2227148"/>
            <a:chExt cx="4716999" cy="4003301"/>
          </a:xfrm>
        </p:grpSpPr>
        <p:pic>
          <p:nvPicPr>
            <p:cNvPr id="13" name="Google Shape;13;p2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7200006">
              <a:off x="1847307" y="4191835"/>
              <a:ext cx="1136289" cy="2015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8999979">
              <a:off x="-923283" y="3964340"/>
              <a:ext cx="2880440" cy="1656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9000024">
              <a:off x="-788201" y="2521883"/>
              <a:ext cx="1607751" cy="16002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oogle Shape;16;p2"/>
          <p:cNvGrpSpPr/>
          <p:nvPr/>
        </p:nvGrpSpPr>
        <p:grpSpPr>
          <a:xfrm>
            <a:off x="6906126" y="-985227"/>
            <a:ext cx="3548573" cy="3395703"/>
            <a:chOff x="6906126" y="-985227"/>
            <a:chExt cx="3548573" cy="3395703"/>
          </a:xfrm>
        </p:grpSpPr>
        <p:pic>
          <p:nvPicPr>
            <p:cNvPr id="17" name="Google Shape;17;p2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1799990">
              <a:off x="7072421" y="-361358"/>
              <a:ext cx="2880537" cy="143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3599997">
              <a:off x="8654099" y="656086"/>
              <a:ext cx="1575401" cy="14296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1"/>
          </p:nvPr>
        </p:nvSpPr>
        <p:spPr>
          <a:xfrm>
            <a:off x="937625" y="2331421"/>
            <a:ext cx="21753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2"/>
          </p:nvPr>
        </p:nvSpPr>
        <p:spPr>
          <a:xfrm>
            <a:off x="3484350" y="2331421"/>
            <a:ext cx="21753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subTitle" idx="3"/>
          </p:nvPr>
        </p:nvSpPr>
        <p:spPr>
          <a:xfrm>
            <a:off x="6031075" y="2331421"/>
            <a:ext cx="21753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4"/>
          </p:nvPr>
        </p:nvSpPr>
        <p:spPr>
          <a:xfrm>
            <a:off x="937625" y="1919112"/>
            <a:ext cx="2175300" cy="4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subTitle" idx="5"/>
          </p:nvPr>
        </p:nvSpPr>
        <p:spPr>
          <a:xfrm>
            <a:off x="3484350" y="1919112"/>
            <a:ext cx="2175300" cy="4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subTitle" idx="6"/>
          </p:nvPr>
        </p:nvSpPr>
        <p:spPr>
          <a:xfrm>
            <a:off x="6031075" y="1919112"/>
            <a:ext cx="2175300" cy="4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98" name="Google Shape;198;p18"/>
          <p:cNvGrpSpPr/>
          <p:nvPr/>
        </p:nvGrpSpPr>
        <p:grpSpPr>
          <a:xfrm>
            <a:off x="-678098" y="4065127"/>
            <a:ext cx="2586915" cy="1796428"/>
            <a:chOff x="-525698" y="4020825"/>
            <a:chExt cx="2586915" cy="1796428"/>
          </a:xfrm>
        </p:grpSpPr>
        <p:pic>
          <p:nvPicPr>
            <p:cNvPr id="199" name="Google Shape;199;p18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9000004">
              <a:off x="-355149" y="4312041"/>
              <a:ext cx="1451902" cy="1071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8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7200002">
              <a:off x="793943" y="4549979"/>
              <a:ext cx="1071226" cy="1071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1" name="Google Shape;201;p18"/>
          <p:cNvGrpSpPr/>
          <p:nvPr/>
        </p:nvGrpSpPr>
        <p:grpSpPr>
          <a:xfrm>
            <a:off x="7827483" y="-702647"/>
            <a:ext cx="2390567" cy="3170474"/>
            <a:chOff x="7827483" y="-702647"/>
            <a:chExt cx="2390567" cy="3170474"/>
          </a:xfrm>
        </p:grpSpPr>
        <p:pic>
          <p:nvPicPr>
            <p:cNvPr id="202" name="Google Shape;202;p18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8999998">
              <a:off x="8023531" y="-506599"/>
              <a:ext cx="1071226" cy="1071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8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7200013">
              <a:off x="8546651" y="-9199"/>
              <a:ext cx="1461372" cy="1328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8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1800031">
              <a:off x="8721336" y="971955"/>
              <a:ext cx="954077" cy="13476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1"/>
          </p:nvPr>
        </p:nvSpPr>
        <p:spPr>
          <a:xfrm>
            <a:off x="1396300" y="1317551"/>
            <a:ext cx="28326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2"/>
          </p:nvPr>
        </p:nvSpPr>
        <p:spPr>
          <a:xfrm>
            <a:off x="1396300" y="1800477"/>
            <a:ext cx="2832600" cy="9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subTitle" idx="3"/>
          </p:nvPr>
        </p:nvSpPr>
        <p:spPr>
          <a:xfrm>
            <a:off x="5139227" y="1800477"/>
            <a:ext cx="2832600" cy="9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subTitle" idx="4"/>
          </p:nvPr>
        </p:nvSpPr>
        <p:spPr>
          <a:xfrm>
            <a:off x="1396300" y="3548801"/>
            <a:ext cx="2832600" cy="9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subTitle" idx="5"/>
          </p:nvPr>
        </p:nvSpPr>
        <p:spPr>
          <a:xfrm>
            <a:off x="5139227" y="3548801"/>
            <a:ext cx="2832600" cy="9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9"/>
          <p:cNvSpPr txBox="1">
            <a:spLocks noGrp="1"/>
          </p:cNvSpPr>
          <p:nvPr>
            <p:ph type="subTitle" idx="6"/>
          </p:nvPr>
        </p:nvSpPr>
        <p:spPr>
          <a:xfrm>
            <a:off x="1396300" y="3065875"/>
            <a:ext cx="28326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4" name="Google Shape;214;p19"/>
          <p:cNvSpPr txBox="1">
            <a:spLocks noGrp="1"/>
          </p:cNvSpPr>
          <p:nvPr>
            <p:ph type="subTitle" idx="7"/>
          </p:nvPr>
        </p:nvSpPr>
        <p:spPr>
          <a:xfrm>
            <a:off x="5139227" y="1317551"/>
            <a:ext cx="28326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8"/>
          </p:nvPr>
        </p:nvSpPr>
        <p:spPr>
          <a:xfrm>
            <a:off x="5139227" y="3065875"/>
            <a:ext cx="2832600" cy="52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216" name="Google Shape;216;p19"/>
          <p:cNvGrpSpPr/>
          <p:nvPr/>
        </p:nvGrpSpPr>
        <p:grpSpPr>
          <a:xfrm>
            <a:off x="6180750" y="3351349"/>
            <a:ext cx="3505226" cy="2707799"/>
            <a:chOff x="6180750" y="3318123"/>
            <a:chExt cx="3505226" cy="2707799"/>
          </a:xfrm>
        </p:grpSpPr>
        <p:pic>
          <p:nvPicPr>
            <p:cNvPr id="217" name="Google Shape;217;p19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900004">
              <a:off x="6293338" y="4775126"/>
              <a:ext cx="1528501" cy="10712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9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900003">
              <a:off x="8295292" y="3437484"/>
              <a:ext cx="1168568" cy="1870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9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899997">
              <a:off x="7615323" y="4520900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19"/>
          <p:cNvGrpSpPr/>
          <p:nvPr/>
        </p:nvGrpSpPr>
        <p:grpSpPr>
          <a:xfrm>
            <a:off x="7592737" y="-849152"/>
            <a:ext cx="2181581" cy="1871692"/>
            <a:chOff x="7592737" y="-849152"/>
            <a:chExt cx="2181581" cy="1871692"/>
          </a:xfrm>
        </p:grpSpPr>
        <p:pic>
          <p:nvPicPr>
            <p:cNvPr id="221" name="Google Shape;221;p19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899997">
              <a:off x="7713113" y="-728776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9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899997">
              <a:off x="8582714" y="-169064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3" name="Google Shape;223;p19"/>
          <p:cNvGrpSpPr/>
          <p:nvPr/>
        </p:nvGrpSpPr>
        <p:grpSpPr>
          <a:xfrm>
            <a:off x="-658822" y="3639801"/>
            <a:ext cx="1894613" cy="2201835"/>
            <a:chOff x="-658822" y="3639801"/>
            <a:chExt cx="1894613" cy="2201835"/>
          </a:xfrm>
        </p:grpSpPr>
        <p:pic>
          <p:nvPicPr>
            <p:cNvPr id="224" name="Google Shape;224;p19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9899996">
              <a:off x="-479631" y="3752436"/>
              <a:ext cx="1071239" cy="1525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9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899997">
              <a:off x="44188" y="4650032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"/>
          <p:cNvSpPr txBox="1">
            <a:spLocks noGrp="1"/>
          </p:cNvSpPr>
          <p:nvPr>
            <p:ph type="ctrTitle"/>
          </p:nvPr>
        </p:nvSpPr>
        <p:spPr>
          <a:xfrm>
            <a:off x="2429950" y="627387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2" name="Google Shape;252;p21"/>
          <p:cNvSpPr txBox="1">
            <a:spLocks noGrp="1"/>
          </p:cNvSpPr>
          <p:nvPr>
            <p:ph type="subTitle" idx="1"/>
          </p:nvPr>
        </p:nvSpPr>
        <p:spPr>
          <a:xfrm>
            <a:off x="2430025" y="1625176"/>
            <a:ext cx="4284000" cy="11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3" name="Google Shape;253;p21"/>
          <p:cNvSpPr txBox="1"/>
          <p:nvPr/>
        </p:nvSpPr>
        <p:spPr>
          <a:xfrm>
            <a:off x="2471250" y="3496925"/>
            <a:ext cx="4201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CREDITS:</a:t>
            </a: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</a:t>
            </a:r>
            <a:r>
              <a:rPr lang="en" sz="10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including icons by </a:t>
            </a:r>
            <a:r>
              <a:rPr lang="en" sz="1000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and infographics &amp; images by </a:t>
            </a:r>
            <a:r>
              <a:rPr lang="en" sz="1000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highlight>
                <a:srgbClr val="DFDEFC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254" name="Google Shape;254;p21"/>
          <p:cNvGrpSpPr/>
          <p:nvPr/>
        </p:nvGrpSpPr>
        <p:grpSpPr>
          <a:xfrm>
            <a:off x="7809975" y="178751"/>
            <a:ext cx="2068409" cy="4260369"/>
            <a:chOff x="7809975" y="178751"/>
            <a:chExt cx="2068409" cy="4260369"/>
          </a:xfrm>
        </p:grpSpPr>
        <p:pic>
          <p:nvPicPr>
            <p:cNvPr id="255" name="Google Shape;255;p21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-900012">
              <a:off x="7990612" y="321029"/>
              <a:ext cx="1305823" cy="15677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21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899997">
              <a:off x="8686780" y="3247516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7" name="Google Shape;257;p21"/>
          <p:cNvGrpSpPr/>
          <p:nvPr/>
        </p:nvGrpSpPr>
        <p:grpSpPr>
          <a:xfrm>
            <a:off x="-1127053" y="1199064"/>
            <a:ext cx="2193280" cy="3417927"/>
            <a:chOff x="-974653" y="1348352"/>
            <a:chExt cx="2193280" cy="3417927"/>
          </a:xfrm>
        </p:grpSpPr>
        <p:pic>
          <p:nvPicPr>
            <p:cNvPr id="258" name="Google Shape;258;p21"/>
            <p:cNvPicPr preferRelativeResize="0"/>
            <p:nvPr/>
          </p:nvPicPr>
          <p:blipFill>
            <a:blip r:embed="rId7">
              <a:alphaModFix amt="70000"/>
            </a:blip>
            <a:stretch>
              <a:fillRect/>
            </a:stretch>
          </p:blipFill>
          <p:spPr>
            <a:xfrm rot="9899993">
              <a:off x="-717403" y="2377767"/>
              <a:ext cx="1678780" cy="2208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21"/>
            <p:cNvPicPr preferRelativeResize="0"/>
            <p:nvPr/>
          </p:nvPicPr>
          <p:blipFill>
            <a:blip r:embed="rId8">
              <a:alphaModFix amt="70000"/>
            </a:blip>
            <a:stretch>
              <a:fillRect/>
            </a:stretch>
          </p:blipFill>
          <p:spPr>
            <a:xfrm rot="-900004">
              <a:off x="-469270" y="1511626"/>
              <a:ext cx="1465239" cy="15462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22"/>
          <p:cNvGrpSpPr/>
          <p:nvPr/>
        </p:nvGrpSpPr>
        <p:grpSpPr>
          <a:xfrm flipH="1">
            <a:off x="-728272" y="-831022"/>
            <a:ext cx="3429250" cy="2823645"/>
            <a:chOff x="6647626" y="-765897"/>
            <a:chExt cx="3429250" cy="2823645"/>
          </a:xfrm>
        </p:grpSpPr>
        <p:pic>
          <p:nvPicPr>
            <p:cNvPr id="263" name="Google Shape;263;p22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899995">
              <a:off x="6757929" y="-569013"/>
              <a:ext cx="1662442" cy="1071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2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899989">
              <a:off x="7937272" y="-195379"/>
              <a:ext cx="1716618" cy="1716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899999">
              <a:off x="8750982" y="473660"/>
              <a:ext cx="1156763" cy="1459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6" name="Google Shape;266;p22"/>
          <p:cNvGrpSpPr/>
          <p:nvPr/>
        </p:nvGrpSpPr>
        <p:grpSpPr>
          <a:xfrm flipH="1">
            <a:off x="3363488" y="4187874"/>
            <a:ext cx="3122615" cy="1566793"/>
            <a:chOff x="2862501" y="4187874"/>
            <a:chExt cx="3122615" cy="1566793"/>
          </a:xfrm>
        </p:grpSpPr>
        <p:pic>
          <p:nvPicPr>
            <p:cNvPr id="267" name="Google Shape;267;p22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899988">
              <a:off x="2939232" y="4812150"/>
              <a:ext cx="1071237" cy="733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2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4499999">
              <a:off x="3754765" y="4186176"/>
              <a:ext cx="1071222" cy="1400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22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899997">
              <a:off x="4793513" y="4563063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0" name="Google Shape;270;p22"/>
          <p:cNvGrpSpPr/>
          <p:nvPr/>
        </p:nvGrpSpPr>
        <p:grpSpPr>
          <a:xfrm flipH="1">
            <a:off x="7126157" y="-621934"/>
            <a:ext cx="2950719" cy="2857565"/>
            <a:chOff x="-728272" y="-621934"/>
            <a:chExt cx="2950719" cy="2857565"/>
          </a:xfrm>
        </p:grpSpPr>
        <p:pic>
          <p:nvPicPr>
            <p:cNvPr id="271" name="Google Shape;271;p22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-899997">
              <a:off x="1030844" y="-501558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2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6300000">
              <a:off x="-177745" y="-150221"/>
              <a:ext cx="1710089" cy="1516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2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6299990">
              <a:off x="-806198" y="785590"/>
              <a:ext cx="1606329" cy="10712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" name="Google Shape;276;p23"/>
          <p:cNvGrpSpPr/>
          <p:nvPr/>
        </p:nvGrpSpPr>
        <p:grpSpPr>
          <a:xfrm>
            <a:off x="6414457" y="2733975"/>
            <a:ext cx="3365393" cy="3295303"/>
            <a:chOff x="6414457" y="2733975"/>
            <a:chExt cx="3365393" cy="3295303"/>
          </a:xfrm>
        </p:grpSpPr>
        <p:pic>
          <p:nvPicPr>
            <p:cNvPr id="277" name="Google Shape;277;p23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900020">
              <a:off x="8257369" y="3859136"/>
              <a:ext cx="1325712" cy="169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3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4500003">
              <a:off x="7008994" y="4219737"/>
              <a:ext cx="1071227" cy="2053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4499989">
              <a:off x="8471166" y="2861993"/>
              <a:ext cx="1139320" cy="11393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" name="Google Shape;280;p23"/>
          <p:cNvGrpSpPr/>
          <p:nvPr/>
        </p:nvGrpSpPr>
        <p:grpSpPr>
          <a:xfrm rot="10800000" flipH="1">
            <a:off x="-1182371" y="-987321"/>
            <a:ext cx="4183035" cy="3550127"/>
            <a:chOff x="-1144574" y="2227148"/>
            <a:chExt cx="4716999" cy="4003301"/>
          </a:xfrm>
        </p:grpSpPr>
        <p:pic>
          <p:nvPicPr>
            <p:cNvPr id="281" name="Google Shape;281;p23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7200006">
              <a:off x="1847307" y="4191835"/>
              <a:ext cx="1136289" cy="2015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23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8999979">
              <a:off x="-923283" y="3964340"/>
              <a:ext cx="2880440" cy="1656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23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9000024">
              <a:off x="-788201" y="2521883"/>
              <a:ext cx="1607751" cy="16002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title" hasCustomPrompt="1"/>
          </p:nvPr>
        </p:nvSpPr>
        <p:spPr>
          <a:xfrm>
            <a:off x="798381" y="2666475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1"/>
          </p:nvPr>
        </p:nvSpPr>
        <p:spPr>
          <a:xfrm>
            <a:off x="798394" y="3425399"/>
            <a:ext cx="3492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1260289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7"/>
          <p:cNvSpPr txBox="1">
            <a:spLocks noGrp="1"/>
          </p:cNvSpPr>
          <p:nvPr>
            <p:ph type="subTitle" idx="3"/>
          </p:nvPr>
        </p:nvSpPr>
        <p:spPr>
          <a:xfrm>
            <a:off x="2825700" y="2019200"/>
            <a:ext cx="3492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7"/>
          <p:cNvSpPr txBox="1">
            <a:spLocks noGrp="1"/>
          </p:cNvSpPr>
          <p:nvPr>
            <p:ph type="title" idx="4" hasCustomPrompt="1"/>
          </p:nvPr>
        </p:nvSpPr>
        <p:spPr>
          <a:xfrm>
            <a:off x="4853006" y="2666475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7"/>
          <p:cNvSpPr txBox="1">
            <a:spLocks noGrp="1"/>
          </p:cNvSpPr>
          <p:nvPr>
            <p:ph type="subTitle" idx="5"/>
          </p:nvPr>
        </p:nvSpPr>
        <p:spPr>
          <a:xfrm>
            <a:off x="4853019" y="3425399"/>
            <a:ext cx="3492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77" name="Google Shape;177;p17"/>
          <p:cNvGrpSpPr/>
          <p:nvPr/>
        </p:nvGrpSpPr>
        <p:grpSpPr>
          <a:xfrm>
            <a:off x="6647626" y="-831022"/>
            <a:ext cx="3429250" cy="2823645"/>
            <a:chOff x="6647626" y="-765897"/>
            <a:chExt cx="3429250" cy="2823645"/>
          </a:xfrm>
        </p:grpSpPr>
        <p:pic>
          <p:nvPicPr>
            <p:cNvPr id="178" name="Google Shape;178;p17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899995">
              <a:off x="6757929" y="-569013"/>
              <a:ext cx="1662442" cy="1071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7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899989">
              <a:off x="7937272" y="-195379"/>
              <a:ext cx="1716618" cy="1716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7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899999">
              <a:off x="8750982" y="473660"/>
              <a:ext cx="1156763" cy="1459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Google Shape;181;p17"/>
          <p:cNvGrpSpPr/>
          <p:nvPr/>
        </p:nvGrpSpPr>
        <p:grpSpPr>
          <a:xfrm>
            <a:off x="2862501" y="4187874"/>
            <a:ext cx="3122615" cy="1566793"/>
            <a:chOff x="2862501" y="4187874"/>
            <a:chExt cx="3122615" cy="1566793"/>
          </a:xfrm>
        </p:grpSpPr>
        <p:pic>
          <p:nvPicPr>
            <p:cNvPr id="182" name="Google Shape;182;p17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899988">
              <a:off x="2939232" y="4812150"/>
              <a:ext cx="1071237" cy="733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7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4499999">
              <a:off x="3754765" y="4186176"/>
              <a:ext cx="1071222" cy="1400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7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899997">
              <a:off x="4793513" y="4563063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5" name="Google Shape;185;p17"/>
          <p:cNvGrpSpPr/>
          <p:nvPr/>
        </p:nvGrpSpPr>
        <p:grpSpPr>
          <a:xfrm>
            <a:off x="-728272" y="-621934"/>
            <a:ext cx="2950719" cy="2857565"/>
            <a:chOff x="-728272" y="-621934"/>
            <a:chExt cx="2950719" cy="2857565"/>
          </a:xfrm>
        </p:grpSpPr>
        <p:pic>
          <p:nvPicPr>
            <p:cNvPr id="186" name="Google Shape;186;p17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-899997">
              <a:off x="1030844" y="-501558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7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6300000">
              <a:off x="-177745" y="-150221"/>
              <a:ext cx="1710089" cy="1516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7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6299990">
              <a:off x="-806198" y="785590"/>
              <a:ext cx="1606329" cy="10712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6729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 rot="4500002">
            <a:off x="-168499" y="4321354"/>
            <a:ext cx="1342974" cy="121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9899997">
            <a:off x="-924225" y="1654303"/>
            <a:ext cx="1222078" cy="337609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976324" y="2106550"/>
            <a:ext cx="3197100" cy="1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4976324" y="1161350"/>
            <a:ext cx="11175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>
            <a:spLocks noGrp="1"/>
          </p:cNvSpPr>
          <p:nvPr>
            <p:ph type="pic" idx="3"/>
          </p:nvPr>
        </p:nvSpPr>
        <p:spPr>
          <a:xfrm>
            <a:off x="892060" y="737888"/>
            <a:ext cx="3011400" cy="4405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" name="Google Shape;26;p3"/>
          <p:cNvGrpSpPr/>
          <p:nvPr/>
        </p:nvGrpSpPr>
        <p:grpSpPr>
          <a:xfrm>
            <a:off x="6675781" y="-801650"/>
            <a:ext cx="3302695" cy="2132173"/>
            <a:chOff x="6675781" y="-801650"/>
            <a:chExt cx="3302695" cy="2132173"/>
          </a:xfrm>
        </p:grpSpPr>
        <p:pic>
          <p:nvPicPr>
            <p:cNvPr id="27" name="Google Shape;27;p3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6300010">
              <a:off x="7140612" y="-945587"/>
              <a:ext cx="1071213" cy="1784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4499998">
              <a:off x="8287831" y="-341100"/>
              <a:ext cx="1576239" cy="14463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4895024" y="2371047"/>
            <a:ext cx="2875200" cy="14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373773" y="2371047"/>
            <a:ext cx="2875200" cy="14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1373773" y="1797397"/>
            <a:ext cx="2875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4895027" y="1797397"/>
            <a:ext cx="2875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>
            <a:off x="6174749" y="2684451"/>
            <a:ext cx="4077521" cy="3826304"/>
            <a:chOff x="6174749" y="2684451"/>
            <a:chExt cx="4077521" cy="3826304"/>
          </a:xfrm>
        </p:grpSpPr>
        <p:pic>
          <p:nvPicPr>
            <p:cNvPr id="48" name="Google Shape;48;p5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3599983">
              <a:off x="6613361" y="4576352"/>
              <a:ext cx="1071228" cy="16313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5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1800011">
              <a:off x="7415087" y="4373900"/>
              <a:ext cx="2585872" cy="1597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5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1799974">
              <a:off x="8606778" y="2896220"/>
              <a:ext cx="1305361" cy="17102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Google Shape;51;p5"/>
          <p:cNvGrpSpPr/>
          <p:nvPr/>
        </p:nvGrpSpPr>
        <p:grpSpPr>
          <a:xfrm>
            <a:off x="-733750" y="-732728"/>
            <a:ext cx="2332079" cy="2641079"/>
            <a:chOff x="-733750" y="-732728"/>
            <a:chExt cx="2332079" cy="2641079"/>
          </a:xfrm>
        </p:grpSpPr>
        <p:pic>
          <p:nvPicPr>
            <p:cNvPr id="52" name="Google Shape;52;p5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7199989">
              <a:off x="-561770" y="599388"/>
              <a:ext cx="1167489" cy="1071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5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-1800005">
              <a:off x="-85132" y="-425161"/>
              <a:ext cx="1517298" cy="10712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6"/>
          <p:cNvGrpSpPr/>
          <p:nvPr/>
        </p:nvGrpSpPr>
        <p:grpSpPr>
          <a:xfrm>
            <a:off x="7098275" y="-925600"/>
            <a:ext cx="2801415" cy="2728839"/>
            <a:chOff x="7098275" y="-925600"/>
            <a:chExt cx="2801415" cy="2728839"/>
          </a:xfrm>
        </p:grpSpPr>
        <p:pic>
          <p:nvPicPr>
            <p:cNvPr id="58" name="Google Shape;58;p6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900000">
              <a:off x="7229448" y="-716503"/>
              <a:ext cx="1780079" cy="1247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6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900001">
              <a:off x="8623587" y="-166667"/>
              <a:ext cx="1071222" cy="1476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6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4500003">
              <a:off x="8971930" y="884234"/>
              <a:ext cx="859993" cy="8002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" name="Google Shape;61;p6"/>
          <p:cNvGrpSpPr/>
          <p:nvPr/>
        </p:nvGrpSpPr>
        <p:grpSpPr>
          <a:xfrm>
            <a:off x="-584150" y="3667823"/>
            <a:ext cx="3268089" cy="2368104"/>
            <a:chOff x="-584150" y="3667823"/>
            <a:chExt cx="3268089" cy="2368104"/>
          </a:xfrm>
        </p:grpSpPr>
        <p:pic>
          <p:nvPicPr>
            <p:cNvPr id="62" name="Google Shape;62;p6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899996">
              <a:off x="-249350" y="4628984"/>
              <a:ext cx="1646317" cy="1071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6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6299997">
              <a:off x="-463774" y="3788199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6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899998">
              <a:off x="1053867" y="4786613"/>
              <a:ext cx="1517295" cy="10712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735900" cy="1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7"/>
          <p:cNvGrpSpPr/>
          <p:nvPr/>
        </p:nvGrpSpPr>
        <p:grpSpPr>
          <a:xfrm>
            <a:off x="7002995" y="-686773"/>
            <a:ext cx="3069406" cy="2234598"/>
            <a:chOff x="7002995" y="-686773"/>
            <a:chExt cx="3069406" cy="2234598"/>
          </a:xfrm>
        </p:grpSpPr>
        <p:pic>
          <p:nvPicPr>
            <p:cNvPr id="69" name="Google Shape;69;p7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6299987">
              <a:off x="8098730" y="-392829"/>
              <a:ext cx="1872191" cy="16467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7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6300004">
              <a:off x="7348715" y="-648683"/>
              <a:ext cx="1071239" cy="15378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720000" y="1928950"/>
            <a:ext cx="3252300" cy="18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7"/>
          <p:cNvSpPr>
            <a:spLocks noGrp="1"/>
          </p:cNvSpPr>
          <p:nvPr>
            <p:ph type="pic" idx="2"/>
          </p:nvPr>
        </p:nvSpPr>
        <p:spPr>
          <a:xfrm>
            <a:off x="5493950" y="951725"/>
            <a:ext cx="3130200" cy="4191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3" name="Google Shape;73;p7"/>
          <p:cNvGrpSpPr/>
          <p:nvPr/>
        </p:nvGrpSpPr>
        <p:grpSpPr>
          <a:xfrm>
            <a:off x="2273853" y="4393401"/>
            <a:ext cx="2832401" cy="1475548"/>
            <a:chOff x="2273853" y="4393401"/>
            <a:chExt cx="2832401" cy="1475548"/>
          </a:xfrm>
        </p:grpSpPr>
        <p:pic>
          <p:nvPicPr>
            <p:cNvPr id="74" name="Google Shape;74;p7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899998">
              <a:off x="3293437" y="4595562"/>
              <a:ext cx="1703209" cy="1071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7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-899997">
              <a:off x="2394229" y="4556083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2724150" y="1307100"/>
            <a:ext cx="369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79" name="Google Shape;79;p8"/>
          <p:cNvGrpSpPr/>
          <p:nvPr/>
        </p:nvGrpSpPr>
        <p:grpSpPr>
          <a:xfrm>
            <a:off x="-926221" y="-993371"/>
            <a:ext cx="3255848" cy="3765475"/>
            <a:chOff x="-873700" y="-866950"/>
            <a:chExt cx="2641876" cy="3055400"/>
          </a:xfrm>
        </p:grpSpPr>
        <p:pic>
          <p:nvPicPr>
            <p:cNvPr id="80" name="Google Shape;80;p8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-9899990">
              <a:off x="-699831" y="590511"/>
              <a:ext cx="1071213" cy="1484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4499974">
              <a:off x="-328442" y="-165980"/>
              <a:ext cx="1187133" cy="1071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8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899990">
              <a:off x="442605" y="-728938"/>
              <a:ext cx="1207516" cy="10712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" name="Google Shape;83;p8"/>
          <p:cNvGrpSpPr/>
          <p:nvPr/>
        </p:nvGrpSpPr>
        <p:grpSpPr>
          <a:xfrm>
            <a:off x="6485064" y="1690666"/>
            <a:ext cx="3695615" cy="4657515"/>
            <a:chOff x="6938450" y="2363256"/>
            <a:chExt cx="2789354" cy="3515371"/>
          </a:xfrm>
        </p:grpSpPr>
        <p:pic>
          <p:nvPicPr>
            <p:cNvPr id="84" name="Google Shape;84;p8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899997">
              <a:off x="8536198" y="2483632"/>
              <a:ext cx="1071227" cy="1071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8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899994">
              <a:off x="7056799" y="4671594"/>
              <a:ext cx="1190380" cy="1071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8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899997">
              <a:off x="8370415" y="3186264"/>
              <a:ext cx="1071227" cy="235232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/>
          <p:nvPr/>
        </p:nvSpPr>
        <p:spPr>
          <a:xfrm>
            <a:off x="324200" y="318250"/>
            <a:ext cx="8514300" cy="449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title"/>
          </p:nvPr>
        </p:nvSpPr>
        <p:spPr>
          <a:xfrm>
            <a:off x="2201850" y="1584874"/>
            <a:ext cx="474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1"/>
          </p:nvPr>
        </p:nvSpPr>
        <p:spPr>
          <a:xfrm>
            <a:off x="2201925" y="2427926"/>
            <a:ext cx="47403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91" name="Google Shape;91;p9"/>
          <p:cNvGrpSpPr/>
          <p:nvPr/>
        </p:nvGrpSpPr>
        <p:grpSpPr>
          <a:xfrm rot="10800000" flipH="1">
            <a:off x="-1144574" y="-985227"/>
            <a:ext cx="4716999" cy="4003301"/>
            <a:chOff x="-1144574" y="2227148"/>
            <a:chExt cx="4716999" cy="4003301"/>
          </a:xfrm>
        </p:grpSpPr>
        <p:pic>
          <p:nvPicPr>
            <p:cNvPr id="92" name="Google Shape;92;p9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7200006">
              <a:off x="1847307" y="4191835"/>
              <a:ext cx="1136289" cy="2015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9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8999979">
              <a:off x="-923283" y="3964340"/>
              <a:ext cx="2880440" cy="1656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9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9000024">
              <a:off x="-788201" y="2521883"/>
              <a:ext cx="1607751" cy="16002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" name="Google Shape;95;p9"/>
          <p:cNvGrpSpPr/>
          <p:nvPr/>
        </p:nvGrpSpPr>
        <p:grpSpPr>
          <a:xfrm rot="10800000" flipH="1">
            <a:off x="6906126" y="2834746"/>
            <a:ext cx="3548573" cy="3395703"/>
            <a:chOff x="6906126" y="-985227"/>
            <a:chExt cx="3548573" cy="3395703"/>
          </a:xfrm>
        </p:grpSpPr>
        <p:pic>
          <p:nvPicPr>
            <p:cNvPr id="96" name="Google Shape;96;p9"/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 rot="1799990">
              <a:off x="7072421" y="-361358"/>
              <a:ext cx="2880537" cy="143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9"/>
            <p:cNvPicPr preferRelativeResize="0"/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-3599997">
              <a:off x="8654099" y="656086"/>
              <a:ext cx="1575401" cy="14296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"/>
          <p:cNvSpPr>
            <a:spLocks noGrp="1"/>
          </p:cNvSpPr>
          <p:nvPr>
            <p:ph type="pic" idx="2"/>
          </p:nvPr>
        </p:nvSpPr>
        <p:spPr>
          <a:xfrm>
            <a:off x="-6875" y="0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0"/>
          <p:cNvSpPr txBox="1">
            <a:spLocks noGrp="1"/>
          </p:cNvSpPr>
          <p:nvPr>
            <p:ph type="title"/>
          </p:nvPr>
        </p:nvSpPr>
        <p:spPr>
          <a:xfrm>
            <a:off x="720000" y="4038000"/>
            <a:ext cx="77040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rope"/>
              <a:buNone/>
              <a:defRPr sz="3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●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○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mo"/>
              <a:buChar char="■"/>
              <a:defRPr sz="12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64" r:id="rId10"/>
    <p:sldLayoutId id="2147483665" r:id="rId11"/>
    <p:sldLayoutId id="2147483667" r:id="rId12"/>
    <p:sldLayoutId id="2147483668" r:id="rId13"/>
    <p:sldLayoutId id="2147483669" r:id="rId14"/>
    <p:sldLayoutId id="214748367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mailto:secretariat_skills@mlsp.government.bg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skills.mlsp.government.b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>
            <a:spLocks noGrp="1"/>
          </p:cNvSpPr>
          <p:nvPr>
            <p:ph type="ctrTitle"/>
          </p:nvPr>
        </p:nvSpPr>
        <p:spPr>
          <a:xfrm>
            <a:off x="1446450" y="1099250"/>
            <a:ext cx="6251100" cy="21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>
                <a:solidFill>
                  <a:schemeClr val="tx2"/>
                </a:solidFill>
              </a:rPr>
              <a:t>Европейска година </a:t>
            </a:r>
            <a:r>
              <a:rPr lang="bg-BG" dirty="0" smtClean="0">
                <a:solidFill>
                  <a:schemeClr val="accent1"/>
                </a:solidFill>
              </a:rPr>
              <a:t>на уменията 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01" name="Google Shape;301;p30"/>
          <p:cNvSpPr txBox="1">
            <a:spLocks noGrp="1"/>
          </p:cNvSpPr>
          <p:nvPr>
            <p:ph type="subTitle" idx="1"/>
          </p:nvPr>
        </p:nvSpPr>
        <p:spPr>
          <a:xfrm>
            <a:off x="3236550" y="3328737"/>
            <a:ext cx="2670900" cy="7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в България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316629"/>
            <a:ext cx="827348" cy="48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9"/>
          <p:cNvSpPr txBox="1">
            <a:spLocks noGrp="1"/>
          </p:cNvSpPr>
          <p:nvPr>
            <p:ph type="subTitle" idx="1"/>
          </p:nvPr>
        </p:nvSpPr>
        <p:spPr>
          <a:xfrm>
            <a:off x="2430024" y="2416814"/>
            <a:ext cx="4284000" cy="11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</a:pPr>
            <a:r>
              <a:rPr lang="en-US" dirty="0" smtClean="0">
                <a:hlinkClick r:id="rId3"/>
              </a:rPr>
              <a:t>secretariat_skills@mlsp.government.bg</a:t>
            </a:r>
            <a:r>
              <a:rPr lang="en-US" dirty="0" smtClean="0"/>
              <a:t> </a:t>
            </a:r>
            <a:r>
              <a:rPr lang="en" dirty="0" smtClean="0"/>
              <a:t> </a:t>
            </a:r>
            <a:endParaRPr dirty="0"/>
          </a:p>
          <a:p>
            <a:pPr marL="0" lvl="0" indent="0"/>
            <a:r>
              <a:rPr lang="en" dirty="0"/>
              <a:t>+359 2 8119 443</a:t>
            </a:r>
          </a:p>
          <a:p>
            <a:pPr marL="0" lvl="0" indent="0"/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://skills.mlsp.government.bg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dirty="0"/>
          </a:p>
        </p:txBody>
      </p:sp>
      <p:sp>
        <p:nvSpPr>
          <p:cNvPr id="565" name="Google Shape;565;p49"/>
          <p:cNvSpPr txBox="1">
            <a:spLocks noGrp="1"/>
          </p:cNvSpPr>
          <p:nvPr>
            <p:ph type="ctrTitle"/>
          </p:nvPr>
        </p:nvSpPr>
        <p:spPr>
          <a:xfrm>
            <a:off x="1554504" y="716500"/>
            <a:ext cx="6035040" cy="1562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dirty="0" smtClean="0">
                <a:solidFill>
                  <a:schemeClr val="accent1"/>
                </a:solidFill>
              </a:rPr>
              <a:t>Благодаря</a:t>
            </a:r>
            <a:r>
              <a:rPr lang="bg-BG" sz="4800" dirty="0" smtClean="0"/>
              <a:t> </a:t>
            </a:r>
            <a:br>
              <a:rPr lang="bg-BG" sz="4800" dirty="0" smtClean="0"/>
            </a:br>
            <a:r>
              <a:rPr lang="bg-BG" sz="4800" dirty="0" smtClean="0">
                <a:solidFill>
                  <a:schemeClr val="tx2"/>
                </a:solidFill>
              </a:rPr>
              <a:t>за вниманието!</a:t>
            </a:r>
            <a:endParaRPr sz="4800" dirty="0">
              <a:solidFill>
                <a:schemeClr val="tx2"/>
              </a:solidFill>
            </a:endParaRPr>
          </a:p>
        </p:txBody>
      </p:sp>
      <p:pic>
        <p:nvPicPr>
          <p:cNvPr id="567" name="Google Shape;567;p4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9899943">
            <a:off x="403686" y="3311819"/>
            <a:ext cx="1550627" cy="212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9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900040">
            <a:off x="7604814" y="1683988"/>
            <a:ext cx="1641393" cy="22488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12986" y="3631304"/>
            <a:ext cx="4009293" cy="4501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grpSp>
        <p:nvGrpSpPr>
          <p:cNvPr id="3" name="Group 2"/>
          <p:cNvGrpSpPr/>
          <p:nvPr/>
        </p:nvGrpSpPr>
        <p:grpSpPr>
          <a:xfrm>
            <a:off x="3095130" y="3612042"/>
            <a:ext cx="1510207" cy="424809"/>
            <a:chOff x="3517025" y="2974123"/>
            <a:chExt cx="1510207" cy="424809"/>
          </a:xfrm>
        </p:grpSpPr>
        <p:sp>
          <p:nvSpPr>
            <p:cNvPr id="569" name="Google Shape;569;p49"/>
            <p:cNvSpPr/>
            <p:nvPr/>
          </p:nvSpPr>
          <p:spPr>
            <a:xfrm>
              <a:off x="3517025" y="2974215"/>
              <a:ext cx="424717" cy="424717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4602" y="3500"/>
                  </a:moveTo>
                  <a:cubicBezTo>
                    <a:pt x="15137" y="3500"/>
                    <a:pt x="15682" y="3563"/>
                    <a:pt x="16247" y="3689"/>
                  </a:cubicBezTo>
                  <a:cubicBezTo>
                    <a:pt x="16179" y="4154"/>
                    <a:pt x="16095" y="4705"/>
                    <a:pt x="16033" y="5120"/>
                  </a:cubicBezTo>
                  <a:cubicBezTo>
                    <a:pt x="15810" y="5075"/>
                    <a:pt x="15484" y="5035"/>
                    <a:pt x="15150" y="5035"/>
                  </a:cubicBezTo>
                  <a:cubicBezTo>
                    <a:pt x="14968" y="5035"/>
                    <a:pt x="14783" y="5047"/>
                    <a:pt x="14611" y="5076"/>
                  </a:cubicBezTo>
                  <a:cubicBezTo>
                    <a:pt x="13536" y="5258"/>
                    <a:pt x="12918" y="5925"/>
                    <a:pt x="12918" y="6907"/>
                  </a:cubicBezTo>
                  <a:lnTo>
                    <a:pt x="12918" y="8819"/>
                  </a:lnTo>
                  <a:cubicBezTo>
                    <a:pt x="12918" y="9143"/>
                    <a:pt x="13180" y="9405"/>
                    <a:pt x="13504" y="9405"/>
                  </a:cubicBezTo>
                  <a:lnTo>
                    <a:pt x="15681" y="9405"/>
                  </a:lnTo>
                  <a:lnTo>
                    <a:pt x="15388" y="10576"/>
                  </a:lnTo>
                  <a:lnTo>
                    <a:pt x="13504" y="10576"/>
                  </a:lnTo>
                  <a:cubicBezTo>
                    <a:pt x="13180" y="10576"/>
                    <a:pt x="12918" y="10838"/>
                    <a:pt x="12918" y="11161"/>
                  </a:cubicBezTo>
                  <a:lnTo>
                    <a:pt x="12918" y="18811"/>
                  </a:lnTo>
                  <a:lnTo>
                    <a:pt x="11162" y="18811"/>
                  </a:lnTo>
                  <a:lnTo>
                    <a:pt x="11162" y="11161"/>
                  </a:lnTo>
                  <a:cubicBezTo>
                    <a:pt x="11162" y="10838"/>
                    <a:pt x="10900" y="10576"/>
                    <a:pt x="10576" y="10576"/>
                  </a:cubicBezTo>
                  <a:lnTo>
                    <a:pt x="9407" y="10576"/>
                  </a:lnTo>
                  <a:lnTo>
                    <a:pt x="9407" y="9405"/>
                  </a:lnTo>
                  <a:lnTo>
                    <a:pt x="10576" y="9405"/>
                  </a:lnTo>
                  <a:cubicBezTo>
                    <a:pt x="10900" y="9405"/>
                    <a:pt x="11162" y="9143"/>
                    <a:pt x="11162" y="8821"/>
                  </a:cubicBezTo>
                  <a:cubicBezTo>
                    <a:pt x="11162" y="7215"/>
                    <a:pt x="11162" y="6481"/>
                    <a:pt x="11162" y="6143"/>
                  </a:cubicBezTo>
                  <a:cubicBezTo>
                    <a:pt x="11162" y="5520"/>
                    <a:pt x="11163" y="4843"/>
                    <a:pt x="11770" y="4324"/>
                  </a:cubicBezTo>
                  <a:cubicBezTo>
                    <a:pt x="12234" y="3928"/>
                    <a:pt x="12823" y="3687"/>
                    <a:pt x="13628" y="3571"/>
                  </a:cubicBezTo>
                  <a:cubicBezTo>
                    <a:pt x="13950" y="3524"/>
                    <a:pt x="14274" y="3500"/>
                    <a:pt x="14602" y="3500"/>
                  </a:cubicBezTo>
                  <a:close/>
                  <a:moveTo>
                    <a:pt x="17017" y="1170"/>
                  </a:moveTo>
                  <a:cubicBezTo>
                    <a:pt x="17990" y="1170"/>
                    <a:pt x="18811" y="1975"/>
                    <a:pt x="18811" y="2927"/>
                  </a:cubicBezTo>
                  <a:lnTo>
                    <a:pt x="18811" y="17056"/>
                  </a:lnTo>
                  <a:cubicBezTo>
                    <a:pt x="18811" y="18023"/>
                    <a:pt x="18024" y="18811"/>
                    <a:pt x="17056" y="18811"/>
                  </a:cubicBezTo>
                  <a:lnTo>
                    <a:pt x="14089" y="18811"/>
                  </a:lnTo>
                  <a:lnTo>
                    <a:pt x="14089" y="11747"/>
                  </a:lnTo>
                  <a:lnTo>
                    <a:pt x="15846" y="11747"/>
                  </a:lnTo>
                  <a:cubicBezTo>
                    <a:pt x="16115" y="11747"/>
                    <a:pt x="16348" y="11565"/>
                    <a:pt x="16414" y="11305"/>
                  </a:cubicBezTo>
                  <a:lnTo>
                    <a:pt x="16999" y="8963"/>
                  </a:lnTo>
                  <a:cubicBezTo>
                    <a:pt x="17042" y="8787"/>
                    <a:pt x="17003" y="8602"/>
                    <a:pt x="16893" y="8460"/>
                  </a:cubicBezTo>
                  <a:cubicBezTo>
                    <a:pt x="16782" y="8317"/>
                    <a:pt x="16612" y="8235"/>
                    <a:pt x="16431" y="8235"/>
                  </a:cubicBezTo>
                  <a:lnTo>
                    <a:pt x="14089" y="8235"/>
                  </a:lnTo>
                  <a:lnTo>
                    <a:pt x="14089" y="6909"/>
                  </a:lnTo>
                  <a:cubicBezTo>
                    <a:pt x="14089" y="6638"/>
                    <a:pt x="14144" y="6343"/>
                    <a:pt x="14808" y="6229"/>
                  </a:cubicBezTo>
                  <a:cubicBezTo>
                    <a:pt x="14936" y="6208"/>
                    <a:pt x="15061" y="6199"/>
                    <a:pt x="15182" y="6199"/>
                  </a:cubicBezTo>
                  <a:cubicBezTo>
                    <a:pt x="15552" y="6199"/>
                    <a:pt x="15890" y="6283"/>
                    <a:pt x="16198" y="6360"/>
                  </a:cubicBezTo>
                  <a:cubicBezTo>
                    <a:pt x="16304" y="6387"/>
                    <a:pt x="16415" y="6421"/>
                    <a:pt x="16532" y="6421"/>
                  </a:cubicBezTo>
                  <a:cubicBezTo>
                    <a:pt x="16632" y="6421"/>
                    <a:pt x="16736" y="6396"/>
                    <a:pt x="16847" y="6321"/>
                  </a:cubicBezTo>
                  <a:cubicBezTo>
                    <a:pt x="16983" y="6229"/>
                    <a:pt x="17074" y="6084"/>
                    <a:pt x="17098" y="5923"/>
                  </a:cubicBezTo>
                  <a:cubicBezTo>
                    <a:pt x="17098" y="5923"/>
                    <a:pt x="17362" y="4156"/>
                    <a:pt x="17482" y="3339"/>
                  </a:cubicBezTo>
                  <a:cubicBezTo>
                    <a:pt x="17525" y="3049"/>
                    <a:pt x="17346" y="2769"/>
                    <a:pt x="17063" y="2690"/>
                  </a:cubicBezTo>
                  <a:cubicBezTo>
                    <a:pt x="16267" y="2463"/>
                    <a:pt x="15346" y="2343"/>
                    <a:pt x="14504" y="2343"/>
                  </a:cubicBezTo>
                  <a:cubicBezTo>
                    <a:pt x="14137" y="2343"/>
                    <a:pt x="13786" y="2365"/>
                    <a:pt x="13467" y="2412"/>
                  </a:cubicBezTo>
                  <a:cubicBezTo>
                    <a:pt x="12434" y="2562"/>
                    <a:pt x="11646" y="2888"/>
                    <a:pt x="11009" y="3434"/>
                  </a:cubicBezTo>
                  <a:cubicBezTo>
                    <a:pt x="10121" y="4193"/>
                    <a:pt x="10010" y="5168"/>
                    <a:pt x="9999" y="5833"/>
                  </a:cubicBezTo>
                  <a:cubicBezTo>
                    <a:pt x="9999" y="5847"/>
                    <a:pt x="9999" y="7029"/>
                    <a:pt x="9999" y="8235"/>
                  </a:cubicBezTo>
                  <a:lnTo>
                    <a:pt x="8821" y="8235"/>
                  </a:lnTo>
                  <a:cubicBezTo>
                    <a:pt x="8497" y="8235"/>
                    <a:pt x="8236" y="8497"/>
                    <a:pt x="8236" y="8819"/>
                  </a:cubicBezTo>
                  <a:lnTo>
                    <a:pt x="8236" y="11161"/>
                  </a:lnTo>
                  <a:cubicBezTo>
                    <a:pt x="8236" y="11485"/>
                    <a:pt x="8497" y="11747"/>
                    <a:pt x="8821" y="11747"/>
                  </a:cubicBezTo>
                  <a:lnTo>
                    <a:pt x="9991" y="11747"/>
                  </a:lnTo>
                  <a:lnTo>
                    <a:pt x="9991" y="18811"/>
                  </a:lnTo>
                  <a:lnTo>
                    <a:pt x="2927" y="18811"/>
                  </a:lnTo>
                  <a:cubicBezTo>
                    <a:pt x="1959" y="18811"/>
                    <a:pt x="1172" y="18023"/>
                    <a:pt x="1172" y="17054"/>
                  </a:cubicBezTo>
                  <a:lnTo>
                    <a:pt x="1172" y="2927"/>
                  </a:lnTo>
                  <a:cubicBezTo>
                    <a:pt x="1172" y="1959"/>
                    <a:pt x="1959" y="1170"/>
                    <a:pt x="2927" y="1170"/>
                  </a:cubicBezTo>
                  <a:close/>
                  <a:moveTo>
                    <a:pt x="2927" y="1"/>
                  </a:moveTo>
                  <a:cubicBezTo>
                    <a:pt x="1314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4" y="19982"/>
                    <a:pt x="2927" y="19982"/>
                  </a:cubicBezTo>
                  <a:lnTo>
                    <a:pt x="17054" y="19982"/>
                  </a:lnTo>
                  <a:cubicBezTo>
                    <a:pt x="18669" y="19982"/>
                    <a:pt x="19982" y="18669"/>
                    <a:pt x="19982" y="17056"/>
                  </a:cubicBezTo>
                  <a:lnTo>
                    <a:pt x="19982" y="2927"/>
                  </a:lnTo>
                  <a:cubicBezTo>
                    <a:pt x="19982" y="2145"/>
                    <a:pt x="19669" y="1409"/>
                    <a:pt x="19101" y="853"/>
                  </a:cubicBezTo>
                  <a:cubicBezTo>
                    <a:pt x="18538" y="303"/>
                    <a:pt x="17797" y="1"/>
                    <a:pt x="17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0" name="Google Shape;570;p49"/>
            <p:cNvGrpSpPr/>
            <p:nvPr/>
          </p:nvGrpSpPr>
          <p:grpSpPr>
            <a:xfrm>
              <a:off x="4059730" y="2974123"/>
              <a:ext cx="424782" cy="424739"/>
              <a:chOff x="812101" y="2571761"/>
              <a:chExt cx="417066" cy="417024"/>
            </a:xfrm>
          </p:grpSpPr>
          <p:sp>
            <p:nvSpPr>
              <p:cNvPr id="571" name="Google Shape;571;p49"/>
              <p:cNvSpPr/>
              <p:nvPr/>
            </p:nvSpPr>
            <p:spPr>
              <a:xfrm>
                <a:off x="935084" y="2694744"/>
                <a:ext cx="171071" cy="171071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8197" extrusionOk="0">
                    <a:moveTo>
                      <a:pt x="4099" y="1171"/>
                    </a:moveTo>
                    <a:cubicBezTo>
                      <a:pt x="5712" y="1171"/>
                      <a:pt x="7027" y="2484"/>
                      <a:pt x="7027" y="4097"/>
                    </a:cubicBezTo>
                    <a:cubicBezTo>
                      <a:pt x="7027" y="5712"/>
                      <a:pt x="5712" y="7025"/>
                      <a:pt x="4099" y="7025"/>
                    </a:cubicBezTo>
                    <a:cubicBezTo>
                      <a:pt x="2486" y="7025"/>
                      <a:pt x="1171" y="5712"/>
                      <a:pt x="1171" y="4097"/>
                    </a:cubicBezTo>
                    <a:cubicBezTo>
                      <a:pt x="1171" y="2484"/>
                      <a:pt x="2486" y="1171"/>
                      <a:pt x="4099" y="1171"/>
                    </a:cubicBezTo>
                    <a:close/>
                    <a:moveTo>
                      <a:pt x="4099" y="0"/>
                    </a:moveTo>
                    <a:cubicBezTo>
                      <a:pt x="1840" y="0"/>
                      <a:pt x="0" y="1838"/>
                      <a:pt x="0" y="4097"/>
                    </a:cubicBezTo>
                    <a:cubicBezTo>
                      <a:pt x="0" y="6358"/>
                      <a:pt x="1840" y="8196"/>
                      <a:pt x="4099" y="8196"/>
                    </a:cubicBezTo>
                    <a:cubicBezTo>
                      <a:pt x="6358" y="8196"/>
                      <a:pt x="8196" y="6358"/>
                      <a:pt x="8196" y="4097"/>
                    </a:cubicBezTo>
                    <a:cubicBezTo>
                      <a:pt x="8196" y="1838"/>
                      <a:pt x="6358" y="0"/>
                      <a:pt x="40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9"/>
              <p:cNvSpPr/>
              <p:nvPr/>
            </p:nvSpPr>
            <p:spPr>
              <a:xfrm>
                <a:off x="860977" y="2620616"/>
                <a:ext cx="319311" cy="31929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5299" extrusionOk="0">
                    <a:moveTo>
                      <a:pt x="12333" y="1171"/>
                    </a:moveTo>
                    <a:cubicBezTo>
                      <a:pt x="13306" y="1171"/>
                      <a:pt x="14128" y="1994"/>
                      <a:pt x="14128" y="2967"/>
                    </a:cubicBezTo>
                    <a:lnTo>
                      <a:pt x="14128" y="12334"/>
                    </a:lnTo>
                    <a:cubicBezTo>
                      <a:pt x="14128" y="13307"/>
                      <a:pt x="13306" y="14129"/>
                      <a:pt x="12333" y="14129"/>
                    </a:cubicBezTo>
                    <a:lnTo>
                      <a:pt x="2968" y="14129"/>
                    </a:lnTo>
                    <a:cubicBezTo>
                      <a:pt x="1993" y="14129"/>
                      <a:pt x="1172" y="13307"/>
                      <a:pt x="1172" y="12334"/>
                    </a:cubicBezTo>
                    <a:lnTo>
                      <a:pt x="1172" y="2967"/>
                    </a:lnTo>
                    <a:cubicBezTo>
                      <a:pt x="1172" y="1994"/>
                      <a:pt x="1993" y="1171"/>
                      <a:pt x="2968" y="1171"/>
                    </a:cubicBezTo>
                    <a:close/>
                    <a:moveTo>
                      <a:pt x="2968" y="0"/>
                    </a:moveTo>
                    <a:cubicBezTo>
                      <a:pt x="1351" y="0"/>
                      <a:pt x="1" y="1346"/>
                      <a:pt x="1" y="2967"/>
                    </a:cubicBezTo>
                    <a:lnTo>
                      <a:pt x="1" y="12334"/>
                    </a:lnTo>
                    <a:cubicBezTo>
                      <a:pt x="1" y="13952"/>
                      <a:pt x="1349" y="15299"/>
                      <a:pt x="2968" y="15299"/>
                    </a:cubicBezTo>
                    <a:lnTo>
                      <a:pt x="12333" y="15299"/>
                    </a:lnTo>
                    <a:cubicBezTo>
                      <a:pt x="13953" y="15299"/>
                      <a:pt x="15299" y="13951"/>
                      <a:pt x="15299" y="12334"/>
                    </a:cubicBezTo>
                    <a:lnTo>
                      <a:pt x="15299" y="2967"/>
                    </a:lnTo>
                    <a:cubicBezTo>
                      <a:pt x="15299" y="1345"/>
                      <a:pt x="13948" y="0"/>
                      <a:pt x="123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9"/>
              <p:cNvSpPr/>
              <p:nvPr/>
            </p:nvSpPr>
            <p:spPr>
              <a:xfrm>
                <a:off x="812101" y="2571761"/>
                <a:ext cx="417066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19982" extrusionOk="0">
                    <a:moveTo>
                      <a:pt x="17056" y="1172"/>
                    </a:moveTo>
                    <a:cubicBezTo>
                      <a:pt x="18025" y="1172"/>
                      <a:pt x="18812" y="1959"/>
                      <a:pt x="18812" y="2927"/>
                    </a:cubicBezTo>
                    <a:lnTo>
                      <a:pt x="18812" y="17056"/>
                    </a:lnTo>
                    <a:cubicBezTo>
                      <a:pt x="18812" y="18023"/>
                      <a:pt x="18025" y="18811"/>
                      <a:pt x="17056" y="18811"/>
                    </a:cubicBezTo>
                    <a:lnTo>
                      <a:pt x="2928" y="18811"/>
                    </a:lnTo>
                    <a:cubicBezTo>
                      <a:pt x="1961" y="18811"/>
                      <a:pt x="1172" y="18023"/>
                      <a:pt x="1172" y="17056"/>
                    </a:cubicBezTo>
                    <a:lnTo>
                      <a:pt x="1172" y="2927"/>
                    </a:lnTo>
                    <a:cubicBezTo>
                      <a:pt x="1172" y="1959"/>
                      <a:pt x="1961" y="1172"/>
                      <a:pt x="2928" y="1172"/>
                    </a:cubicBezTo>
                    <a:close/>
                    <a:moveTo>
                      <a:pt x="2928" y="1"/>
                    </a:moveTo>
                    <a:cubicBezTo>
                      <a:pt x="1313" y="1"/>
                      <a:pt x="1" y="1313"/>
                      <a:pt x="1" y="2927"/>
                    </a:cubicBezTo>
                    <a:lnTo>
                      <a:pt x="1" y="17056"/>
                    </a:lnTo>
                    <a:cubicBezTo>
                      <a:pt x="1" y="18669"/>
                      <a:pt x="1313" y="19982"/>
                      <a:pt x="2928" y="19982"/>
                    </a:cubicBezTo>
                    <a:lnTo>
                      <a:pt x="17056" y="19982"/>
                    </a:lnTo>
                    <a:cubicBezTo>
                      <a:pt x="18669" y="19982"/>
                      <a:pt x="19984" y="18669"/>
                      <a:pt x="19984" y="17056"/>
                    </a:cubicBezTo>
                    <a:lnTo>
                      <a:pt x="19984" y="2927"/>
                    </a:lnTo>
                    <a:cubicBezTo>
                      <a:pt x="19984" y="1313"/>
                      <a:pt x="18669" y="1"/>
                      <a:pt x="170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9"/>
              <p:cNvSpPr/>
              <p:nvPr/>
            </p:nvSpPr>
            <p:spPr>
              <a:xfrm>
                <a:off x="1081712" y="2670306"/>
                <a:ext cx="48878" cy="48898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3" extrusionOk="0">
                    <a:moveTo>
                      <a:pt x="1170" y="0"/>
                    </a:moveTo>
                    <a:cubicBezTo>
                      <a:pt x="524" y="0"/>
                      <a:pt x="1" y="526"/>
                      <a:pt x="1" y="1171"/>
                    </a:cubicBezTo>
                    <a:cubicBezTo>
                      <a:pt x="1" y="1817"/>
                      <a:pt x="524" y="2342"/>
                      <a:pt x="1170" y="2342"/>
                    </a:cubicBezTo>
                    <a:cubicBezTo>
                      <a:pt x="1816" y="2342"/>
                      <a:pt x="2341" y="1817"/>
                      <a:pt x="2341" y="1171"/>
                    </a:cubicBezTo>
                    <a:cubicBezTo>
                      <a:pt x="2341" y="526"/>
                      <a:pt x="1816" y="0"/>
                      <a:pt x="1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49"/>
            <p:cNvGrpSpPr/>
            <p:nvPr/>
          </p:nvGrpSpPr>
          <p:grpSpPr>
            <a:xfrm>
              <a:off x="4602493" y="2974123"/>
              <a:ext cx="424739" cy="424739"/>
              <a:chOff x="1323129" y="2571761"/>
              <a:chExt cx="417024" cy="417024"/>
            </a:xfrm>
          </p:grpSpPr>
          <p:sp>
            <p:nvSpPr>
              <p:cNvPr id="576" name="Google Shape;576;p49"/>
              <p:cNvSpPr/>
              <p:nvPr/>
            </p:nvSpPr>
            <p:spPr>
              <a:xfrm>
                <a:off x="1385007" y="2719183"/>
                <a:ext cx="73337" cy="219907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10537" extrusionOk="0">
                    <a:moveTo>
                      <a:pt x="2342" y="1171"/>
                    </a:moveTo>
                    <a:lnTo>
                      <a:pt x="2342" y="9367"/>
                    </a:lnTo>
                    <a:lnTo>
                      <a:pt x="1171" y="9367"/>
                    </a:lnTo>
                    <a:lnTo>
                      <a:pt x="1171" y="1171"/>
                    </a:lnTo>
                    <a:close/>
                    <a:moveTo>
                      <a:pt x="586" y="0"/>
                    </a:moveTo>
                    <a:cubicBezTo>
                      <a:pt x="264" y="0"/>
                      <a:pt x="0" y="262"/>
                      <a:pt x="0" y="586"/>
                    </a:cubicBezTo>
                    <a:lnTo>
                      <a:pt x="0" y="9951"/>
                    </a:lnTo>
                    <a:cubicBezTo>
                      <a:pt x="0" y="10275"/>
                      <a:pt x="264" y="10537"/>
                      <a:pt x="586" y="10537"/>
                    </a:cubicBezTo>
                    <a:lnTo>
                      <a:pt x="2928" y="10537"/>
                    </a:lnTo>
                    <a:cubicBezTo>
                      <a:pt x="3252" y="10537"/>
                      <a:pt x="3514" y="10275"/>
                      <a:pt x="3514" y="9951"/>
                    </a:cubicBezTo>
                    <a:lnTo>
                      <a:pt x="3514" y="586"/>
                    </a:lnTo>
                    <a:cubicBezTo>
                      <a:pt x="3514" y="262"/>
                      <a:pt x="3252" y="0"/>
                      <a:pt x="29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9"/>
              <p:cNvSpPr/>
              <p:nvPr/>
            </p:nvSpPr>
            <p:spPr>
              <a:xfrm>
                <a:off x="1385007" y="2621430"/>
                <a:ext cx="73337" cy="73337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3514" extrusionOk="0">
                    <a:moveTo>
                      <a:pt x="1757" y="1171"/>
                    </a:moveTo>
                    <a:cubicBezTo>
                      <a:pt x="2081" y="1171"/>
                      <a:pt x="2342" y="1435"/>
                      <a:pt x="2342" y="1757"/>
                    </a:cubicBezTo>
                    <a:cubicBezTo>
                      <a:pt x="2342" y="2080"/>
                      <a:pt x="2081" y="2342"/>
                      <a:pt x="1757" y="2342"/>
                    </a:cubicBezTo>
                    <a:cubicBezTo>
                      <a:pt x="1435" y="2342"/>
                      <a:pt x="1171" y="2080"/>
                      <a:pt x="1171" y="1757"/>
                    </a:cubicBezTo>
                    <a:cubicBezTo>
                      <a:pt x="1171" y="1435"/>
                      <a:pt x="1435" y="1171"/>
                      <a:pt x="1757" y="1171"/>
                    </a:cubicBezTo>
                    <a:close/>
                    <a:moveTo>
                      <a:pt x="1757" y="0"/>
                    </a:moveTo>
                    <a:cubicBezTo>
                      <a:pt x="789" y="0"/>
                      <a:pt x="0" y="789"/>
                      <a:pt x="0" y="1757"/>
                    </a:cubicBezTo>
                    <a:cubicBezTo>
                      <a:pt x="0" y="2726"/>
                      <a:pt x="789" y="3513"/>
                      <a:pt x="1757" y="3513"/>
                    </a:cubicBezTo>
                    <a:cubicBezTo>
                      <a:pt x="2726" y="3513"/>
                      <a:pt x="3514" y="2726"/>
                      <a:pt x="3514" y="1757"/>
                    </a:cubicBezTo>
                    <a:cubicBezTo>
                      <a:pt x="3514" y="789"/>
                      <a:pt x="2726" y="0"/>
                      <a:pt x="17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9"/>
              <p:cNvSpPr/>
              <p:nvPr/>
            </p:nvSpPr>
            <p:spPr>
              <a:xfrm>
                <a:off x="1482759" y="2718786"/>
                <a:ext cx="195510" cy="220304"/>
              </a:xfrm>
              <a:custGeom>
                <a:avLst/>
                <a:gdLst/>
                <a:ahLst/>
                <a:cxnLst/>
                <a:rect l="l" t="t" r="r" b="b"/>
                <a:pathLst>
                  <a:path w="9368" h="10556" extrusionOk="0">
                    <a:moveTo>
                      <a:pt x="5559" y="1173"/>
                    </a:moveTo>
                    <a:cubicBezTo>
                      <a:pt x="5720" y="1173"/>
                      <a:pt x="5883" y="1186"/>
                      <a:pt x="6044" y="1212"/>
                    </a:cubicBezTo>
                    <a:cubicBezTo>
                      <a:pt x="7422" y="1435"/>
                      <a:pt x="8196" y="2535"/>
                      <a:pt x="8196" y="3669"/>
                    </a:cubicBezTo>
                    <a:lnTo>
                      <a:pt x="8196" y="9386"/>
                    </a:lnTo>
                    <a:lnTo>
                      <a:pt x="7025" y="9386"/>
                    </a:lnTo>
                    <a:lnTo>
                      <a:pt x="7025" y="4702"/>
                    </a:lnTo>
                    <a:cubicBezTo>
                      <a:pt x="7025" y="3411"/>
                      <a:pt x="5975" y="2360"/>
                      <a:pt x="4683" y="2360"/>
                    </a:cubicBezTo>
                    <a:cubicBezTo>
                      <a:pt x="3392" y="2360"/>
                      <a:pt x="2341" y="3411"/>
                      <a:pt x="2341" y="4702"/>
                    </a:cubicBezTo>
                    <a:lnTo>
                      <a:pt x="2341" y="9386"/>
                    </a:lnTo>
                    <a:lnTo>
                      <a:pt x="1170" y="9386"/>
                    </a:lnTo>
                    <a:lnTo>
                      <a:pt x="1170" y="1190"/>
                    </a:lnTo>
                    <a:lnTo>
                      <a:pt x="2341" y="1190"/>
                    </a:lnTo>
                    <a:lnTo>
                      <a:pt x="2341" y="1776"/>
                    </a:lnTo>
                    <a:cubicBezTo>
                      <a:pt x="2341" y="2011"/>
                      <a:pt x="2484" y="2225"/>
                      <a:pt x="2704" y="2316"/>
                    </a:cubicBezTo>
                    <a:cubicBezTo>
                      <a:pt x="2776" y="2346"/>
                      <a:pt x="2852" y="2361"/>
                      <a:pt x="2928" y="2361"/>
                    </a:cubicBezTo>
                    <a:cubicBezTo>
                      <a:pt x="3080" y="2361"/>
                      <a:pt x="3229" y="2301"/>
                      <a:pt x="3341" y="2190"/>
                    </a:cubicBezTo>
                    <a:lnTo>
                      <a:pt x="3615" y="1916"/>
                    </a:lnTo>
                    <a:cubicBezTo>
                      <a:pt x="4086" y="1443"/>
                      <a:pt x="4813" y="1173"/>
                      <a:pt x="5559" y="1173"/>
                    </a:cubicBezTo>
                    <a:close/>
                    <a:moveTo>
                      <a:pt x="5553" y="0"/>
                    </a:moveTo>
                    <a:cubicBezTo>
                      <a:pt x="4823" y="0"/>
                      <a:pt x="4110" y="189"/>
                      <a:pt x="3509" y="536"/>
                    </a:cubicBezTo>
                    <a:cubicBezTo>
                      <a:pt x="3475" y="246"/>
                      <a:pt x="3227" y="19"/>
                      <a:pt x="2927" y="19"/>
                    </a:cubicBezTo>
                    <a:lnTo>
                      <a:pt x="586" y="19"/>
                    </a:lnTo>
                    <a:cubicBezTo>
                      <a:pt x="262" y="19"/>
                      <a:pt x="1" y="281"/>
                      <a:pt x="1" y="605"/>
                    </a:cubicBezTo>
                    <a:lnTo>
                      <a:pt x="1" y="9970"/>
                    </a:lnTo>
                    <a:cubicBezTo>
                      <a:pt x="1" y="10294"/>
                      <a:pt x="262" y="10556"/>
                      <a:pt x="586" y="10556"/>
                    </a:cubicBezTo>
                    <a:lnTo>
                      <a:pt x="2927" y="10556"/>
                    </a:lnTo>
                    <a:cubicBezTo>
                      <a:pt x="3250" y="10556"/>
                      <a:pt x="3512" y="10294"/>
                      <a:pt x="3512" y="9970"/>
                    </a:cubicBezTo>
                    <a:lnTo>
                      <a:pt x="3512" y="4702"/>
                    </a:lnTo>
                    <a:cubicBezTo>
                      <a:pt x="3512" y="4056"/>
                      <a:pt x="4038" y="3531"/>
                      <a:pt x="4683" y="3531"/>
                    </a:cubicBezTo>
                    <a:cubicBezTo>
                      <a:pt x="5329" y="3531"/>
                      <a:pt x="5854" y="4056"/>
                      <a:pt x="5854" y="4702"/>
                    </a:cubicBezTo>
                    <a:lnTo>
                      <a:pt x="5854" y="9970"/>
                    </a:lnTo>
                    <a:cubicBezTo>
                      <a:pt x="5854" y="10294"/>
                      <a:pt x="6116" y="10556"/>
                      <a:pt x="6440" y="10556"/>
                    </a:cubicBezTo>
                    <a:lnTo>
                      <a:pt x="8782" y="10556"/>
                    </a:lnTo>
                    <a:cubicBezTo>
                      <a:pt x="9104" y="10556"/>
                      <a:pt x="9368" y="10294"/>
                      <a:pt x="9368" y="9970"/>
                    </a:cubicBezTo>
                    <a:lnTo>
                      <a:pt x="9368" y="3669"/>
                    </a:lnTo>
                    <a:cubicBezTo>
                      <a:pt x="9368" y="1921"/>
                      <a:pt x="8131" y="364"/>
                      <a:pt x="6231" y="55"/>
                    </a:cubicBezTo>
                    <a:cubicBezTo>
                      <a:pt x="6005" y="18"/>
                      <a:pt x="5779" y="0"/>
                      <a:pt x="55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9"/>
              <p:cNvSpPr/>
              <p:nvPr/>
            </p:nvSpPr>
            <p:spPr>
              <a:xfrm>
                <a:off x="1323129" y="2571761"/>
                <a:ext cx="417024" cy="417024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9982" extrusionOk="0">
                    <a:moveTo>
                      <a:pt x="17015" y="1170"/>
                    </a:moveTo>
                    <a:cubicBezTo>
                      <a:pt x="17989" y="1170"/>
                      <a:pt x="18810" y="1993"/>
                      <a:pt x="18810" y="2966"/>
                    </a:cubicBezTo>
                    <a:lnTo>
                      <a:pt x="18810" y="17015"/>
                    </a:lnTo>
                    <a:cubicBezTo>
                      <a:pt x="18810" y="17990"/>
                      <a:pt x="17989" y="18811"/>
                      <a:pt x="17015" y="18811"/>
                    </a:cubicBezTo>
                    <a:lnTo>
                      <a:pt x="2965" y="18811"/>
                    </a:lnTo>
                    <a:cubicBezTo>
                      <a:pt x="1992" y="18811"/>
                      <a:pt x="1170" y="17990"/>
                      <a:pt x="1170" y="17015"/>
                    </a:cubicBezTo>
                    <a:lnTo>
                      <a:pt x="1170" y="2966"/>
                    </a:lnTo>
                    <a:cubicBezTo>
                      <a:pt x="1170" y="1993"/>
                      <a:pt x="1992" y="1170"/>
                      <a:pt x="2965" y="1170"/>
                    </a:cubicBezTo>
                    <a:close/>
                    <a:moveTo>
                      <a:pt x="2965" y="1"/>
                    </a:moveTo>
                    <a:cubicBezTo>
                      <a:pt x="1347" y="1"/>
                      <a:pt x="0" y="1349"/>
                      <a:pt x="0" y="2966"/>
                    </a:cubicBezTo>
                    <a:lnTo>
                      <a:pt x="0" y="17015"/>
                    </a:lnTo>
                    <a:cubicBezTo>
                      <a:pt x="0" y="18635"/>
                      <a:pt x="1348" y="19982"/>
                      <a:pt x="2965" y="19982"/>
                    </a:cubicBezTo>
                    <a:lnTo>
                      <a:pt x="17017" y="19982"/>
                    </a:lnTo>
                    <a:cubicBezTo>
                      <a:pt x="18635" y="19982"/>
                      <a:pt x="19981" y="18634"/>
                      <a:pt x="19981" y="17015"/>
                    </a:cubicBezTo>
                    <a:lnTo>
                      <a:pt x="19981" y="2966"/>
                    </a:lnTo>
                    <a:cubicBezTo>
                      <a:pt x="19981" y="1347"/>
                      <a:pt x="18633" y="1"/>
                      <a:pt x="170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" name="Google Shape;10588;p69"/>
          <p:cNvGrpSpPr/>
          <p:nvPr/>
        </p:nvGrpSpPr>
        <p:grpSpPr>
          <a:xfrm>
            <a:off x="4731759" y="3699373"/>
            <a:ext cx="420720" cy="286470"/>
            <a:chOff x="3476576" y="2633631"/>
            <a:chExt cx="417024" cy="293244"/>
          </a:xfrm>
          <a:solidFill>
            <a:schemeClr val="tx2"/>
          </a:solidFill>
        </p:grpSpPr>
        <p:sp>
          <p:nvSpPr>
            <p:cNvPr id="22" name="Google Shape;10589;p69"/>
            <p:cNvSpPr/>
            <p:nvPr/>
          </p:nvSpPr>
          <p:spPr>
            <a:xfrm>
              <a:off x="3476576" y="2633631"/>
              <a:ext cx="417024" cy="293244"/>
            </a:xfrm>
            <a:custGeom>
              <a:avLst/>
              <a:gdLst/>
              <a:ahLst/>
              <a:cxnLst/>
              <a:rect l="l" t="t" r="r" b="b"/>
              <a:pathLst>
                <a:path w="19982" h="14051" extrusionOk="0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90;p69"/>
            <p:cNvSpPr/>
            <p:nvPr/>
          </p:nvSpPr>
          <p:spPr>
            <a:xfrm>
              <a:off x="3636206" y="2706945"/>
              <a:ext cx="122194" cy="146633"/>
            </a:xfrm>
            <a:custGeom>
              <a:avLst/>
              <a:gdLst/>
              <a:ahLst/>
              <a:cxnLst/>
              <a:rect l="l" t="t" r="r" b="b"/>
              <a:pathLst>
                <a:path w="5855" h="7026" extrusionOk="0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0612;p69"/>
          <p:cNvGrpSpPr/>
          <p:nvPr/>
        </p:nvGrpSpPr>
        <p:grpSpPr>
          <a:xfrm>
            <a:off x="5278901" y="3631304"/>
            <a:ext cx="408023" cy="407411"/>
            <a:chOff x="2344476" y="2571761"/>
            <a:chExt cx="417671" cy="417045"/>
          </a:xfrm>
          <a:solidFill>
            <a:schemeClr val="tx2"/>
          </a:solidFill>
        </p:grpSpPr>
        <p:sp>
          <p:nvSpPr>
            <p:cNvPr id="25" name="Google Shape;10613;p69"/>
            <p:cNvSpPr/>
            <p:nvPr/>
          </p:nvSpPr>
          <p:spPr>
            <a:xfrm>
              <a:off x="2344476" y="2571761"/>
              <a:ext cx="417671" cy="417045"/>
            </a:xfrm>
            <a:custGeom>
              <a:avLst/>
              <a:gdLst/>
              <a:ahLst/>
              <a:cxnLst/>
              <a:rect l="l" t="t" r="r" b="b"/>
              <a:pathLst>
                <a:path w="20013" h="19983" extrusionOk="0">
                  <a:moveTo>
                    <a:pt x="10022" y="1170"/>
                  </a:moveTo>
                  <a:cubicBezTo>
                    <a:pt x="14886" y="1170"/>
                    <a:pt x="18842" y="5127"/>
                    <a:pt x="18842" y="9990"/>
                  </a:cubicBezTo>
                  <a:cubicBezTo>
                    <a:pt x="18842" y="14855"/>
                    <a:pt x="14886" y="18811"/>
                    <a:pt x="10023" y="18811"/>
                  </a:cubicBezTo>
                  <a:cubicBezTo>
                    <a:pt x="8516" y="18811"/>
                    <a:pt x="7030" y="18423"/>
                    <a:pt x="5726" y="17691"/>
                  </a:cubicBezTo>
                  <a:cubicBezTo>
                    <a:pt x="5638" y="17641"/>
                    <a:pt x="5539" y="17615"/>
                    <a:pt x="5440" y="17615"/>
                  </a:cubicBezTo>
                  <a:cubicBezTo>
                    <a:pt x="5393" y="17615"/>
                    <a:pt x="5345" y="17621"/>
                    <a:pt x="5298" y="17632"/>
                  </a:cubicBezTo>
                  <a:lnTo>
                    <a:pt x="1419" y="18595"/>
                  </a:lnTo>
                  <a:lnTo>
                    <a:pt x="2381" y="14715"/>
                  </a:lnTo>
                  <a:cubicBezTo>
                    <a:pt x="2417" y="14570"/>
                    <a:pt x="2395" y="14416"/>
                    <a:pt x="2323" y="14287"/>
                  </a:cubicBezTo>
                  <a:cubicBezTo>
                    <a:pt x="1590" y="12982"/>
                    <a:pt x="1203" y="11498"/>
                    <a:pt x="1203" y="9990"/>
                  </a:cubicBezTo>
                  <a:cubicBezTo>
                    <a:pt x="1203" y="5127"/>
                    <a:pt x="5159" y="1170"/>
                    <a:pt x="10022" y="1170"/>
                  </a:cubicBezTo>
                  <a:close/>
                  <a:moveTo>
                    <a:pt x="10023" y="1"/>
                  </a:moveTo>
                  <a:cubicBezTo>
                    <a:pt x="4522" y="1"/>
                    <a:pt x="32" y="4491"/>
                    <a:pt x="32" y="9990"/>
                  </a:cubicBezTo>
                  <a:cubicBezTo>
                    <a:pt x="32" y="11620"/>
                    <a:pt x="432" y="13226"/>
                    <a:pt x="1191" y="14655"/>
                  </a:cubicBezTo>
                  <a:lnTo>
                    <a:pt x="50" y="19256"/>
                  </a:lnTo>
                  <a:cubicBezTo>
                    <a:pt x="0" y="19455"/>
                    <a:pt x="58" y="19665"/>
                    <a:pt x="204" y="19810"/>
                  </a:cubicBezTo>
                  <a:cubicBezTo>
                    <a:pt x="313" y="19921"/>
                    <a:pt x="461" y="19982"/>
                    <a:pt x="614" y="19982"/>
                  </a:cubicBezTo>
                  <a:cubicBezTo>
                    <a:pt x="662" y="19982"/>
                    <a:pt x="710" y="19976"/>
                    <a:pt x="757" y="19964"/>
                  </a:cubicBezTo>
                  <a:lnTo>
                    <a:pt x="5358" y="18823"/>
                  </a:lnTo>
                  <a:cubicBezTo>
                    <a:pt x="6788" y="19582"/>
                    <a:pt x="8394" y="19982"/>
                    <a:pt x="10022" y="19982"/>
                  </a:cubicBezTo>
                  <a:cubicBezTo>
                    <a:pt x="12680" y="19982"/>
                    <a:pt x="15187" y="18940"/>
                    <a:pt x="17078" y="17047"/>
                  </a:cubicBezTo>
                  <a:cubicBezTo>
                    <a:pt x="18971" y="15156"/>
                    <a:pt x="20013" y="12649"/>
                    <a:pt x="20013" y="9990"/>
                  </a:cubicBezTo>
                  <a:cubicBezTo>
                    <a:pt x="20013" y="7333"/>
                    <a:pt x="18971" y="4827"/>
                    <a:pt x="17080" y="2934"/>
                  </a:cubicBezTo>
                  <a:cubicBezTo>
                    <a:pt x="15187" y="1043"/>
                    <a:pt x="12680" y="1"/>
                    <a:pt x="100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614;p69"/>
            <p:cNvSpPr/>
            <p:nvPr/>
          </p:nvSpPr>
          <p:spPr>
            <a:xfrm>
              <a:off x="2421672" y="2657388"/>
              <a:ext cx="260625" cy="243636"/>
            </a:xfrm>
            <a:custGeom>
              <a:avLst/>
              <a:gdLst/>
              <a:ahLst/>
              <a:cxnLst/>
              <a:rect l="l" t="t" r="r" b="b"/>
              <a:pathLst>
                <a:path w="12488" h="11674" extrusionOk="0">
                  <a:moveTo>
                    <a:pt x="3164" y="1171"/>
                  </a:moveTo>
                  <a:cubicBezTo>
                    <a:pt x="3352" y="1171"/>
                    <a:pt x="3536" y="1247"/>
                    <a:pt x="3710" y="1424"/>
                  </a:cubicBezTo>
                  <a:lnTo>
                    <a:pt x="3719" y="1433"/>
                  </a:lnTo>
                  <a:cubicBezTo>
                    <a:pt x="4757" y="2473"/>
                    <a:pt x="4683" y="2832"/>
                    <a:pt x="4449" y="3068"/>
                  </a:cubicBezTo>
                  <a:cubicBezTo>
                    <a:pt x="4240" y="3275"/>
                    <a:pt x="3625" y="3692"/>
                    <a:pt x="3427" y="3892"/>
                  </a:cubicBezTo>
                  <a:cubicBezTo>
                    <a:pt x="2960" y="4359"/>
                    <a:pt x="3046" y="5081"/>
                    <a:pt x="3685" y="6039"/>
                  </a:cubicBezTo>
                  <a:cubicBezTo>
                    <a:pt x="4065" y="6611"/>
                    <a:pt x="4568" y="7166"/>
                    <a:pt x="4805" y="7405"/>
                  </a:cubicBezTo>
                  <a:lnTo>
                    <a:pt x="4806" y="7405"/>
                  </a:lnTo>
                  <a:cubicBezTo>
                    <a:pt x="5045" y="7642"/>
                    <a:pt x="5599" y="8146"/>
                    <a:pt x="6172" y="8527"/>
                  </a:cubicBezTo>
                  <a:cubicBezTo>
                    <a:pt x="6727" y="8895"/>
                    <a:pt x="7202" y="9079"/>
                    <a:pt x="7594" y="9079"/>
                  </a:cubicBezTo>
                  <a:cubicBezTo>
                    <a:pt x="7880" y="9079"/>
                    <a:pt x="8123" y="8981"/>
                    <a:pt x="8320" y="8785"/>
                  </a:cubicBezTo>
                  <a:cubicBezTo>
                    <a:pt x="8518" y="8585"/>
                    <a:pt x="8935" y="7971"/>
                    <a:pt x="9144" y="7762"/>
                  </a:cubicBezTo>
                  <a:cubicBezTo>
                    <a:pt x="9238" y="7668"/>
                    <a:pt x="9331" y="7609"/>
                    <a:pt x="9460" y="7609"/>
                  </a:cubicBezTo>
                  <a:cubicBezTo>
                    <a:pt x="9549" y="7609"/>
                    <a:pt x="9655" y="7637"/>
                    <a:pt x="9790" y="7702"/>
                  </a:cubicBezTo>
                  <a:cubicBezTo>
                    <a:pt x="10172" y="7886"/>
                    <a:pt x="10582" y="8297"/>
                    <a:pt x="10779" y="8493"/>
                  </a:cubicBezTo>
                  <a:lnTo>
                    <a:pt x="10788" y="8502"/>
                  </a:lnTo>
                  <a:cubicBezTo>
                    <a:pt x="11239" y="8944"/>
                    <a:pt x="11037" y="9452"/>
                    <a:pt x="10593" y="9898"/>
                  </a:cubicBezTo>
                  <a:cubicBezTo>
                    <a:pt x="10190" y="10300"/>
                    <a:pt x="9680" y="10502"/>
                    <a:pt x="9068" y="10502"/>
                  </a:cubicBezTo>
                  <a:cubicBezTo>
                    <a:pt x="8521" y="10502"/>
                    <a:pt x="7892" y="10341"/>
                    <a:pt x="7184" y="10020"/>
                  </a:cubicBezTo>
                  <a:cubicBezTo>
                    <a:pt x="5868" y="9420"/>
                    <a:pt x="4676" y="8428"/>
                    <a:pt x="4228" y="7984"/>
                  </a:cubicBezTo>
                  <a:cubicBezTo>
                    <a:pt x="3784" y="7536"/>
                    <a:pt x="2792" y="6344"/>
                    <a:pt x="2192" y="5028"/>
                  </a:cubicBezTo>
                  <a:cubicBezTo>
                    <a:pt x="1511" y="3527"/>
                    <a:pt x="1552" y="2381"/>
                    <a:pt x="2314" y="1619"/>
                  </a:cubicBezTo>
                  <a:cubicBezTo>
                    <a:pt x="2583" y="1350"/>
                    <a:pt x="2877" y="1171"/>
                    <a:pt x="3164" y="1171"/>
                  </a:cubicBezTo>
                  <a:close/>
                  <a:moveTo>
                    <a:pt x="3169" y="1"/>
                  </a:moveTo>
                  <a:cubicBezTo>
                    <a:pt x="2619" y="1"/>
                    <a:pt x="2030" y="247"/>
                    <a:pt x="1486" y="791"/>
                  </a:cubicBezTo>
                  <a:cubicBezTo>
                    <a:pt x="701" y="1576"/>
                    <a:pt x="0" y="3034"/>
                    <a:pt x="1127" y="5512"/>
                  </a:cubicBezTo>
                  <a:cubicBezTo>
                    <a:pt x="1794" y="6979"/>
                    <a:pt x="2868" y="8274"/>
                    <a:pt x="3398" y="8810"/>
                  </a:cubicBezTo>
                  <a:lnTo>
                    <a:pt x="3402" y="8813"/>
                  </a:lnTo>
                  <a:cubicBezTo>
                    <a:pt x="3938" y="9344"/>
                    <a:pt x="5235" y="10418"/>
                    <a:pt x="6699" y="11085"/>
                  </a:cubicBezTo>
                  <a:cubicBezTo>
                    <a:pt x="7490" y="11445"/>
                    <a:pt x="8308" y="11674"/>
                    <a:pt x="9088" y="11674"/>
                  </a:cubicBezTo>
                  <a:cubicBezTo>
                    <a:pt x="9940" y="11674"/>
                    <a:pt x="10746" y="11400"/>
                    <a:pt x="11421" y="10726"/>
                  </a:cubicBezTo>
                  <a:cubicBezTo>
                    <a:pt x="12488" y="9657"/>
                    <a:pt x="12399" y="8442"/>
                    <a:pt x="11607" y="7665"/>
                  </a:cubicBezTo>
                  <a:cubicBezTo>
                    <a:pt x="11219" y="7278"/>
                    <a:pt x="10791" y="6885"/>
                    <a:pt x="10297" y="6648"/>
                  </a:cubicBezTo>
                  <a:cubicBezTo>
                    <a:pt x="10009" y="6509"/>
                    <a:pt x="9725" y="6440"/>
                    <a:pt x="9455" y="6440"/>
                  </a:cubicBezTo>
                  <a:cubicBezTo>
                    <a:pt x="9034" y="6440"/>
                    <a:pt x="8646" y="6606"/>
                    <a:pt x="8316" y="6935"/>
                  </a:cubicBezTo>
                  <a:cubicBezTo>
                    <a:pt x="8070" y="7180"/>
                    <a:pt x="7732" y="7665"/>
                    <a:pt x="7538" y="7904"/>
                  </a:cubicBezTo>
                  <a:cubicBezTo>
                    <a:pt x="7035" y="7819"/>
                    <a:pt x="6032" y="6974"/>
                    <a:pt x="5634" y="6577"/>
                  </a:cubicBezTo>
                  <a:cubicBezTo>
                    <a:pt x="5236" y="6179"/>
                    <a:pt x="4393" y="5174"/>
                    <a:pt x="4308" y="4674"/>
                  </a:cubicBezTo>
                  <a:cubicBezTo>
                    <a:pt x="4545" y="4481"/>
                    <a:pt x="5031" y="4141"/>
                    <a:pt x="5277" y="3895"/>
                  </a:cubicBezTo>
                  <a:cubicBezTo>
                    <a:pt x="5817" y="3354"/>
                    <a:pt x="5919" y="2652"/>
                    <a:pt x="5564" y="1914"/>
                  </a:cubicBezTo>
                  <a:cubicBezTo>
                    <a:pt x="5327" y="1421"/>
                    <a:pt x="4934" y="993"/>
                    <a:pt x="4546" y="605"/>
                  </a:cubicBezTo>
                  <a:cubicBezTo>
                    <a:pt x="4165" y="216"/>
                    <a:pt x="3684" y="1"/>
                    <a:pt x="3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94" y="4211954"/>
            <a:ext cx="487091" cy="4870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5" y="316629"/>
            <a:ext cx="827348" cy="48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9"/>
          <p:cNvSpPr txBox="1">
            <a:spLocks noGrp="1"/>
          </p:cNvSpPr>
          <p:nvPr>
            <p:ph type="subTitle" idx="3"/>
          </p:nvPr>
        </p:nvSpPr>
        <p:spPr>
          <a:xfrm>
            <a:off x="2124222" y="2365409"/>
            <a:ext cx="4902589" cy="647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200" dirty="0" smtClean="0"/>
              <a:t>между 25 и 64 </a:t>
            </a:r>
            <a:r>
              <a:rPr lang="ru-RU" sz="1200" dirty="0"/>
              <a:t>г. са участвали </a:t>
            </a:r>
            <a:r>
              <a:rPr lang="ru-RU" sz="1200" dirty="0" smtClean="0"/>
              <a:t>в </a:t>
            </a:r>
            <a:r>
              <a:rPr lang="ru-RU" sz="1200" dirty="0"/>
              <a:t>образование и </a:t>
            </a:r>
            <a:r>
              <a:rPr lang="ru-RU" sz="1200" dirty="0" smtClean="0"/>
              <a:t>обучение</a:t>
            </a:r>
            <a:endParaRPr sz="1200" dirty="0"/>
          </a:p>
        </p:txBody>
      </p:sp>
      <p:sp>
        <p:nvSpPr>
          <p:cNvPr id="435" name="Google Shape;435;p39"/>
          <p:cNvSpPr txBox="1">
            <a:spLocks noGrp="1"/>
          </p:cNvSpPr>
          <p:nvPr>
            <p:ph type="title"/>
          </p:nvPr>
        </p:nvSpPr>
        <p:spPr>
          <a:xfrm>
            <a:off x="798381" y="3068508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30.9%</a:t>
            </a:r>
            <a:endParaRPr dirty="0"/>
          </a:p>
        </p:txBody>
      </p:sp>
      <p:sp>
        <p:nvSpPr>
          <p:cNvPr id="436" name="Google Shape;436;p39"/>
          <p:cNvSpPr txBox="1">
            <a:spLocks noGrp="1"/>
          </p:cNvSpPr>
          <p:nvPr>
            <p:ph type="subTitle" idx="1"/>
          </p:nvPr>
        </p:nvSpPr>
        <p:spPr>
          <a:xfrm>
            <a:off x="798381" y="3778906"/>
            <a:ext cx="3492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200" dirty="0"/>
              <a:t>от тях са между 45-54 г. </a:t>
            </a:r>
            <a:endParaRPr sz="1200" dirty="0"/>
          </a:p>
        </p:txBody>
      </p:sp>
      <p:sp>
        <p:nvSpPr>
          <p:cNvPr id="437" name="Google Shape;437;p39"/>
          <p:cNvSpPr txBox="1">
            <a:spLocks noGrp="1"/>
          </p:cNvSpPr>
          <p:nvPr>
            <p:ph type="title" idx="2"/>
          </p:nvPr>
        </p:nvSpPr>
        <p:spPr>
          <a:xfrm>
            <a:off x="2825700" y="1662322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20.6%</a:t>
            </a:r>
            <a:endParaRPr dirty="0"/>
          </a:p>
        </p:txBody>
      </p:sp>
      <p:sp>
        <p:nvSpPr>
          <p:cNvPr id="438" name="Google Shape;438;p39"/>
          <p:cNvSpPr txBox="1">
            <a:spLocks noGrp="1"/>
          </p:cNvSpPr>
          <p:nvPr>
            <p:ph type="title" idx="4"/>
          </p:nvPr>
        </p:nvSpPr>
        <p:spPr>
          <a:xfrm>
            <a:off x="4853006" y="3068508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50%</a:t>
            </a:r>
            <a:endParaRPr dirty="0"/>
          </a:p>
        </p:txBody>
      </p:sp>
      <p:sp>
        <p:nvSpPr>
          <p:cNvPr id="439" name="Google Shape;439;p39"/>
          <p:cNvSpPr txBox="1">
            <a:spLocks noGrp="1"/>
          </p:cNvSpPr>
          <p:nvPr>
            <p:ph type="subTitle" idx="5"/>
          </p:nvPr>
        </p:nvSpPr>
        <p:spPr>
          <a:xfrm>
            <a:off x="4853006" y="3778906"/>
            <a:ext cx="3492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200" dirty="0"/>
              <a:t>от тях са с висше образование</a:t>
            </a:r>
            <a:endParaRPr sz="1200" dirty="0"/>
          </a:p>
        </p:txBody>
      </p:sp>
      <p:sp>
        <p:nvSpPr>
          <p:cNvPr id="8" name="Google Shape;508;p45"/>
          <p:cNvSpPr txBox="1">
            <a:spLocks/>
          </p:cNvSpPr>
          <p:nvPr/>
        </p:nvSpPr>
        <p:spPr>
          <a:xfrm>
            <a:off x="742198" y="6097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anrope"/>
              <a:buNone/>
              <a:defRPr sz="4500" b="1" i="0" u="none" strike="noStrike" cap="non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anrope"/>
              <a:buNone/>
              <a:defRPr sz="6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anrope"/>
              <a:buNone/>
              <a:defRPr sz="6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anrope"/>
              <a:buNone/>
              <a:defRPr sz="6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anrope"/>
              <a:buNone/>
              <a:defRPr sz="6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anrope"/>
              <a:buNone/>
              <a:defRPr sz="6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anrope"/>
              <a:buNone/>
              <a:defRPr sz="6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anrope"/>
              <a:buNone/>
              <a:defRPr sz="6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anrope"/>
              <a:buNone/>
              <a:defRPr sz="6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ru-RU" sz="2500" dirty="0">
                <a:solidFill>
                  <a:schemeClr val="accent1"/>
                </a:solidFill>
              </a:rPr>
              <a:t>Данни на НСИ </a:t>
            </a:r>
            <a:r>
              <a:rPr lang="ru-RU" sz="2500" dirty="0" smtClean="0"/>
              <a:t>за </a:t>
            </a:r>
            <a:r>
              <a:rPr lang="ru-RU" sz="2500" dirty="0"/>
              <a:t>2022 г.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6" y="4324647"/>
            <a:ext cx="827348" cy="48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bg-BG" sz="2500" dirty="0">
                <a:solidFill>
                  <a:schemeClr val="tx2"/>
                </a:solidFill>
              </a:rPr>
              <a:t>Стратегия по заетостта </a:t>
            </a:r>
            <a:r>
              <a:rPr lang="bg-BG" sz="2500" dirty="0">
                <a:solidFill>
                  <a:schemeClr val="accent1"/>
                </a:solidFill>
              </a:rPr>
              <a:t>2021-2030 </a:t>
            </a:r>
          </a:p>
        </p:txBody>
      </p:sp>
      <p:sp>
        <p:nvSpPr>
          <p:cNvPr id="509" name="Google Shape;509;p45"/>
          <p:cNvSpPr/>
          <p:nvPr/>
        </p:nvSpPr>
        <p:spPr>
          <a:xfrm>
            <a:off x="1035764" y="1361278"/>
            <a:ext cx="7072500" cy="55686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bg-BG" sz="1800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Проект на </a:t>
            </a:r>
            <a:r>
              <a:rPr lang="ru-RU" sz="1800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Национален </a:t>
            </a:r>
            <a:r>
              <a:rPr lang="ru-RU" sz="1800" b="1" dirty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план за </a:t>
            </a:r>
            <a:r>
              <a:rPr lang="ru-RU" sz="1800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действие</a:t>
            </a:r>
          </a:p>
          <a:p>
            <a:pPr lvl="0" algn="ctr"/>
            <a:r>
              <a:rPr lang="en-US" sz="1800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bg-BG" sz="1800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по политиката за уменията</a:t>
            </a:r>
            <a:endParaRPr sz="1800" b="1" dirty="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10" name="Google Shape;510;p45"/>
          <p:cNvSpPr/>
          <p:nvPr/>
        </p:nvSpPr>
        <p:spPr>
          <a:xfrm>
            <a:off x="2833364" y="1967956"/>
            <a:ext cx="1679400" cy="51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Възрастни</a:t>
            </a:r>
            <a:endParaRPr b="1" dirty="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11" name="Google Shape;511;p45"/>
          <p:cNvSpPr/>
          <p:nvPr/>
        </p:nvSpPr>
        <p:spPr>
          <a:xfrm>
            <a:off x="1065435" y="1957345"/>
            <a:ext cx="1679400" cy="51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Младежи</a:t>
            </a:r>
          </a:p>
        </p:txBody>
      </p:sp>
      <p:sp>
        <p:nvSpPr>
          <p:cNvPr id="512" name="Google Shape;512;p45"/>
          <p:cNvSpPr/>
          <p:nvPr/>
        </p:nvSpPr>
        <p:spPr>
          <a:xfrm>
            <a:off x="4630964" y="1970680"/>
            <a:ext cx="1679400" cy="51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Бизнес </a:t>
            </a:r>
          </a:p>
        </p:txBody>
      </p:sp>
      <p:sp>
        <p:nvSpPr>
          <p:cNvPr id="513" name="Google Shape;513;p45"/>
          <p:cNvSpPr/>
          <p:nvPr/>
        </p:nvSpPr>
        <p:spPr>
          <a:xfrm>
            <a:off x="1035764" y="2569839"/>
            <a:ext cx="1679400" cy="142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0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Реформи и мерки в образованието за: 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Основни умения 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Професионални умения </a:t>
            </a:r>
          </a:p>
          <a:p>
            <a:pPr lvl="0"/>
            <a:endParaRPr lang="ru-RU" sz="1000" dirty="0" smtClean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514" name="Google Shape;514;p45"/>
          <p:cNvCxnSpPr/>
          <p:nvPr/>
        </p:nvCxnSpPr>
        <p:spPr>
          <a:xfrm>
            <a:off x="976306" y="1621945"/>
            <a:ext cx="600" cy="594300"/>
          </a:xfrm>
          <a:prstGeom prst="bentConnector3">
            <a:avLst>
              <a:gd name="adj1" fmla="val -39690300"/>
            </a:avLst>
          </a:prstGeom>
          <a:noFill/>
          <a:ln w="19050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515" name="Google Shape;515;p45"/>
          <p:cNvSpPr/>
          <p:nvPr/>
        </p:nvSpPr>
        <p:spPr>
          <a:xfrm>
            <a:off x="2833364" y="2569838"/>
            <a:ext cx="1679400" cy="142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Укрепване на системите за </a:t>
            </a:r>
            <a:r>
              <a:rPr lang="ru-RU" sz="10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обучение: 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Квалификация и преквалификация</a:t>
            </a:r>
            <a:endParaRPr lang="ru-RU" sz="1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Гъвкави пътеки за обучение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Набор от всеобхватни умения за </a:t>
            </a:r>
            <a:r>
              <a:rPr lang="ru-RU" sz="10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работещи</a:t>
            </a:r>
            <a:endParaRPr lang="ru-RU" sz="1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6" name="Google Shape;516;p45"/>
          <p:cNvSpPr/>
          <p:nvPr/>
        </p:nvSpPr>
        <p:spPr>
          <a:xfrm>
            <a:off x="6428564" y="1967956"/>
            <a:ext cx="1679400" cy="51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Системи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за умения</a:t>
            </a:r>
            <a:endParaRPr b="1" dirty="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17" name="Google Shape;517;p45"/>
          <p:cNvSpPr/>
          <p:nvPr/>
        </p:nvSpPr>
        <p:spPr>
          <a:xfrm>
            <a:off x="6428564" y="2571750"/>
            <a:ext cx="1679400" cy="142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Укрепване </a:t>
            </a:r>
            <a:r>
              <a:rPr lang="ru-RU" sz="10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на системата: 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Сътрудничество между министерства, региони и външни партньори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Информационни системи и финансови </a:t>
            </a:r>
            <a:r>
              <a:rPr lang="ru-RU" sz="10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инструменти</a:t>
            </a:r>
            <a:endParaRPr sz="1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8" name="Google Shape;518;p45"/>
          <p:cNvSpPr/>
          <p:nvPr/>
        </p:nvSpPr>
        <p:spPr>
          <a:xfrm>
            <a:off x="1035764" y="927788"/>
            <a:ext cx="7072500" cy="394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800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До </a:t>
            </a:r>
            <a:r>
              <a:rPr lang="ru-RU" sz="1800" b="1" dirty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2030 г. 35,4</a:t>
            </a:r>
            <a:r>
              <a:rPr lang="ru-RU" sz="1800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%  </a:t>
            </a:r>
            <a:r>
              <a:rPr lang="ru-RU" sz="1800" b="1" dirty="0" smtClean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да са </a:t>
            </a:r>
            <a:r>
              <a:rPr lang="ru-RU" sz="1800" b="1" dirty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в образование и обучение</a:t>
            </a:r>
            <a:endParaRPr sz="1800" b="1" dirty="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20" name="Google Shape;520;p45"/>
          <p:cNvSpPr/>
          <p:nvPr/>
        </p:nvSpPr>
        <p:spPr>
          <a:xfrm>
            <a:off x="4630964" y="2569838"/>
            <a:ext cx="1679400" cy="142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Подобряване използването на </a:t>
            </a:r>
            <a:r>
              <a:rPr lang="ru-RU" sz="10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умения: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Нови работни </a:t>
            </a:r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места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Стимули и програми за подкрепа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Повишаване търсенето на умения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60" y="4336403"/>
            <a:ext cx="827348" cy="48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6"/>
          <p:cNvSpPr txBox="1">
            <a:spLocks noGrp="1"/>
          </p:cNvSpPr>
          <p:nvPr>
            <p:ph type="title"/>
          </p:nvPr>
        </p:nvSpPr>
        <p:spPr>
          <a:xfrm>
            <a:off x="741102" y="69824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dirty="0" smtClean="0">
                <a:solidFill>
                  <a:schemeClr val="accent1"/>
                </a:solidFill>
              </a:rPr>
              <a:t>Предизвикателства</a:t>
            </a:r>
            <a:r>
              <a:rPr lang="bg-BG" sz="2500" dirty="0" smtClean="0"/>
              <a:t> </a:t>
            </a:r>
            <a:r>
              <a:rPr lang="bg-BG" sz="2500" dirty="0" smtClean="0">
                <a:solidFill>
                  <a:schemeClr val="tx2"/>
                </a:solidFill>
              </a:rPr>
              <a:t>в технологичния прогрес</a:t>
            </a:r>
            <a:endParaRPr sz="2500" dirty="0">
              <a:solidFill>
                <a:schemeClr val="tx2"/>
              </a:solidFill>
            </a:endParaRPr>
          </a:p>
        </p:txBody>
      </p:sp>
      <p:sp>
        <p:nvSpPr>
          <p:cNvPr id="360" name="Google Shape;360;p36"/>
          <p:cNvSpPr txBox="1">
            <a:spLocks noGrp="1"/>
          </p:cNvSpPr>
          <p:nvPr>
            <p:ph type="subTitle" idx="4"/>
          </p:nvPr>
        </p:nvSpPr>
        <p:spPr>
          <a:xfrm>
            <a:off x="958727" y="2383356"/>
            <a:ext cx="2175300" cy="4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Предприятия</a:t>
            </a:r>
            <a:endParaRPr dirty="0"/>
          </a:p>
        </p:txBody>
      </p:sp>
      <p:sp>
        <p:nvSpPr>
          <p:cNvPr id="361" name="Google Shape;361;p36"/>
          <p:cNvSpPr txBox="1">
            <a:spLocks noGrp="1"/>
          </p:cNvSpPr>
          <p:nvPr>
            <p:ph type="subTitle" idx="5"/>
          </p:nvPr>
        </p:nvSpPr>
        <p:spPr>
          <a:xfrm>
            <a:off x="3505452" y="2383356"/>
            <a:ext cx="2175300" cy="4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Работни места</a:t>
            </a:r>
            <a:endParaRPr dirty="0"/>
          </a:p>
        </p:txBody>
      </p:sp>
      <p:sp>
        <p:nvSpPr>
          <p:cNvPr id="362" name="Google Shape;362;p36"/>
          <p:cNvSpPr txBox="1">
            <a:spLocks noGrp="1"/>
          </p:cNvSpPr>
          <p:nvPr>
            <p:ph type="subTitle" idx="1"/>
          </p:nvPr>
        </p:nvSpPr>
        <p:spPr>
          <a:xfrm>
            <a:off x="958727" y="2795665"/>
            <a:ext cx="21753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bg-BG" dirty="0"/>
              <a:t>Внедряване на цифрови </a:t>
            </a:r>
            <a:r>
              <a:rPr lang="bg-BG" dirty="0" smtClean="0"/>
              <a:t>технологии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bg-BG" dirty="0" smtClean="0"/>
              <a:t>Провеждане на обучения за работа с новите технологии</a:t>
            </a:r>
            <a:endParaRPr dirty="0"/>
          </a:p>
        </p:txBody>
      </p:sp>
      <p:sp>
        <p:nvSpPr>
          <p:cNvPr id="363" name="Google Shape;363;p36"/>
          <p:cNvSpPr txBox="1">
            <a:spLocks noGrp="1"/>
          </p:cNvSpPr>
          <p:nvPr>
            <p:ph type="subTitle" idx="2"/>
          </p:nvPr>
        </p:nvSpPr>
        <p:spPr>
          <a:xfrm>
            <a:off x="3505452" y="2795665"/>
            <a:ext cx="21753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bg-BG" dirty="0"/>
              <a:t>Трансформиране на работните места </a:t>
            </a:r>
            <a:endParaRPr lang="bg-BG" dirty="0" smtClean="0"/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dirty="0"/>
              <a:t>Автоматизиране на нискоквалифицираните </a:t>
            </a:r>
            <a:r>
              <a:rPr lang="ru-RU" dirty="0" smtClean="0"/>
              <a:t>длъжности</a:t>
            </a:r>
            <a:endParaRPr dirty="0"/>
          </a:p>
        </p:txBody>
      </p:sp>
      <p:sp>
        <p:nvSpPr>
          <p:cNvPr id="364" name="Google Shape;364;p36"/>
          <p:cNvSpPr txBox="1">
            <a:spLocks noGrp="1"/>
          </p:cNvSpPr>
          <p:nvPr>
            <p:ph type="subTitle" idx="3"/>
          </p:nvPr>
        </p:nvSpPr>
        <p:spPr>
          <a:xfrm>
            <a:off x="6052177" y="2795665"/>
            <a:ext cx="21753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dirty="0"/>
              <a:t>90% от </a:t>
            </a:r>
            <a:r>
              <a:rPr lang="ru-RU" dirty="0" smtClean="0"/>
              <a:t>работещите трябва да притежават </a:t>
            </a:r>
            <a:r>
              <a:rPr lang="ru-RU" dirty="0"/>
              <a:t>дигитални </a:t>
            </a:r>
            <a:r>
              <a:rPr lang="ru-RU" dirty="0" smtClean="0"/>
              <a:t>умения</a:t>
            </a:r>
          </a:p>
          <a:p>
            <a:pPr marL="171450" lvl="0" indent="-1714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Изискване за по-високи умения за новите работни места</a:t>
            </a:r>
            <a:endParaRPr dirty="0"/>
          </a:p>
        </p:txBody>
      </p:sp>
      <p:sp>
        <p:nvSpPr>
          <p:cNvPr id="365" name="Google Shape;365;p36"/>
          <p:cNvSpPr txBox="1">
            <a:spLocks noGrp="1"/>
          </p:cNvSpPr>
          <p:nvPr>
            <p:ph type="subTitle" idx="6"/>
          </p:nvPr>
        </p:nvSpPr>
        <p:spPr>
          <a:xfrm>
            <a:off x="6052177" y="2383356"/>
            <a:ext cx="2175300" cy="4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Умения</a:t>
            </a:r>
            <a:endParaRPr dirty="0"/>
          </a:p>
        </p:txBody>
      </p:sp>
      <p:grpSp>
        <p:nvGrpSpPr>
          <p:cNvPr id="21" name="Google Shape;9105;p65"/>
          <p:cNvGrpSpPr/>
          <p:nvPr/>
        </p:nvGrpSpPr>
        <p:grpSpPr>
          <a:xfrm>
            <a:off x="1050592" y="1897185"/>
            <a:ext cx="368987" cy="369566"/>
            <a:chOff x="-59502375" y="1904375"/>
            <a:chExt cx="319000" cy="319500"/>
          </a:xfrm>
          <a:solidFill>
            <a:schemeClr val="tx2"/>
          </a:solidFill>
        </p:grpSpPr>
        <p:sp>
          <p:nvSpPr>
            <p:cNvPr id="22" name="Google Shape;9106;p65"/>
            <p:cNvSpPr/>
            <p:nvPr/>
          </p:nvSpPr>
          <p:spPr>
            <a:xfrm>
              <a:off x="-59455125" y="2097050"/>
              <a:ext cx="227650" cy="62225"/>
            </a:xfrm>
            <a:custGeom>
              <a:avLst/>
              <a:gdLst/>
              <a:ahLst/>
              <a:cxnLst/>
              <a:rect l="l" t="t" r="r" b="b"/>
              <a:pathLst>
                <a:path w="9106" h="2489" extrusionOk="0">
                  <a:moveTo>
                    <a:pt x="1670" y="819"/>
                  </a:moveTo>
                  <a:lnTo>
                    <a:pt x="1670" y="1670"/>
                  </a:lnTo>
                  <a:lnTo>
                    <a:pt x="820" y="1670"/>
                  </a:lnTo>
                  <a:lnTo>
                    <a:pt x="820" y="819"/>
                  </a:lnTo>
                  <a:close/>
                  <a:moveTo>
                    <a:pt x="3309" y="819"/>
                  </a:moveTo>
                  <a:lnTo>
                    <a:pt x="3309" y="1670"/>
                  </a:lnTo>
                  <a:lnTo>
                    <a:pt x="2489" y="1670"/>
                  </a:lnTo>
                  <a:lnTo>
                    <a:pt x="2489" y="819"/>
                  </a:lnTo>
                  <a:close/>
                  <a:moveTo>
                    <a:pt x="4978" y="819"/>
                  </a:moveTo>
                  <a:lnTo>
                    <a:pt x="4978" y="1670"/>
                  </a:lnTo>
                  <a:lnTo>
                    <a:pt x="4128" y="1670"/>
                  </a:lnTo>
                  <a:lnTo>
                    <a:pt x="4128" y="819"/>
                  </a:lnTo>
                  <a:close/>
                  <a:moveTo>
                    <a:pt x="6617" y="819"/>
                  </a:moveTo>
                  <a:lnTo>
                    <a:pt x="6617" y="1670"/>
                  </a:lnTo>
                  <a:lnTo>
                    <a:pt x="5798" y="1670"/>
                  </a:lnTo>
                  <a:lnTo>
                    <a:pt x="5798" y="819"/>
                  </a:lnTo>
                  <a:close/>
                  <a:moveTo>
                    <a:pt x="8286" y="819"/>
                  </a:moveTo>
                  <a:lnTo>
                    <a:pt x="8286" y="1670"/>
                  </a:lnTo>
                  <a:lnTo>
                    <a:pt x="7436" y="1670"/>
                  </a:lnTo>
                  <a:lnTo>
                    <a:pt x="7436" y="819"/>
                  </a:lnTo>
                  <a:close/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lnTo>
                    <a:pt x="1" y="2048"/>
                  </a:lnTo>
                  <a:cubicBezTo>
                    <a:pt x="1" y="2300"/>
                    <a:pt x="190" y="2489"/>
                    <a:pt x="410" y="2489"/>
                  </a:cubicBezTo>
                  <a:lnTo>
                    <a:pt x="8664" y="2489"/>
                  </a:lnTo>
                  <a:cubicBezTo>
                    <a:pt x="8917" y="2489"/>
                    <a:pt x="9106" y="2300"/>
                    <a:pt x="9106" y="2048"/>
                  </a:cubicBezTo>
                  <a:lnTo>
                    <a:pt x="9106" y="410"/>
                  </a:lnTo>
                  <a:cubicBezTo>
                    <a:pt x="9106" y="158"/>
                    <a:pt x="8917" y="0"/>
                    <a:pt x="86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7;p65"/>
            <p:cNvSpPr/>
            <p:nvPr/>
          </p:nvSpPr>
          <p:spPr>
            <a:xfrm>
              <a:off x="-59502375" y="1966300"/>
              <a:ext cx="319000" cy="257575"/>
            </a:xfrm>
            <a:custGeom>
              <a:avLst/>
              <a:gdLst/>
              <a:ahLst/>
              <a:cxnLst/>
              <a:rect l="l" t="t" r="r" b="b"/>
              <a:pathLst>
                <a:path w="12760" h="10303" extrusionOk="0">
                  <a:moveTo>
                    <a:pt x="8633" y="1639"/>
                  </a:moveTo>
                  <a:lnTo>
                    <a:pt x="8633" y="3592"/>
                  </a:lnTo>
                  <a:lnTo>
                    <a:pt x="7814" y="3592"/>
                  </a:lnTo>
                  <a:lnTo>
                    <a:pt x="7814" y="1639"/>
                  </a:lnTo>
                  <a:close/>
                  <a:moveTo>
                    <a:pt x="11941" y="819"/>
                  </a:moveTo>
                  <a:lnTo>
                    <a:pt x="11941" y="3592"/>
                  </a:lnTo>
                  <a:lnTo>
                    <a:pt x="11122" y="3592"/>
                  </a:lnTo>
                  <a:lnTo>
                    <a:pt x="11122" y="819"/>
                  </a:lnTo>
                  <a:close/>
                  <a:moveTo>
                    <a:pt x="5041" y="3119"/>
                  </a:moveTo>
                  <a:lnTo>
                    <a:pt x="5041" y="3970"/>
                  </a:lnTo>
                  <a:cubicBezTo>
                    <a:pt x="5041" y="4222"/>
                    <a:pt x="5230" y="4411"/>
                    <a:pt x="5482" y="4411"/>
                  </a:cubicBezTo>
                  <a:lnTo>
                    <a:pt x="11941" y="4411"/>
                  </a:lnTo>
                  <a:lnTo>
                    <a:pt x="11941" y="9357"/>
                  </a:lnTo>
                  <a:lnTo>
                    <a:pt x="914" y="9357"/>
                  </a:lnTo>
                  <a:lnTo>
                    <a:pt x="914" y="4222"/>
                  </a:lnTo>
                  <a:lnTo>
                    <a:pt x="2552" y="3119"/>
                  </a:lnTo>
                  <a:lnTo>
                    <a:pt x="2552" y="3970"/>
                  </a:lnTo>
                  <a:cubicBezTo>
                    <a:pt x="2552" y="4207"/>
                    <a:pt x="2767" y="4373"/>
                    <a:pt x="2980" y="4373"/>
                  </a:cubicBezTo>
                  <a:cubicBezTo>
                    <a:pt x="3050" y="4373"/>
                    <a:pt x="3120" y="4355"/>
                    <a:pt x="3182" y="4316"/>
                  </a:cubicBezTo>
                  <a:lnTo>
                    <a:pt x="5041" y="3119"/>
                  </a:lnTo>
                  <a:close/>
                  <a:moveTo>
                    <a:pt x="10712" y="0"/>
                  </a:moveTo>
                  <a:cubicBezTo>
                    <a:pt x="10491" y="0"/>
                    <a:pt x="10334" y="189"/>
                    <a:pt x="10334" y="441"/>
                  </a:cubicBezTo>
                  <a:lnTo>
                    <a:pt x="10334" y="3592"/>
                  </a:lnTo>
                  <a:lnTo>
                    <a:pt x="9483" y="3592"/>
                  </a:lnTo>
                  <a:lnTo>
                    <a:pt x="9483" y="1261"/>
                  </a:lnTo>
                  <a:cubicBezTo>
                    <a:pt x="9483" y="1008"/>
                    <a:pt x="9294" y="819"/>
                    <a:pt x="9074" y="819"/>
                  </a:cubicBezTo>
                  <a:lnTo>
                    <a:pt x="7404" y="819"/>
                  </a:lnTo>
                  <a:cubicBezTo>
                    <a:pt x="7183" y="819"/>
                    <a:pt x="6963" y="1008"/>
                    <a:pt x="6963" y="1261"/>
                  </a:cubicBezTo>
                  <a:lnTo>
                    <a:pt x="6963" y="3592"/>
                  </a:lnTo>
                  <a:lnTo>
                    <a:pt x="5860" y="3592"/>
                  </a:lnTo>
                  <a:lnTo>
                    <a:pt x="5860" y="2363"/>
                  </a:lnTo>
                  <a:cubicBezTo>
                    <a:pt x="5860" y="2206"/>
                    <a:pt x="5797" y="2080"/>
                    <a:pt x="5640" y="2017"/>
                  </a:cubicBezTo>
                  <a:cubicBezTo>
                    <a:pt x="5581" y="1973"/>
                    <a:pt x="5509" y="1949"/>
                    <a:pt x="5436" y="1949"/>
                  </a:cubicBezTo>
                  <a:cubicBezTo>
                    <a:pt x="5352" y="1949"/>
                    <a:pt x="5266" y="1981"/>
                    <a:pt x="5199" y="2048"/>
                  </a:cubicBezTo>
                  <a:lnTo>
                    <a:pt x="3340" y="3245"/>
                  </a:lnTo>
                  <a:lnTo>
                    <a:pt x="3340" y="2395"/>
                  </a:lnTo>
                  <a:cubicBezTo>
                    <a:pt x="3340" y="2237"/>
                    <a:pt x="3277" y="2111"/>
                    <a:pt x="3119" y="2048"/>
                  </a:cubicBezTo>
                  <a:cubicBezTo>
                    <a:pt x="3061" y="2004"/>
                    <a:pt x="2989" y="1981"/>
                    <a:pt x="2916" y="1981"/>
                  </a:cubicBezTo>
                  <a:cubicBezTo>
                    <a:pt x="2831" y="1981"/>
                    <a:pt x="2746" y="2012"/>
                    <a:pt x="2678" y="2080"/>
                  </a:cubicBezTo>
                  <a:lnTo>
                    <a:pt x="189" y="3718"/>
                  </a:lnTo>
                  <a:cubicBezTo>
                    <a:pt x="95" y="3812"/>
                    <a:pt x="0" y="3938"/>
                    <a:pt x="0" y="4096"/>
                  </a:cubicBezTo>
                  <a:lnTo>
                    <a:pt x="0" y="9861"/>
                  </a:lnTo>
                  <a:cubicBezTo>
                    <a:pt x="0" y="10113"/>
                    <a:pt x="189" y="10302"/>
                    <a:pt x="441" y="10302"/>
                  </a:cubicBezTo>
                  <a:lnTo>
                    <a:pt x="12287" y="10302"/>
                  </a:lnTo>
                  <a:cubicBezTo>
                    <a:pt x="12539" y="10302"/>
                    <a:pt x="12697" y="10113"/>
                    <a:pt x="12697" y="9861"/>
                  </a:cubicBezTo>
                  <a:lnTo>
                    <a:pt x="12697" y="504"/>
                  </a:lnTo>
                  <a:cubicBezTo>
                    <a:pt x="12760" y="158"/>
                    <a:pt x="12602" y="0"/>
                    <a:pt x="12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08;p65"/>
            <p:cNvSpPr/>
            <p:nvPr/>
          </p:nvSpPr>
          <p:spPr>
            <a:xfrm>
              <a:off x="-59322800" y="1904375"/>
              <a:ext cx="106350" cy="41175"/>
            </a:xfrm>
            <a:custGeom>
              <a:avLst/>
              <a:gdLst/>
              <a:ahLst/>
              <a:cxnLst/>
              <a:rect l="l" t="t" r="r" b="b"/>
              <a:pathLst>
                <a:path w="4254" h="1647" extrusionOk="0">
                  <a:moveTo>
                    <a:pt x="1291" y="0"/>
                  </a:moveTo>
                  <a:cubicBezTo>
                    <a:pt x="890" y="0"/>
                    <a:pt x="485" y="181"/>
                    <a:pt x="158" y="556"/>
                  </a:cubicBezTo>
                  <a:cubicBezTo>
                    <a:pt x="0" y="713"/>
                    <a:pt x="32" y="965"/>
                    <a:pt x="189" y="1123"/>
                  </a:cubicBezTo>
                  <a:cubicBezTo>
                    <a:pt x="265" y="1198"/>
                    <a:pt x="369" y="1237"/>
                    <a:pt x="474" y="1237"/>
                  </a:cubicBezTo>
                  <a:cubicBezTo>
                    <a:pt x="589" y="1237"/>
                    <a:pt x="706" y="1190"/>
                    <a:pt x="788" y="1091"/>
                  </a:cubicBezTo>
                  <a:cubicBezTo>
                    <a:pt x="946" y="918"/>
                    <a:pt x="1119" y="831"/>
                    <a:pt x="1292" y="831"/>
                  </a:cubicBezTo>
                  <a:cubicBezTo>
                    <a:pt x="1465" y="831"/>
                    <a:pt x="1639" y="918"/>
                    <a:pt x="1796" y="1091"/>
                  </a:cubicBezTo>
                  <a:cubicBezTo>
                    <a:pt x="2115" y="1457"/>
                    <a:pt x="2530" y="1646"/>
                    <a:pt x="2948" y="1646"/>
                  </a:cubicBezTo>
                  <a:cubicBezTo>
                    <a:pt x="3357" y="1646"/>
                    <a:pt x="3769" y="1465"/>
                    <a:pt x="4096" y="1091"/>
                  </a:cubicBezTo>
                  <a:cubicBezTo>
                    <a:pt x="4254" y="902"/>
                    <a:pt x="4191" y="650"/>
                    <a:pt x="4033" y="493"/>
                  </a:cubicBezTo>
                  <a:cubicBezTo>
                    <a:pt x="3975" y="420"/>
                    <a:pt x="3885" y="381"/>
                    <a:pt x="3788" y="381"/>
                  </a:cubicBezTo>
                  <a:cubicBezTo>
                    <a:pt x="3674" y="381"/>
                    <a:pt x="3551" y="436"/>
                    <a:pt x="3466" y="556"/>
                  </a:cubicBezTo>
                  <a:cubicBezTo>
                    <a:pt x="3308" y="729"/>
                    <a:pt x="3127" y="815"/>
                    <a:pt x="2946" y="815"/>
                  </a:cubicBezTo>
                  <a:cubicBezTo>
                    <a:pt x="2765" y="815"/>
                    <a:pt x="2584" y="729"/>
                    <a:pt x="2426" y="556"/>
                  </a:cubicBezTo>
                  <a:cubicBezTo>
                    <a:pt x="2108" y="189"/>
                    <a:pt x="1701" y="0"/>
                    <a:pt x="12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9302;p65"/>
          <p:cNvGrpSpPr/>
          <p:nvPr/>
        </p:nvGrpSpPr>
        <p:grpSpPr>
          <a:xfrm>
            <a:off x="3505452" y="1968814"/>
            <a:ext cx="347569" cy="347569"/>
            <a:chOff x="4685050" y="1945825"/>
            <a:chExt cx="294575" cy="294575"/>
          </a:xfrm>
          <a:solidFill>
            <a:schemeClr val="tx2"/>
          </a:solidFill>
        </p:grpSpPr>
        <p:sp>
          <p:nvSpPr>
            <p:cNvPr id="26" name="Google Shape;9303;p65"/>
            <p:cNvSpPr/>
            <p:nvPr/>
          </p:nvSpPr>
          <p:spPr>
            <a:xfrm>
              <a:off x="4720475" y="2086025"/>
              <a:ext cx="104775" cy="121300"/>
            </a:xfrm>
            <a:custGeom>
              <a:avLst/>
              <a:gdLst/>
              <a:ahLst/>
              <a:cxnLst/>
              <a:rect l="l" t="t" r="r" b="b"/>
              <a:pathLst>
                <a:path w="4191" h="4852" extrusionOk="0">
                  <a:moveTo>
                    <a:pt x="2017" y="693"/>
                  </a:moveTo>
                  <a:cubicBezTo>
                    <a:pt x="2427" y="693"/>
                    <a:pt x="2742" y="1008"/>
                    <a:pt x="2742" y="1386"/>
                  </a:cubicBezTo>
                  <a:cubicBezTo>
                    <a:pt x="2742" y="1796"/>
                    <a:pt x="2427" y="2111"/>
                    <a:pt x="2017" y="2111"/>
                  </a:cubicBezTo>
                  <a:cubicBezTo>
                    <a:pt x="1639" y="2111"/>
                    <a:pt x="1324" y="1796"/>
                    <a:pt x="1324" y="1386"/>
                  </a:cubicBezTo>
                  <a:cubicBezTo>
                    <a:pt x="1324" y="1008"/>
                    <a:pt x="1639" y="693"/>
                    <a:pt x="2017" y="693"/>
                  </a:cubicBezTo>
                  <a:close/>
                  <a:moveTo>
                    <a:pt x="2017" y="2772"/>
                  </a:moveTo>
                  <a:cubicBezTo>
                    <a:pt x="2773" y="2772"/>
                    <a:pt x="3403" y="3403"/>
                    <a:pt x="3403" y="4127"/>
                  </a:cubicBezTo>
                  <a:lnTo>
                    <a:pt x="631" y="4127"/>
                  </a:lnTo>
                  <a:cubicBezTo>
                    <a:pt x="631" y="3403"/>
                    <a:pt x="1261" y="2772"/>
                    <a:pt x="2017" y="2772"/>
                  </a:cubicBezTo>
                  <a:close/>
                  <a:moveTo>
                    <a:pt x="2049" y="0"/>
                  </a:moveTo>
                  <a:cubicBezTo>
                    <a:pt x="1324" y="0"/>
                    <a:pt x="694" y="630"/>
                    <a:pt x="694" y="1386"/>
                  </a:cubicBezTo>
                  <a:cubicBezTo>
                    <a:pt x="694" y="1733"/>
                    <a:pt x="851" y="2111"/>
                    <a:pt x="1072" y="2331"/>
                  </a:cubicBezTo>
                  <a:cubicBezTo>
                    <a:pt x="442" y="2678"/>
                    <a:pt x="1" y="3340"/>
                    <a:pt x="1" y="4127"/>
                  </a:cubicBezTo>
                  <a:lnTo>
                    <a:pt x="1" y="4505"/>
                  </a:lnTo>
                  <a:cubicBezTo>
                    <a:pt x="1" y="4694"/>
                    <a:pt x="158" y="4852"/>
                    <a:pt x="379" y="4852"/>
                  </a:cubicBezTo>
                  <a:lnTo>
                    <a:pt x="3844" y="4852"/>
                  </a:lnTo>
                  <a:cubicBezTo>
                    <a:pt x="4033" y="4852"/>
                    <a:pt x="4191" y="4694"/>
                    <a:pt x="4191" y="4505"/>
                  </a:cubicBezTo>
                  <a:lnTo>
                    <a:pt x="4191" y="4127"/>
                  </a:lnTo>
                  <a:cubicBezTo>
                    <a:pt x="4096" y="3340"/>
                    <a:pt x="3687" y="2678"/>
                    <a:pt x="3057" y="2331"/>
                  </a:cubicBezTo>
                  <a:cubicBezTo>
                    <a:pt x="3277" y="2111"/>
                    <a:pt x="3435" y="1733"/>
                    <a:pt x="3435" y="1386"/>
                  </a:cubicBezTo>
                  <a:cubicBezTo>
                    <a:pt x="3435" y="630"/>
                    <a:pt x="2805" y="0"/>
                    <a:pt x="2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04;p65"/>
            <p:cNvSpPr/>
            <p:nvPr/>
          </p:nvSpPr>
          <p:spPr>
            <a:xfrm>
              <a:off x="4685050" y="1945825"/>
              <a:ext cx="294575" cy="294575"/>
            </a:xfrm>
            <a:custGeom>
              <a:avLst/>
              <a:gdLst/>
              <a:ahLst/>
              <a:cxnLst/>
              <a:rect l="l" t="t" r="r" b="b"/>
              <a:pathLst>
                <a:path w="11783" h="11783" extrusionOk="0">
                  <a:moveTo>
                    <a:pt x="6900" y="693"/>
                  </a:moveTo>
                  <a:lnTo>
                    <a:pt x="6900" y="1418"/>
                  </a:lnTo>
                  <a:lnTo>
                    <a:pt x="4820" y="1418"/>
                  </a:lnTo>
                  <a:lnTo>
                    <a:pt x="4820" y="693"/>
                  </a:lnTo>
                  <a:close/>
                  <a:moveTo>
                    <a:pt x="7215" y="2111"/>
                  </a:moveTo>
                  <a:cubicBezTo>
                    <a:pt x="7404" y="2111"/>
                    <a:pt x="7561" y="2269"/>
                    <a:pt x="7561" y="2458"/>
                  </a:cubicBezTo>
                  <a:cubicBezTo>
                    <a:pt x="7561" y="2678"/>
                    <a:pt x="7404" y="2836"/>
                    <a:pt x="7215" y="2836"/>
                  </a:cubicBezTo>
                  <a:lnTo>
                    <a:pt x="4474" y="2836"/>
                  </a:lnTo>
                  <a:cubicBezTo>
                    <a:pt x="4253" y="2836"/>
                    <a:pt x="4096" y="2678"/>
                    <a:pt x="4096" y="2458"/>
                  </a:cubicBezTo>
                  <a:cubicBezTo>
                    <a:pt x="4096" y="2269"/>
                    <a:pt x="4316" y="2111"/>
                    <a:pt x="4474" y="2111"/>
                  </a:cubicBezTo>
                  <a:close/>
                  <a:moveTo>
                    <a:pt x="6900" y="3497"/>
                  </a:moveTo>
                  <a:lnTo>
                    <a:pt x="6900" y="4568"/>
                  </a:lnTo>
                  <a:cubicBezTo>
                    <a:pt x="6900" y="4757"/>
                    <a:pt x="6742" y="4915"/>
                    <a:pt x="6553" y="4915"/>
                  </a:cubicBezTo>
                  <a:lnTo>
                    <a:pt x="5167" y="4915"/>
                  </a:lnTo>
                  <a:cubicBezTo>
                    <a:pt x="4978" y="4915"/>
                    <a:pt x="4820" y="4757"/>
                    <a:pt x="4820" y="4568"/>
                  </a:cubicBezTo>
                  <a:lnTo>
                    <a:pt x="4820" y="3497"/>
                  </a:lnTo>
                  <a:close/>
                  <a:moveTo>
                    <a:pt x="10775" y="4883"/>
                  </a:moveTo>
                  <a:cubicBezTo>
                    <a:pt x="10964" y="4883"/>
                    <a:pt x="11121" y="5041"/>
                    <a:pt x="11121" y="5230"/>
                  </a:cubicBezTo>
                  <a:lnTo>
                    <a:pt x="11121" y="10775"/>
                  </a:lnTo>
                  <a:cubicBezTo>
                    <a:pt x="11121" y="10964"/>
                    <a:pt x="10964" y="11121"/>
                    <a:pt x="10775" y="11121"/>
                  </a:cubicBezTo>
                  <a:lnTo>
                    <a:pt x="1008" y="11121"/>
                  </a:lnTo>
                  <a:cubicBezTo>
                    <a:pt x="788" y="11121"/>
                    <a:pt x="630" y="10964"/>
                    <a:pt x="630" y="10775"/>
                  </a:cubicBezTo>
                  <a:lnTo>
                    <a:pt x="630" y="5230"/>
                  </a:lnTo>
                  <a:cubicBezTo>
                    <a:pt x="630" y="5041"/>
                    <a:pt x="788" y="4883"/>
                    <a:pt x="1008" y="4883"/>
                  </a:cubicBezTo>
                  <a:lnTo>
                    <a:pt x="4190" y="4883"/>
                  </a:lnTo>
                  <a:cubicBezTo>
                    <a:pt x="4348" y="5261"/>
                    <a:pt x="4694" y="5577"/>
                    <a:pt x="5167" y="5577"/>
                  </a:cubicBezTo>
                  <a:lnTo>
                    <a:pt x="6553" y="5577"/>
                  </a:lnTo>
                  <a:cubicBezTo>
                    <a:pt x="6994" y="5577"/>
                    <a:pt x="7372" y="5293"/>
                    <a:pt x="7530" y="4883"/>
                  </a:cubicBezTo>
                  <a:close/>
                  <a:moveTo>
                    <a:pt x="4505" y="0"/>
                  </a:moveTo>
                  <a:cubicBezTo>
                    <a:pt x="4316" y="0"/>
                    <a:pt x="4159" y="158"/>
                    <a:pt x="4159" y="347"/>
                  </a:cubicBezTo>
                  <a:lnTo>
                    <a:pt x="4159" y="1449"/>
                  </a:lnTo>
                  <a:cubicBezTo>
                    <a:pt x="3749" y="1607"/>
                    <a:pt x="3434" y="1953"/>
                    <a:pt x="3434" y="2426"/>
                  </a:cubicBezTo>
                  <a:cubicBezTo>
                    <a:pt x="3434" y="2867"/>
                    <a:pt x="3718" y="3245"/>
                    <a:pt x="4159" y="3403"/>
                  </a:cubicBezTo>
                  <a:lnTo>
                    <a:pt x="4159" y="4190"/>
                  </a:lnTo>
                  <a:lnTo>
                    <a:pt x="1040" y="4190"/>
                  </a:lnTo>
                  <a:cubicBezTo>
                    <a:pt x="441" y="4190"/>
                    <a:pt x="0" y="4663"/>
                    <a:pt x="0" y="5230"/>
                  </a:cubicBezTo>
                  <a:lnTo>
                    <a:pt x="0" y="10775"/>
                  </a:lnTo>
                  <a:cubicBezTo>
                    <a:pt x="0" y="11373"/>
                    <a:pt x="473" y="11783"/>
                    <a:pt x="1040" y="11783"/>
                  </a:cubicBezTo>
                  <a:lnTo>
                    <a:pt x="10775" y="11783"/>
                  </a:lnTo>
                  <a:cubicBezTo>
                    <a:pt x="11342" y="11783"/>
                    <a:pt x="11783" y="11310"/>
                    <a:pt x="11783" y="10775"/>
                  </a:cubicBezTo>
                  <a:lnTo>
                    <a:pt x="11783" y="5230"/>
                  </a:lnTo>
                  <a:cubicBezTo>
                    <a:pt x="11783" y="4663"/>
                    <a:pt x="11342" y="4190"/>
                    <a:pt x="10775" y="4190"/>
                  </a:cubicBezTo>
                  <a:lnTo>
                    <a:pt x="7624" y="4190"/>
                  </a:lnTo>
                  <a:lnTo>
                    <a:pt x="7624" y="3403"/>
                  </a:lnTo>
                  <a:cubicBezTo>
                    <a:pt x="8002" y="3245"/>
                    <a:pt x="8317" y="2899"/>
                    <a:pt x="8317" y="2426"/>
                  </a:cubicBezTo>
                  <a:cubicBezTo>
                    <a:pt x="8317" y="1985"/>
                    <a:pt x="8034" y="1607"/>
                    <a:pt x="7624" y="1449"/>
                  </a:cubicBezTo>
                  <a:lnTo>
                    <a:pt x="7624" y="347"/>
                  </a:lnTo>
                  <a:cubicBezTo>
                    <a:pt x="7624" y="158"/>
                    <a:pt x="7467" y="0"/>
                    <a:pt x="7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05;p65"/>
            <p:cNvSpPr/>
            <p:nvPr/>
          </p:nvSpPr>
          <p:spPr>
            <a:xfrm>
              <a:off x="4840200" y="2103350"/>
              <a:ext cx="104775" cy="17350"/>
            </a:xfrm>
            <a:custGeom>
              <a:avLst/>
              <a:gdLst/>
              <a:ahLst/>
              <a:cxnLst/>
              <a:rect l="l" t="t" r="r" b="b"/>
              <a:pathLst>
                <a:path w="4191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844" y="693"/>
                  </a:lnTo>
                  <a:cubicBezTo>
                    <a:pt x="4033" y="693"/>
                    <a:pt x="4191" y="536"/>
                    <a:pt x="4191" y="347"/>
                  </a:cubicBezTo>
                  <a:cubicBezTo>
                    <a:pt x="4191" y="158"/>
                    <a:pt x="4033" y="0"/>
                    <a:pt x="3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06;p65"/>
            <p:cNvSpPr/>
            <p:nvPr/>
          </p:nvSpPr>
          <p:spPr>
            <a:xfrm>
              <a:off x="4840200" y="2137200"/>
              <a:ext cx="104775" cy="18150"/>
            </a:xfrm>
            <a:custGeom>
              <a:avLst/>
              <a:gdLst/>
              <a:ahLst/>
              <a:cxnLst/>
              <a:rect l="l" t="t" r="r" b="b"/>
              <a:pathLst>
                <a:path w="419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3844" y="725"/>
                  </a:lnTo>
                  <a:cubicBezTo>
                    <a:pt x="4033" y="725"/>
                    <a:pt x="4191" y="568"/>
                    <a:pt x="4191" y="379"/>
                  </a:cubicBezTo>
                  <a:cubicBezTo>
                    <a:pt x="4191" y="158"/>
                    <a:pt x="4033" y="1"/>
                    <a:pt x="38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07;p65"/>
            <p:cNvSpPr/>
            <p:nvPr/>
          </p:nvSpPr>
          <p:spPr>
            <a:xfrm>
              <a:off x="4840200" y="2171875"/>
              <a:ext cx="104775" cy="18125"/>
            </a:xfrm>
            <a:custGeom>
              <a:avLst/>
              <a:gdLst/>
              <a:ahLst/>
              <a:cxnLst/>
              <a:rect l="l" t="t" r="r" b="b"/>
              <a:pathLst>
                <a:path w="4191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844" y="725"/>
                  </a:lnTo>
                  <a:cubicBezTo>
                    <a:pt x="4033" y="725"/>
                    <a:pt x="4191" y="567"/>
                    <a:pt x="4191" y="347"/>
                  </a:cubicBezTo>
                  <a:cubicBezTo>
                    <a:pt x="4191" y="158"/>
                    <a:pt x="4033" y="0"/>
                    <a:pt x="3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9324;p65"/>
          <p:cNvSpPr/>
          <p:nvPr/>
        </p:nvSpPr>
        <p:spPr>
          <a:xfrm>
            <a:off x="6052177" y="1968814"/>
            <a:ext cx="270463" cy="349427"/>
          </a:xfrm>
          <a:custGeom>
            <a:avLst/>
            <a:gdLst/>
            <a:ahLst/>
            <a:cxnLst/>
            <a:rect l="l" t="t" r="r" b="b"/>
            <a:pathLst>
              <a:path w="9169" h="11846" extrusionOk="0">
                <a:moveTo>
                  <a:pt x="4695" y="2079"/>
                </a:moveTo>
                <a:cubicBezTo>
                  <a:pt x="5073" y="2079"/>
                  <a:pt x="5388" y="2394"/>
                  <a:pt x="5388" y="2772"/>
                </a:cubicBezTo>
                <a:cubicBezTo>
                  <a:pt x="5388" y="3181"/>
                  <a:pt x="5073" y="3496"/>
                  <a:pt x="4695" y="3496"/>
                </a:cubicBezTo>
                <a:cubicBezTo>
                  <a:pt x="4285" y="3496"/>
                  <a:pt x="3970" y="3181"/>
                  <a:pt x="3970" y="2772"/>
                </a:cubicBezTo>
                <a:cubicBezTo>
                  <a:pt x="3970" y="2394"/>
                  <a:pt x="4285" y="2079"/>
                  <a:pt x="4695" y="2079"/>
                </a:cubicBezTo>
                <a:close/>
                <a:moveTo>
                  <a:pt x="4695" y="4189"/>
                </a:moveTo>
                <a:cubicBezTo>
                  <a:pt x="5640" y="4189"/>
                  <a:pt x="6428" y="4977"/>
                  <a:pt x="6428" y="5922"/>
                </a:cubicBezTo>
                <a:lnTo>
                  <a:pt x="6428" y="6300"/>
                </a:lnTo>
                <a:lnTo>
                  <a:pt x="2962" y="6300"/>
                </a:lnTo>
                <a:lnTo>
                  <a:pt x="2962" y="5922"/>
                </a:lnTo>
                <a:cubicBezTo>
                  <a:pt x="2962" y="4945"/>
                  <a:pt x="3750" y="4189"/>
                  <a:pt x="4695" y="4189"/>
                </a:cubicBezTo>
                <a:close/>
                <a:moveTo>
                  <a:pt x="4730" y="664"/>
                </a:moveTo>
                <a:cubicBezTo>
                  <a:pt x="6870" y="664"/>
                  <a:pt x="8538" y="2418"/>
                  <a:pt x="8538" y="4473"/>
                </a:cubicBezTo>
                <a:cubicBezTo>
                  <a:pt x="8538" y="5544"/>
                  <a:pt x="8097" y="6552"/>
                  <a:pt x="7310" y="7277"/>
                </a:cubicBezTo>
                <a:cubicBezTo>
                  <a:pt x="7215" y="7403"/>
                  <a:pt x="7121" y="7466"/>
                  <a:pt x="6995" y="7497"/>
                </a:cubicBezTo>
                <a:cubicBezTo>
                  <a:pt x="6774" y="7718"/>
                  <a:pt x="6522" y="7907"/>
                  <a:pt x="6459" y="8285"/>
                </a:cubicBezTo>
                <a:lnTo>
                  <a:pt x="5041" y="8285"/>
                </a:lnTo>
                <a:lnTo>
                  <a:pt x="5041" y="6993"/>
                </a:lnTo>
                <a:lnTo>
                  <a:pt x="6774" y="6993"/>
                </a:lnTo>
                <a:cubicBezTo>
                  <a:pt x="6963" y="6993"/>
                  <a:pt x="7121" y="6836"/>
                  <a:pt x="7121" y="6647"/>
                </a:cubicBezTo>
                <a:lnTo>
                  <a:pt x="7121" y="5922"/>
                </a:lnTo>
                <a:cubicBezTo>
                  <a:pt x="7121" y="4945"/>
                  <a:pt x="6585" y="4126"/>
                  <a:pt x="5734" y="3717"/>
                </a:cubicBezTo>
                <a:cubicBezTo>
                  <a:pt x="5987" y="3496"/>
                  <a:pt x="6113" y="3181"/>
                  <a:pt x="6113" y="2835"/>
                </a:cubicBezTo>
                <a:cubicBezTo>
                  <a:pt x="6113" y="2079"/>
                  <a:pt x="5482" y="1448"/>
                  <a:pt x="4726" y="1448"/>
                </a:cubicBezTo>
                <a:cubicBezTo>
                  <a:pt x="3970" y="1448"/>
                  <a:pt x="3340" y="2079"/>
                  <a:pt x="3340" y="2835"/>
                </a:cubicBezTo>
                <a:cubicBezTo>
                  <a:pt x="3340" y="3181"/>
                  <a:pt x="3466" y="3496"/>
                  <a:pt x="3687" y="3717"/>
                </a:cubicBezTo>
                <a:cubicBezTo>
                  <a:pt x="2868" y="4126"/>
                  <a:pt x="2332" y="4945"/>
                  <a:pt x="2332" y="5922"/>
                </a:cubicBezTo>
                <a:lnTo>
                  <a:pt x="2332" y="6647"/>
                </a:lnTo>
                <a:cubicBezTo>
                  <a:pt x="2332" y="6836"/>
                  <a:pt x="2489" y="6993"/>
                  <a:pt x="2679" y="6993"/>
                </a:cubicBezTo>
                <a:lnTo>
                  <a:pt x="4411" y="6993"/>
                </a:lnTo>
                <a:lnTo>
                  <a:pt x="4411" y="8411"/>
                </a:lnTo>
                <a:lnTo>
                  <a:pt x="2931" y="8411"/>
                </a:lnTo>
                <a:lnTo>
                  <a:pt x="2931" y="8380"/>
                </a:lnTo>
                <a:cubicBezTo>
                  <a:pt x="2836" y="7938"/>
                  <a:pt x="2615" y="7749"/>
                  <a:pt x="2363" y="7560"/>
                </a:cubicBezTo>
                <a:cubicBezTo>
                  <a:pt x="2300" y="7466"/>
                  <a:pt x="2174" y="7403"/>
                  <a:pt x="2048" y="7277"/>
                </a:cubicBezTo>
                <a:cubicBezTo>
                  <a:pt x="1135" y="6395"/>
                  <a:pt x="757" y="5135"/>
                  <a:pt x="946" y="3874"/>
                </a:cubicBezTo>
                <a:cubicBezTo>
                  <a:pt x="1198" y="2236"/>
                  <a:pt x="2615" y="881"/>
                  <a:pt x="4254" y="692"/>
                </a:cubicBezTo>
                <a:cubicBezTo>
                  <a:pt x="4415" y="673"/>
                  <a:pt x="4574" y="664"/>
                  <a:pt x="4730" y="664"/>
                </a:cubicBezTo>
                <a:close/>
                <a:moveTo>
                  <a:pt x="6428" y="9073"/>
                </a:moveTo>
                <a:lnTo>
                  <a:pt x="6428" y="9419"/>
                </a:lnTo>
                <a:cubicBezTo>
                  <a:pt x="6428" y="9640"/>
                  <a:pt x="6270" y="9797"/>
                  <a:pt x="6081" y="9797"/>
                </a:cubicBezTo>
                <a:lnTo>
                  <a:pt x="3309" y="9797"/>
                </a:lnTo>
                <a:cubicBezTo>
                  <a:pt x="3120" y="9797"/>
                  <a:pt x="2962" y="9640"/>
                  <a:pt x="2962" y="9419"/>
                </a:cubicBezTo>
                <a:lnTo>
                  <a:pt x="2962" y="9073"/>
                </a:lnTo>
                <a:close/>
                <a:moveTo>
                  <a:pt x="5703" y="10459"/>
                </a:moveTo>
                <a:lnTo>
                  <a:pt x="5703" y="10805"/>
                </a:lnTo>
                <a:cubicBezTo>
                  <a:pt x="5703" y="10994"/>
                  <a:pt x="5545" y="11183"/>
                  <a:pt x="5356" y="11183"/>
                </a:cubicBezTo>
                <a:lnTo>
                  <a:pt x="3970" y="11183"/>
                </a:lnTo>
                <a:cubicBezTo>
                  <a:pt x="3781" y="11183"/>
                  <a:pt x="3624" y="10994"/>
                  <a:pt x="3624" y="10805"/>
                </a:cubicBezTo>
                <a:lnTo>
                  <a:pt x="3624" y="10459"/>
                </a:lnTo>
                <a:close/>
                <a:moveTo>
                  <a:pt x="4662" y="0"/>
                </a:moveTo>
                <a:cubicBezTo>
                  <a:pt x="4486" y="0"/>
                  <a:pt x="4308" y="10"/>
                  <a:pt x="4128" y="31"/>
                </a:cubicBezTo>
                <a:cubicBezTo>
                  <a:pt x="2174" y="251"/>
                  <a:pt x="568" y="1827"/>
                  <a:pt x="253" y="3780"/>
                </a:cubicBezTo>
                <a:cubicBezTo>
                  <a:pt x="1" y="5229"/>
                  <a:pt x="505" y="6710"/>
                  <a:pt x="1576" y="7749"/>
                </a:cubicBezTo>
                <a:cubicBezTo>
                  <a:pt x="1733" y="7875"/>
                  <a:pt x="1859" y="7970"/>
                  <a:pt x="1922" y="8064"/>
                </a:cubicBezTo>
                <a:cubicBezTo>
                  <a:pt x="2206" y="8285"/>
                  <a:pt x="2237" y="8348"/>
                  <a:pt x="2237" y="8695"/>
                </a:cubicBezTo>
                <a:lnTo>
                  <a:pt x="2237" y="9388"/>
                </a:lnTo>
                <a:cubicBezTo>
                  <a:pt x="2237" y="9829"/>
                  <a:pt x="2521" y="10238"/>
                  <a:pt x="2962" y="10396"/>
                </a:cubicBezTo>
                <a:lnTo>
                  <a:pt x="2962" y="10774"/>
                </a:lnTo>
                <a:cubicBezTo>
                  <a:pt x="2962" y="11404"/>
                  <a:pt x="3435" y="11845"/>
                  <a:pt x="3970" y="11845"/>
                </a:cubicBezTo>
                <a:lnTo>
                  <a:pt x="5356" y="11845"/>
                </a:lnTo>
                <a:cubicBezTo>
                  <a:pt x="5955" y="11845"/>
                  <a:pt x="6396" y="11372"/>
                  <a:pt x="6396" y="10805"/>
                </a:cubicBezTo>
                <a:lnTo>
                  <a:pt x="6396" y="10427"/>
                </a:lnTo>
                <a:cubicBezTo>
                  <a:pt x="6774" y="10270"/>
                  <a:pt x="7089" y="9923"/>
                  <a:pt x="7089" y="9451"/>
                </a:cubicBezTo>
                <a:lnTo>
                  <a:pt x="7089" y="8726"/>
                </a:lnTo>
                <a:cubicBezTo>
                  <a:pt x="7089" y="8380"/>
                  <a:pt x="7121" y="8348"/>
                  <a:pt x="7404" y="8096"/>
                </a:cubicBezTo>
                <a:cubicBezTo>
                  <a:pt x="7499" y="8033"/>
                  <a:pt x="7593" y="7938"/>
                  <a:pt x="7751" y="7812"/>
                </a:cubicBezTo>
                <a:cubicBezTo>
                  <a:pt x="8664" y="6962"/>
                  <a:pt x="9169" y="5765"/>
                  <a:pt x="9169" y="4504"/>
                </a:cubicBezTo>
                <a:cubicBezTo>
                  <a:pt x="9169" y="2060"/>
                  <a:pt x="7186" y="0"/>
                  <a:pt x="466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94" y="4331664"/>
            <a:ext cx="827348" cy="48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2"/>
          <p:cNvSpPr txBox="1">
            <a:spLocks noGrp="1"/>
          </p:cNvSpPr>
          <p:nvPr>
            <p:ph type="title"/>
          </p:nvPr>
        </p:nvSpPr>
        <p:spPr>
          <a:xfrm>
            <a:off x="720000" y="632517"/>
            <a:ext cx="7704000" cy="874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dirty="0" smtClean="0">
                <a:solidFill>
                  <a:schemeClr val="tx2"/>
                </a:solidFill>
              </a:rPr>
              <a:t>Индекс</a:t>
            </a:r>
            <a:r>
              <a:rPr lang="bg-BG" sz="2500" dirty="0" smtClean="0"/>
              <a:t> </a:t>
            </a:r>
            <a:r>
              <a:rPr lang="bg-BG" sz="2500" dirty="0" smtClean="0">
                <a:solidFill>
                  <a:schemeClr val="accent1"/>
                </a:solidFill>
              </a:rPr>
              <a:t>на цифровата икономика и общество</a:t>
            </a:r>
            <a:endParaRPr sz="2500" dirty="0">
              <a:solidFill>
                <a:schemeClr val="accent1"/>
              </a:solidFill>
            </a:endParaRPr>
          </a:p>
        </p:txBody>
      </p:sp>
      <p:sp>
        <p:nvSpPr>
          <p:cNvPr id="466" name="Google Shape;466;p42"/>
          <p:cNvSpPr txBox="1"/>
          <p:nvPr/>
        </p:nvSpPr>
        <p:spPr>
          <a:xfrm>
            <a:off x="677047" y="1876926"/>
            <a:ext cx="3585463" cy="398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bg-BG" sz="1800" b="1" dirty="0" smtClean="0"/>
              <a:t>Данни за България за</a:t>
            </a:r>
            <a:r>
              <a:rPr lang="en-US" sz="1800" b="1" dirty="0" smtClean="0"/>
              <a:t> 2023</a:t>
            </a:r>
            <a:r>
              <a:rPr lang="bg-BG" sz="1800" b="1" dirty="0" smtClean="0"/>
              <a:t> г.</a:t>
            </a:r>
            <a:endParaRPr lang="bg-BG" sz="1800" b="1" dirty="0"/>
          </a:p>
        </p:txBody>
      </p:sp>
      <p:sp>
        <p:nvSpPr>
          <p:cNvPr id="467" name="Google Shape;467;p42"/>
          <p:cNvSpPr txBox="1"/>
          <p:nvPr/>
        </p:nvSpPr>
        <p:spPr>
          <a:xfrm>
            <a:off x="677048" y="2350383"/>
            <a:ext cx="3736426" cy="1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200" dirty="0">
                <a:solidFill>
                  <a:schemeClr val="tx1"/>
                </a:solidFill>
                <a:latin typeface="Arimo"/>
                <a:ea typeface="Arimo"/>
                <a:cs typeface="Arimo"/>
                <a:sym typeface="Arimo"/>
              </a:rPr>
              <a:t>79% </a:t>
            </a:r>
            <a:r>
              <a:rPr lang="ru-RU" sz="1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използват интернет всеки ден</a:t>
            </a:r>
          </a:p>
          <a:p>
            <a:pPr lvl="0"/>
            <a:endParaRPr lang="ru-RU" sz="1200" dirty="0" smtClean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lvl="0"/>
            <a:r>
              <a:rPr lang="ru-RU" sz="12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31</a:t>
            </a:r>
            <a:r>
              <a:rPr lang="ru-RU" sz="1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% </a:t>
            </a:r>
            <a:r>
              <a:rPr lang="ru-RU" sz="12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притежават </a:t>
            </a:r>
            <a:r>
              <a:rPr lang="ru-RU" sz="1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базови дигитални умения</a:t>
            </a:r>
          </a:p>
          <a:p>
            <a:pPr lvl="0"/>
            <a:endParaRPr lang="ru-RU" sz="1200" dirty="0" smtClean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lvl="0"/>
            <a:r>
              <a:rPr lang="ru-RU" sz="12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8</a:t>
            </a:r>
            <a:r>
              <a:rPr lang="ru-RU" sz="1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% </a:t>
            </a:r>
            <a:r>
              <a:rPr lang="ru-RU" sz="12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притежават </a:t>
            </a:r>
            <a:r>
              <a:rPr lang="ru-RU" sz="1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надбазови дигитални умения</a:t>
            </a:r>
          </a:p>
          <a:p>
            <a:pPr lvl="0"/>
            <a:endParaRPr lang="ru-RU" sz="1200" dirty="0" smtClean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lvl="0"/>
            <a:r>
              <a:rPr lang="ru-RU" sz="12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9</a:t>
            </a:r>
            <a:r>
              <a:rPr lang="ru-RU" sz="1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% от предприятията </a:t>
            </a:r>
            <a:r>
              <a:rPr lang="ru-RU" sz="12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предоставят </a:t>
            </a:r>
            <a:r>
              <a:rPr lang="ru-RU" sz="12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ИКТ обучения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66963407"/>
              </p:ext>
            </p:extLst>
          </p:nvPr>
        </p:nvGraphicFramePr>
        <p:xfrm>
          <a:off x="4413474" y="1787549"/>
          <a:ext cx="4010526" cy="2656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01" y="4333113"/>
            <a:ext cx="827348" cy="48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>
            <a:spLocks noGrp="1"/>
          </p:cNvSpPr>
          <p:nvPr>
            <p:ph type="subTitle" idx="2"/>
          </p:nvPr>
        </p:nvSpPr>
        <p:spPr>
          <a:xfrm>
            <a:off x="1396300" y="2137352"/>
            <a:ext cx="2832600" cy="9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Наталия Ефремова, МТСП</a:t>
            </a:r>
            <a:endParaRPr dirty="0"/>
          </a:p>
        </p:txBody>
      </p:sp>
      <p:sp>
        <p:nvSpPr>
          <p:cNvPr id="382" name="Google Shape;382;p37"/>
          <p:cNvSpPr txBox="1">
            <a:spLocks noGrp="1"/>
          </p:cNvSpPr>
          <p:nvPr>
            <p:ph type="subTitle" idx="3"/>
          </p:nvPr>
        </p:nvSpPr>
        <p:spPr>
          <a:xfrm>
            <a:off x="5139226" y="2137352"/>
            <a:ext cx="3688251" cy="9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/>
              <a:t>Информация за ЕГУ в България </a:t>
            </a:r>
          </a:p>
          <a:p>
            <a:pPr marL="171450" lvl="0" indent="-171450"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/>
              <a:t>Възможности за обучение и сертифициране</a:t>
            </a:r>
          </a:p>
          <a:p>
            <a:pPr marL="171450" lvl="0" indent="-171450"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/>
              <a:t>Платформа за събития – 15 регистрирани инициативи    </a:t>
            </a:r>
          </a:p>
        </p:txBody>
      </p:sp>
      <p:sp>
        <p:nvSpPr>
          <p:cNvPr id="383" name="Google Shape;383;p37"/>
          <p:cNvSpPr txBox="1">
            <a:spLocks noGrp="1"/>
          </p:cNvSpPr>
          <p:nvPr>
            <p:ph type="subTitle" idx="4"/>
          </p:nvPr>
        </p:nvSpPr>
        <p:spPr>
          <a:xfrm>
            <a:off x="1396300" y="3548801"/>
            <a:ext cx="2910532" cy="9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/>
              <a:t>Ключови </a:t>
            </a:r>
            <a:r>
              <a:rPr lang="ru-RU" dirty="0"/>
              <a:t>министерства </a:t>
            </a:r>
            <a:r>
              <a:rPr lang="ru-RU" dirty="0" smtClean="0"/>
              <a:t>и организации </a:t>
            </a:r>
          </a:p>
          <a:p>
            <a:pPr marL="0" lvl="0" indent="0"/>
            <a:r>
              <a:rPr lang="ru-RU" dirty="0" smtClean="0"/>
              <a:t>в </a:t>
            </a:r>
            <a:r>
              <a:rPr lang="ru-RU" dirty="0"/>
              <a:t>областта на развитие на уменията</a:t>
            </a:r>
            <a:endParaRPr dirty="0"/>
          </a:p>
        </p:txBody>
      </p:sp>
      <p:sp>
        <p:nvSpPr>
          <p:cNvPr id="384" name="Google Shape;384;p37"/>
          <p:cNvSpPr txBox="1">
            <a:spLocks noGrp="1"/>
          </p:cNvSpPr>
          <p:nvPr>
            <p:ph type="subTitle" idx="5"/>
          </p:nvPr>
        </p:nvSpPr>
        <p:spPr>
          <a:xfrm>
            <a:off x="5139227" y="3548801"/>
            <a:ext cx="2633173" cy="9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/>
              <a:t>Логото на ЕГУ</a:t>
            </a:r>
          </a:p>
          <a:p>
            <a:pPr marL="171450" lvl="0" indent="-171450"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/>
              <a:t>Регистриране в платформите на ЕК и </a:t>
            </a:r>
            <a:r>
              <a:rPr lang="ru-RU" dirty="0" smtClean="0"/>
              <a:t>МТСП</a:t>
            </a:r>
            <a:endParaRPr lang="ru-RU" dirty="0"/>
          </a:p>
          <a:p>
            <a:pPr marL="171450" lvl="0" indent="-171450"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/>
              <a:t>#</a:t>
            </a:r>
            <a:r>
              <a:rPr lang="ru-RU" dirty="0" smtClean="0"/>
              <a:t>EuropeanYearOfSkills </a:t>
            </a:r>
            <a:endParaRPr lang="ru-RU" dirty="0"/>
          </a:p>
        </p:txBody>
      </p:sp>
      <p:sp>
        <p:nvSpPr>
          <p:cNvPr id="385" name="Google Shape;385;p37"/>
          <p:cNvSpPr txBox="1">
            <a:spLocks noGrp="1"/>
          </p:cNvSpPr>
          <p:nvPr>
            <p:ph type="title"/>
          </p:nvPr>
        </p:nvSpPr>
        <p:spPr>
          <a:xfrm>
            <a:off x="341531" y="557501"/>
            <a:ext cx="89329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bg-BG" sz="2500" dirty="0" smtClean="0">
                <a:solidFill>
                  <a:schemeClr val="accent1"/>
                </a:solidFill>
              </a:rPr>
              <a:t>Европейска година на уменията</a:t>
            </a:r>
            <a:r>
              <a:rPr lang="bg-BG" sz="2500" dirty="0" smtClean="0"/>
              <a:t> </a:t>
            </a:r>
            <a:r>
              <a:rPr lang="bg-BG" sz="2500" dirty="0" smtClean="0">
                <a:solidFill>
                  <a:schemeClr val="tx2"/>
                </a:solidFill>
              </a:rPr>
              <a:t>в България</a:t>
            </a:r>
            <a:endParaRPr sz="2500" dirty="0">
              <a:solidFill>
                <a:schemeClr val="tx2"/>
              </a:solidFill>
            </a:endParaRPr>
          </a:p>
        </p:txBody>
      </p:sp>
      <p:sp>
        <p:nvSpPr>
          <p:cNvPr id="386" name="Google Shape;386;p37"/>
          <p:cNvSpPr txBox="1">
            <a:spLocks noGrp="1"/>
          </p:cNvSpPr>
          <p:nvPr>
            <p:ph type="subTitle" idx="1"/>
          </p:nvPr>
        </p:nvSpPr>
        <p:spPr>
          <a:xfrm>
            <a:off x="1396299" y="1654426"/>
            <a:ext cx="3226055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bg-BG" dirty="0"/>
              <a:t>Национален координатор</a:t>
            </a:r>
            <a:endParaRPr dirty="0"/>
          </a:p>
        </p:txBody>
      </p:sp>
      <p:sp>
        <p:nvSpPr>
          <p:cNvPr id="387" name="Google Shape;387;p37"/>
          <p:cNvSpPr txBox="1">
            <a:spLocks noGrp="1"/>
          </p:cNvSpPr>
          <p:nvPr>
            <p:ph type="subTitle" idx="6"/>
          </p:nvPr>
        </p:nvSpPr>
        <p:spPr>
          <a:xfrm>
            <a:off x="1396300" y="3065875"/>
            <a:ext cx="28326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bg-BG" dirty="0"/>
              <a:t>Екип за координация</a:t>
            </a:r>
            <a:endParaRPr dirty="0"/>
          </a:p>
        </p:txBody>
      </p:sp>
      <p:sp>
        <p:nvSpPr>
          <p:cNvPr id="388" name="Google Shape;388;p37"/>
          <p:cNvSpPr txBox="1">
            <a:spLocks noGrp="1"/>
          </p:cNvSpPr>
          <p:nvPr>
            <p:ph type="subTitle" idx="7"/>
          </p:nvPr>
        </p:nvSpPr>
        <p:spPr>
          <a:xfrm>
            <a:off x="5139227" y="1654426"/>
            <a:ext cx="28326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err="1" smtClean="0"/>
              <a:t>Лендинг</a:t>
            </a:r>
            <a:r>
              <a:rPr lang="bg-BG" dirty="0" smtClean="0"/>
              <a:t> страница</a:t>
            </a:r>
            <a:endParaRPr dirty="0"/>
          </a:p>
        </p:txBody>
      </p:sp>
      <p:sp>
        <p:nvSpPr>
          <p:cNvPr id="389" name="Google Shape;389;p37"/>
          <p:cNvSpPr txBox="1">
            <a:spLocks noGrp="1"/>
          </p:cNvSpPr>
          <p:nvPr>
            <p:ph type="subTitle" idx="8"/>
          </p:nvPr>
        </p:nvSpPr>
        <p:spPr>
          <a:xfrm>
            <a:off x="5139227" y="3065875"/>
            <a:ext cx="3315456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bg-BG" dirty="0" smtClean="0"/>
              <a:t>Брандиране</a:t>
            </a:r>
            <a:r>
              <a:rPr lang="en-US" dirty="0" smtClean="0"/>
              <a:t> </a:t>
            </a:r>
            <a:r>
              <a:rPr lang="bg-BG" dirty="0" smtClean="0"/>
              <a:t>на събитията</a:t>
            </a:r>
            <a:endParaRPr dirty="0"/>
          </a:p>
        </p:txBody>
      </p:sp>
      <p:grpSp>
        <p:nvGrpSpPr>
          <p:cNvPr id="35" name="Google Shape;8867;p64"/>
          <p:cNvGrpSpPr/>
          <p:nvPr/>
        </p:nvGrpSpPr>
        <p:grpSpPr>
          <a:xfrm>
            <a:off x="4703949" y="1822470"/>
            <a:ext cx="373736" cy="293055"/>
            <a:chOff x="-41694200" y="2382950"/>
            <a:chExt cx="317425" cy="248900"/>
          </a:xfrm>
          <a:solidFill>
            <a:schemeClr val="tx2"/>
          </a:solidFill>
        </p:grpSpPr>
        <p:sp>
          <p:nvSpPr>
            <p:cNvPr id="36" name="Google Shape;8868;p64"/>
            <p:cNvSpPr/>
            <p:nvPr/>
          </p:nvSpPr>
          <p:spPr>
            <a:xfrm>
              <a:off x="-41694200" y="2382950"/>
              <a:ext cx="317425" cy="248900"/>
            </a:xfrm>
            <a:custGeom>
              <a:avLst/>
              <a:gdLst/>
              <a:ahLst/>
              <a:cxnLst/>
              <a:rect l="l" t="t" r="r" b="b"/>
              <a:pathLst>
                <a:path w="12697" h="9956" extrusionOk="0">
                  <a:moveTo>
                    <a:pt x="10555" y="851"/>
                  </a:moveTo>
                  <a:cubicBezTo>
                    <a:pt x="10807" y="851"/>
                    <a:pt x="10964" y="1040"/>
                    <a:pt x="10964" y="1292"/>
                  </a:cubicBezTo>
                  <a:lnTo>
                    <a:pt x="10964" y="7499"/>
                  </a:lnTo>
                  <a:lnTo>
                    <a:pt x="1576" y="7499"/>
                  </a:lnTo>
                  <a:lnTo>
                    <a:pt x="1576" y="1292"/>
                  </a:lnTo>
                  <a:lnTo>
                    <a:pt x="1607" y="1292"/>
                  </a:lnTo>
                  <a:cubicBezTo>
                    <a:pt x="1607" y="1040"/>
                    <a:pt x="1828" y="882"/>
                    <a:pt x="2017" y="851"/>
                  </a:cubicBezTo>
                  <a:close/>
                  <a:moveTo>
                    <a:pt x="8507" y="8286"/>
                  </a:moveTo>
                  <a:lnTo>
                    <a:pt x="8507" y="8727"/>
                  </a:lnTo>
                  <a:cubicBezTo>
                    <a:pt x="8507" y="8918"/>
                    <a:pt x="8633" y="9073"/>
                    <a:pt x="8777" y="9137"/>
                  </a:cubicBezTo>
                  <a:lnTo>
                    <a:pt x="1198" y="9137"/>
                  </a:lnTo>
                  <a:cubicBezTo>
                    <a:pt x="1009" y="9137"/>
                    <a:pt x="851" y="9011"/>
                    <a:pt x="788" y="8853"/>
                  </a:cubicBezTo>
                  <a:cubicBezTo>
                    <a:pt x="757" y="8759"/>
                    <a:pt x="788" y="8759"/>
                    <a:pt x="788" y="8286"/>
                  </a:cubicBezTo>
                  <a:close/>
                  <a:moveTo>
                    <a:pt x="10145" y="8286"/>
                  </a:moveTo>
                  <a:lnTo>
                    <a:pt x="10145" y="8727"/>
                  </a:lnTo>
                  <a:cubicBezTo>
                    <a:pt x="10145" y="8918"/>
                    <a:pt x="10254" y="9073"/>
                    <a:pt x="10402" y="9137"/>
                  </a:cubicBezTo>
                  <a:lnTo>
                    <a:pt x="9051" y="9137"/>
                  </a:lnTo>
                  <a:cubicBezTo>
                    <a:pt x="9186" y="9073"/>
                    <a:pt x="9294" y="8918"/>
                    <a:pt x="9294" y="8727"/>
                  </a:cubicBezTo>
                  <a:lnTo>
                    <a:pt x="9294" y="8286"/>
                  </a:lnTo>
                  <a:close/>
                  <a:moveTo>
                    <a:pt x="11783" y="8286"/>
                  </a:moveTo>
                  <a:lnTo>
                    <a:pt x="11783" y="8727"/>
                  </a:lnTo>
                  <a:cubicBezTo>
                    <a:pt x="11815" y="8979"/>
                    <a:pt x="11626" y="9137"/>
                    <a:pt x="11374" y="9137"/>
                  </a:cubicBezTo>
                  <a:lnTo>
                    <a:pt x="10720" y="9137"/>
                  </a:lnTo>
                  <a:cubicBezTo>
                    <a:pt x="10874" y="9073"/>
                    <a:pt x="10964" y="8918"/>
                    <a:pt x="10964" y="8727"/>
                  </a:cubicBezTo>
                  <a:lnTo>
                    <a:pt x="10964" y="8286"/>
                  </a:lnTo>
                  <a:close/>
                  <a:moveTo>
                    <a:pt x="2048" y="0"/>
                  </a:moveTo>
                  <a:cubicBezTo>
                    <a:pt x="1387" y="0"/>
                    <a:pt x="788" y="536"/>
                    <a:pt x="820" y="1261"/>
                  </a:cubicBezTo>
                  <a:lnTo>
                    <a:pt x="820" y="7467"/>
                  </a:lnTo>
                  <a:lnTo>
                    <a:pt x="347" y="7467"/>
                  </a:lnTo>
                  <a:cubicBezTo>
                    <a:pt x="158" y="7467"/>
                    <a:pt x="0" y="7625"/>
                    <a:pt x="0" y="7814"/>
                  </a:cubicBezTo>
                  <a:lnTo>
                    <a:pt x="0" y="8696"/>
                  </a:lnTo>
                  <a:cubicBezTo>
                    <a:pt x="0" y="9357"/>
                    <a:pt x="568" y="9956"/>
                    <a:pt x="1229" y="9956"/>
                  </a:cubicBezTo>
                  <a:lnTo>
                    <a:pt x="11437" y="9956"/>
                  </a:lnTo>
                  <a:cubicBezTo>
                    <a:pt x="12098" y="9956"/>
                    <a:pt x="12697" y="9389"/>
                    <a:pt x="12697" y="8696"/>
                  </a:cubicBezTo>
                  <a:lnTo>
                    <a:pt x="12697" y="7877"/>
                  </a:lnTo>
                  <a:cubicBezTo>
                    <a:pt x="12634" y="7656"/>
                    <a:pt x="12445" y="7467"/>
                    <a:pt x="12224" y="7467"/>
                  </a:cubicBezTo>
                  <a:lnTo>
                    <a:pt x="11815" y="7467"/>
                  </a:lnTo>
                  <a:lnTo>
                    <a:pt x="11815" y="1261"/>
                  </a:lnTo>
                  <a:cubicBezTo>
                    <a:pt x="11815" y="567"/>
                    <a:pt x="11279" y="0"/>
                    <a:pt x="105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69;p64"/>
            <p:cNvSpPr/>
            <p:nvPr/>
          </p:nvSpPr>
          <p:spPr>
            <a:xfrm>
              <a:off x="-41586600" y="2425550"/>
              <a:ext cx="107450" cy="102925"/>
            </a:xfrm>
            <a:custGeom>
              <a:avLst/>
              <a:gdLst/>
              <a:ahLst/>
              <a:cxnLst/>
              <a:rect l="l" t="t" r="r" b="b"/>
              <a:pathLst>
                <a:path w="4298" h="4117" extrusionOk="0">
                  <a:moveTo>
                    <a:pt x="1147" y="1037"/>
                  </a:moveTo>
                  <a:lnTo>
                    <a:pt x="2218" y="1384"/>
                  </a:lnTo>
                  <a:lnTo>
                    <a:pt x="1493" y="2108"/>
                  </a:lnTo>
                  <a:lnTo>
                    <a:pt x="1147" y="1037"/>
                  </a:lnTo>
                  <a:close/>
                  <a:moveTo>
                    <a:pt x="466" y="1"/>
                  </a:moveTo>
                  <a:cubicBezTo>
                    <a:pt x="209" y="1"/>
                    <a:pt x="1" y="267"/>
                    <a:pt x="107" y="533"/>
                  </a:cubicBezTo>
                  <a:lnTo>
                    <a:pt x="926" y="3022"/>
                  </a:lnTo>
                  <a:cubicBezTo>
                    <a:pt x="987" y="3184"/>
                    <a:pt x="1164" y="3293"/>
                    <a:pt x="1341" y="3293"/>
                  </a:cubicBezTo>
                  <a:cubicBezTo>
                    <a:pt x="1441" y="3293"/>
                    <a:pt x="1540" y="3259"/>
                    <a:pt x="1619" y="3180"/>
                  </a:cubicBezTo>
                  <a:lnTo>
                    <a:pt x="2155" y="2613"/>
                  </a:lnTo>
                  <a:lnTo>
                    <a:pt x="3541" y="3999"/>
                  </a:lnTo>
                  <a:cubicBezTo>
                    <a:pt x="3620" y="4077"/>
                    <a:pt x="3730" y="4117"/>
                    <a:pt x="3840" y="4117"/>
                  </a:cubicBezTo>
                  <a:cubicBezTo>
                    <a:pt x="3951" y="4117"/>
                    <a:pt x="4061" y="4077"/>
                    <a:pt x="4140" y="3999"/>
                  </a:cubicBezTo>
                  <a:cubicBezTo>
                    <a:pt x="4297" y="3841"/>
                    <a:pt x="4297" y="3558"/>
                    <a:pt x="4140" y="3400"/>
                  </a:cubicBezTo>
                  <a:lnTo>
                    <a:pt x="2722" y="2077"/>
                  </a:lnTo>
                  <a:lnTo>
                    <a:pt x="3258" y="1510"/>
                  </a:lnTo>
                  <a:cubicBezTo>
                    <a:pt x="3510" y="1289"/>
                    <a:pt x="3384" y="911"/>
                    <a:pt x="3100" y="848"/>
                  </a:cubicBezTo>
                  <a:lnTo>
                    <a:pt x="611" y="29"/>
                  </a:lnTo>
                  <a:cubicBezTo>
                    <a:pt x="562" y="10"/>
                    <a:pt x="514" y="1"/>
                    <a:pt x="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9350;p65"/>
          <p:cNvGrpSpPr/>
          <p:nvPr/>
        </p:nvGrpSpPr>
        <p:grpSpPr>
          <a:xfrm>
            <a:off x="993860" y="3200259"/>
            <a:ext cx="349457" cy="348542"/>
            <a:chOff x="3599700" y="1954475"/>
            <a:chExt cx="296175" cy="295400"/>
          </a:xfrm>
          <a:solidFill>
            <a:schemeClr val="tx2"/>
          </a:solidFill>
        </p:grpSpPr>
        <p:sp>
          <p:nvSpPr>
            <p:cNvPr id="39" name="Google Shape;9351;p65"/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52;p65"/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53;p65"/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0521;p69"/>
          <p:cNvSpPr/>
          <p:nvPr/>
        </p:nvSpPr>
        <p:spPr>
          <a:xfrm>
            <a:off x="957631" y="1822470"/>
            <a:ext cx="421914" cy="420759"/>
          </a:xfrm>
          <a:custGeom>
            <a:avLst/>
            <a:gdLst/>
            <a:ahLst/>
            <a:cxnLst/>
            <a:rect l="l" t="t" r="r" b="b"/>
            <a:pathLst>
              <a:path w="11689" h="11657" extrusionOk="0">
                <a:moveTo>
                  <a:pt x="5797" y="2111"/>
                </a:moveTo>
                <a:cubicBezTo>
                  <a:pt x="6175" y="2111"/>
                  <a:pt x="6459" y="2426"/>
                  <a:pt x="6459" y="2773"/>
                </a:cubicBezTo>
                <a:cubicBezTo>
                  <a:pt x="6459" y="3151"/>
                  <a:pt x="6175" y="3466"/>
                  <a:pt x="5797" y="3466"/>
                </a:cubicBezTo>
                <a:cubicBezTo>
                  <a:pt x="5388" y="3466"/>
                  <a:pt x="5104" y="3151"/>
                  <a:pt x="5104" y="2773"/>
                </a:cubicBezTo>
                <a:cubicBezTo>
                  <a:pt x="5104" y="2426"/>
                  <a:pt x="5419" y="2111"/>
                  <a:pt x="5797" y="2111"/>
                </a:cubicBezTo>
                <a:close/>
                <a:moveTo>
                  <a:pt x="6112" y="4159"/>
                </a:moveTo>
                <a:cubicBezTo>
                  <a:pt x="6648" y="4159"/>
                  <a:pt x="7120" y="4631"/>
                  <a:pt x="7120" y="5198"/>
                </a:cubicBezTo>
                <a:lnTo>
                  <a:pt x="7120" y="5545"/>
                </a:lnTo>
                <a:lnTo>
                  <a:pt x="4379" y="5545"/>
                </a:lnTo>
                <a:lnTo>
                  <a:pt x="4379" y="5198"/>
                </a:lnTo>
                <a:cubicBezTo>
                  <a:pt x="4411" y="4600"/>
                  <a:pt x="4884" y="4159"/>
                  <a:pt x="5419" y="4159"/>
                </a:cubicBezTo>
                <a:close/>
                <a:moveTo>
                  <a:pt x="10586" y="662"/>
                </a:moveTo>
                <a:cubicBezTo>
                  <a:pt x="10775" y="662"/>
                  <a:pt x="10932" y="819"/>
                  <a:pt x="10932" y="1008"/>
                </a:cubicBezTo>
                <a:lnTo>
                  <a:pt x="10932" y="5860"/>
                </a:lnTo>
                <a:lnTo>
                  <a:pt x="10996" y="5860"/>
                </a:lnTo>
                <a:cubicBezTo>
                  <a:pt x="10996" y="6049"/>
                  <a:pt x="10838" y="6207"/>
                  <a:pt x="10617" y="6207"/>
                </a:cubicBezTo>
                <a:lnTo>
                  <a:pt x="9483" y="6207"/>
                </a:lnTo>
                <a:cubicBezTo>
                  <a:pt x="9326" y="5829"/>
                  <a:pt x="8979" y="5545"/>
                  <a:pt x="8507" y="5545"/>
                </a:cubicBezTo>
                <a:lnTo>
                  <a:pt x="7845" y="5545"/>
                </a:lnTo>
                <a:lnTo>
                  <a:pt x="7845" y="5198"/>
                </a:lnTo>
                <a:cubicBezTo>
                  <a:pt x="7845" y="4505"/>
                  <a:pt x="7435" y="3938"/>
                  <a:pt x="6837" y="3655"/>
                </a:cubicBezTo>
                <a:cubicBezTo>
                  <a:pt x="7057" y="3403"/>
                  <a:pt x="7152" y="3151"/>
                  <a:pt x="7152" y="2773"/>
                </a:cubicBezTo>
                <a:cubicBezTo>
                  <a:pt x="7152" y="2048"/>
                  <a:pt x="6522" y="1418"/>
                  <a:pt x="5797" y="1418"/>
                </a:cubicBezTo>
                <a:cubicBezTo>
                  <a:pt x="5041" y="1418"/>
                  <a:pt x="4411" y="2048"/>
                  <a:pt x="4411" y="2773"/>
                </a:cubicBezTo>
                <a:cubicBezTo>
                  <a:pt x="4411" y="3088"/>
                  <a:pt x="4537" y="3403"/>
                  <a:pt x="4726" y="3655"/>
                </a:cubicBezTo>
                <a:cubicBezTo>
                  <a:pt x="4127" y="3938"/>
                  <a:pt x="3749" y="4505"/>
                  <a:pt x="3749" y="5198"/>
                </a:cubicBezTo>
                <a:lnTo>
                  <a:pt x="3749" y="5545"/>
                </a:lnTo>
                <a:lnTo>
                  <a:pt x="3056" y="5545"/>
                </a:lnTo>
                <a:cubicBezTo>
                  <a:pt x="2647" y="5545"/>
                  <a:pt x="2237" y="5829"/>
                  <a:pt x="2080" y="6207"/>
                </a:cubicBezTo>
                <a:lnTo>
                  <a:pt x="977" y="6207"/>
                </a:lnTo>
                <a:cubicBezTo>
                  <a:pt x="788" y="6207"/>
                  <a:pt x="630" y="6049"/>
                  <a:pt x="630" y="5860"/>
                </a:cubicBezTo>
                <a:lnTo>
                  <a:pt x="630" y="1008"/>
                </a:lnTo>
                <a:cubicBezTo>
                  <a:pt x="630" y="819"/>
                  <a:pt x="788" y="662"/>
                  <a:pt x="977" y="662"/>
                </a:cubicBezTo>
                <a:close/>
                <a:moveTo>
                  <a:pt x="8538" y="6175"/>
                </a:moveTo>
                <a:cubicBezTo>
                  <a:pt x="8759" y="6175"/>
                  <a:pt x="8916" y="6333"/>
                  <a:pt x="8916" y="6522"/>
                </a:cubicBezTo>
                <a:cubicBezTo>
                  <a:pt x="8853" y="6711"/>
                  <a:pt x="8696" y="6868"/>
                  <a:pt x="8538" y="6868"/>
                </a:cubicBezTo>
                <a:lnTo>
                  <a:pt x="3088" y="6868"/>
                </a:lnTo>
                <a:cubicBezTo>
                  <a:pt x="2867" y="6868"/>
                  <a:pt x="2710" y="6711"/>
                  <a:pt x="2710" y="6522"/>
                </a:cubicBezTo>
                <a:cubicBezTo>
                  <a:pt x="2710" y="6333"/>
                  <a:pt x="2867" y="6175"/>
                  <a:pt x="3088" y="6175"/>
                </a:cubicBezTo>
                <a:close/>
                <a:moveTo>
                  <a:pt x="8160" y="7593"/>
                </a:moveTo>
                <a:lnTo>
                  <a:pt x="7561" y="11027"/>
                </a:lnTo>
                <a:lnTo>
                  <a:pt x="4033" y="11027"/>
                </a:lnTo>
                <a:lnTo>
                  <a:pt x="3466" y="7593"/>
                </a:lnTo>
                <a:close/>
                <a:moveTo>
                  <a:pt x="1008" y="0"/>
                </a:moveTo>
                <a:cubicBezTo>
                  <a:pt x="473" y="0"/>
                  <a:pt x="0" y="473"/>
                  <a:pt x="0" y="1008"/>
                </a:cubicBezTo>
                <a:lnTo>
                  <a:pt x="0" y="5860"/>
                </a:lnTo>
                <a:cubicBezTo>
                  <a:pt x="0" y="6396"/>
                  <a:pt x="473" y="6868"/>
                  <a:pt x="1008" y="6868"/>
                </a:cubicBezTo>
                <a:lnTo>
                  <a:pt x="2111" y="6868"/>
                </a:lnTo>
                <a:cubicBezTo>
                  <a:pt x="2237" y="7183"/>
                  <a:pt x="2489" y="7435"/>
                  <a:pt x="2804" y="7498"/>
                </a:cubicBezTo>
                <a:lnTo>
                  <a:pt x="3434" y="11373"/>
                </a:lnTo>
                <a:cubicBezTo>
                  <a:pt x="3466" y="11531"/>
                  <a:pt x="3592" y="11657"/>
                  <a:pt x="3781" y="11657"/>
                </a:cubicBezTo>
                <a:lnTo>
                  <a:pt x="7877" y="11657"/>
                </a:lnTo>
                <a:cubicBezTo>
                  <a:pt x="8034" y="11657"/>
                  <a:pt x="8192" y="11531"/>
                  <a:pt x="8223" y="11373"/>
                </a:cubicBezTo>
                <a:lnTo>
                  <a:pt x="8853" y="7498"/>
                </a:lnTo>
                <a:cubicBezTo>
                  <a:pt x="9168" y="7435"/>
                  <a:pt x="9420" y="7183"/>
                  <a:pt x="9546" y="6868"/>
                </a:cubicBezTo>
                <a:lnTo>
                  <a:pt x="10680" y="6868"/>
                </a:lnTo>
                <a:cubicBezTo>
                  <a:pt x="11216" y="6868"/>
                  <a:pt x="11689" y="6396"/>
                  <a:pt x="11689" y="5860"/>
                </a:cubicBezTo>
                <a:lnTo>
                  <a:pt x="11689" y="1008"/>
                </a:lnTo>
                <a:cubicBezTo>
                  <a:pt x="11657" y="473"/>
                  <a:pt x="11185" y="0"/>
                  <a:pt x="1061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8751;p63"/>
          <p:cNvGrpSpPr/>
          <p:nvPr/>
        </p:nvGrpSpPr>
        <p:grpSpPr>
          <a:xfrm>
            <a:off x="4769451" y="3240567"/>
            <a:ext cx="308234" cy="308234"/>
            <a:chOff x="1487200" y="4993750"/>
            <a:chExt cx="483125" cy="483125"/>
          </a:xfrm>
          <a:solidFill>
            <a:schemeClr val="tx2"/>
          </a:solidFill>
        </p:grpSpPr>
        <p:sp>
          <p:nvSpPr>
            <p:cNvPr id="44" name="Google Shape;8752;p63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8753;p63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8" y="313444"/>
            <a:ext cx="827348" cy="48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 txBox="1">
            <a:spLocks noGrp="1"/>
          </p:cNvSpPr>
          <p:nvPr>
            <p:ph type="subTitle" idx="4"/>
          </p:nvPr>
        </p:nvSpPr>
        <p:spPr>
          <a:xfrm>
            <a:off x="4895027" y="1797397"/>
            <a:ext cx="2875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 smtClean="0"/>
              <a:t>ПРЧР</a:t>
            </a:r>
            <a:endParaRPr dirty="0"/>
          </a:p>
        </p:txBody>
      </p:sp>
      <p:sp>
        <p:nvSpPr>
          <p:cNvPr id="351" name="Google Shape;351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914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500" dirty="0" smtClean="0">
                <a:solidFill>
                  <a:schemeClr val="tx2"/>
                </a:solidFill>
              </a:rPr>
              <a:t>Европейски инвестиции </a:t>
            </a:r>
            <a:r>
              <a:rPr lang="bg-BG" sz="2500" dirty="0" smtClean="0">
                <a:solidFill>
                  <a:schemeClr val="accent1"/>
                </a:solidFill>
              </a:rPr>
              <a:t>в умения</a:t>
            </a:r>
            <a:r>
              <a:rPr lang="bg-BG" sz="2500" dirty="0" smtClean="0"/>
              <a:t/>
            </a:r>
            <a:br>
              <a:rPr lang="bg-BG" sz="2500" dirty="0" smtClean="0"/>
            </a:br>
            <a:r>
              <a:rPr lang="bg-BG" sz="1400" b="0" i="1" dirty="0" smtClean="0"/>
              <a:t>Общ бюджет: над 1 млрд. лв.</a:t>
            </a:r>
            <a:endParaRPr sz="1400" b="0" i="1" dirty="0"/>
          </a:p>
        </p:txBody>
      </p:sp>
      <p:sp>
        <p:nvSpPr>
          <p:cNvPr id="352" name="Google Shape;352;p35"/>
          <p:cNvSpPr txBox="1">
            <a:spLocks noGrp="1"/>
          </p:cNvSpPr>
          <p:nvPr>
            <p:ph type="subTitle" idx="1"/>
          </p:nvPr>
        </p:nvSpPr>
        <p:spPr>
          <a:xfrm>
            <a:off x="5359257" y="2371047"/>
            <a:ext cx="2410970" cy="14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ru-RU" b="1" dirty="0"/>
              <a:t>Бюджет:</a:t>
            </a:r>
            <a:r>
              <a:rPr lang="ru-RU" dirty="0"/>
              <a:t> 623 млн. лв.</a:t>
            </a:r>
          </a:p>
          <a:p>
            <a:pPr marL="0" lvl="0" indent="0" algn="l"/>
            <a:r>
              <a:rPr lang="ru-RU" b="1" dirty="0"/>
              <a:t>Цел:  </a:t>
            </a:r>
          </a:p>
          <a:p>
            <a:pPr marL="171450" lvl="0" indent="-17145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dirty="0"/>
              <a:t>Над 170 000 </a:t>
            </a:r>
            <a:r>
              <a:rPr lang="ru-RU" dirty="0" smtClean="0"/>
              <a:t>обучени лица </a:t>
            </a:r>
            <a:r>
              <a:rPr lang="ru-RU" dirty="0"/>
              <a:t>за нови умения </a:t>
            </a:r>
          </a:p>
          <a:p>
            <a:pPr marL="171450" lvl="0" indent="-17145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dirty="0"/>
              <a:t>Над 130 000 </a:t>
            </a:r>
            <a:r>
              <a:rPr lang="ru-RU" dirty="0" smtClean="0"/>
              <a:t>подготвени лица </a:t>
            </a:r>
            <a:r>
              <a:rPr lang="ru-RU" dirty="0"/>
              <a:t>за дигиталния преход</a:t>
            </a:r>
          </a:p>
        </p:txBody>
      </p:sp>
      <p:sp>
        <p:nvSpPr>
          <p:cNvPr id="353" name="Google Shape;353;p35"/>
          <p:cNvSpPr txBox="1">
            <a:spLocks noGrp="1"/>
          </p:cNvSpPr>
          <p:nvPr>
            <p:ph type="subTitle" idx="2"/>
          </p:nvPr>
        </p:nvSpPr>
        <p:spPr>
          <a:xfrm>
            <a:off x="1591822" y="2371047"/>
            <a:ext cx="2846535" cy="1884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ru-RU" b="1" dirty="0"/>
              <a:t>Бюджет:</a:t>
            </a:r>
            <a:r>
              <a:rPr lang="ru-RU" dirty="0"/>
              <a:t> 379,5 млн. лв.</a:t>
            </a:r>
          </a:p>
          <a:p>
            <a:pPr marL="0" lvl="0" indent="0" algn="l"/>
            <a:r>
              <a:rPr lang="ru-RU" b="1" dirty="0"/>
              <a:t>Цел: </a:t>
            </a:r>
          </a:p>
          <a:p>
            <a:pPr marL="171450" lvl="0" indent="-17145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500 </a:t>
            </a:r>
            <a:r>
              <a:rPr lang="ru-RU" dirty="0"/>
              <a:t>хил. </a:t>
            </a:r>
            <a:r>
              <a:rPr lang="ru-RU" dirty="0" smtClean="0"/>
              <a:t>лица </a:t>
            </a:r>
            <a:r>
              <a:rPr lang="ru-RU" dirty="0"/>
              <a:t>с базови или средни дигитални умения</a:t>
            </a:r>
          </a:p>
          <a:p>
            <a:pPr marL="171450" lvl="0" indent="-17145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100 </a:t>
            </a:r>
            <a:r>
              <a:rPr lang="ru-RU" dirty="0"/>
              <a:t>хил. </a:t>
            </a:r>
            <a:r>
              <a:rPr lang="ru-RU" dirty="0" smtClean="0"/>
              <a:t>лица със сертифицирани дигитални </a:t>
            </a:r>
            <a:r>
              <a:rPr lang="ru-RU" dirty="0"/>
              <a:t>умения</a:t>
            </a:r>
          </a:p>
          <a:p>
            <a:pPr marL="171450" lvl="0" indent="-17145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Платформа </a:t>
            </a:r>
            <a:r>
              <a:rPr lang="ru-RU" dirty="0"/>
              <a:t>за е-обучение </a:t>
            </a:r>
          </a:p>
          <a:p>
            <a:pPr marL="171450" lvl="0" indent="-17145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760 </a:t>
            </a:r>
            <a:r>
              <a:rPr lang="ru-RU" dirty="0"/>
              <a:t>дигитални клуба за обучения с наставници </a:t>
            </a:r>
            <a:endParaRPr dirty="0"/>
          </a:p>
        </p:txBody>
      </p:sp>
      <p:sp>
        <p:nvSpPr>
          <p:cNvPr id="354" name="Google Shape;354;p35"/>
          <p:cNvSpPr txBox="1">
            <a:spLocks noGrp="1"/>
          </p:cNvSpPr>
          <p:nvPr>
            <p:ph type="subTitle" idx="3"/>
          </p:nvPr>
        </p:nvSpPr>
        <p:spPr>
          <a:xfrm>
            <a:off x="1373773" y="1797397"/>
            <a:ext cx="2875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 smtClean="0"/>
              <a:t>НПВУ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18" y="862592"/>
            <a:ext cx="655278" cy="690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9" y="4339989"/>
            <a:ext cx="827348" cy="488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79" y="315072"/>
            <a:ext cx="647817" cy="54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4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">
            <a:off x="5369517" y="630225"/>
            <a:ext cx="2942599" cy="4191768"/>
          </a:xfrm>
          <a:prstGeom prst="rect">
            <a:avLst/>
          </a:prstGeom>
        </p:spPr>
      </p:pic>
      <p:sp>
        <p:nvSpPr>
          <p:cNvPr id="341" name="Google Shape;341;p34"/>
          <p:cNvSpPr txBox="1">
            <a:spLocks noGrp="1"/>
          </p:cNvSpPr>
          <p:nvPr>
            <p:ph type="title"/>
          </p:nvPr>
        </p:nvSpPr>
        <p:spPr>
          <a:xfrm>
            <a:off x="1015624" y="1289119"/>
            <a:ext cx="4353889" cy="986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500" dirty="0" smtClean="0">
                <a:solidFill>
                  <a:schemeClr val="accent1"/>
                </a:solidFill>
              </a:rPr>
              <a:t>Кампания</a:t>
            </a:r>
            <a:br>
              <a:rPr lang="ru-RU" sz="2500" dirty="0" smtClean="0">
                <a:solidFill>
                  <a:schemeClr val="accent1"/>
                </a:solidFill>
              </a:rPr>
            </a:br>
            <a:r>
              <a:rPr lang="ru-RU" sz="2500" dirty="0" smtClean="0">
                <a:solidFill>
                  <a:schemeClr val="tx2"/>
                </a:solidFill>
              </a:rPr>
              <a:t>„</a:t>
            </a:r>
            <a:r>
              <a:rPr lang="ru-RU" sz="2500" dirty="0">
                <a:solidFill>
                  <a:schemeClr val="tx2"/>
                </a:solidFill>
              </a:rPr>
              <a:t>Време е</a:t>
            </a:r>
            <a:r>
              <a:rPr lang="ru-RU" sz="2500" dirty="0">
                <a:solidFill>
                  <a:schemeClr val="accent1"/>
                </a:solidFill>
              </a:rPr>
              <a:t> </a:t>
            </a:r>
            <a:r>
              <a:rPr lang="ru-RU" sz="2500" dirty="0">
                <a:solidFill>
                  <a:schemeClr val="tx2"/>
                </a:solidFill>
              </a:rPr>
              <a:t>за ъпдейт“</a:t>
            </a:r>
            <a:endParaRPr sz="2500" dirty="0">
              <a:solidFill>
                <a:schemeClr val="tx2"/>
              </a:solidFill>
            </a:endParaRPr>
          </a:p>
        </p:txBody>
      </p:sp>
      <p:sp>
        <p:nvSpPr>
          <p:cNvPr id="342" name="Google Shape;342;p34"/>
          <p:cNvSpPr txBox="1">
            <a:spLocks noGrp="1"/>
          </p:cNvSpPr>
          <p:nvPr>
            <p:ph type="body" idx="1"/>
          </p:nvPr>
        </p:nvSpPr>
        <p:spPr>
          <a:xfrm>
            <a:off x="1015624" y="2468192"/>
            <a:ext cx="4264511" cy="12880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bg-BG" b="1" dirty="0" smtClean="0">
                <a:solidFill>
                  <a:schemeClr val="dk1"/>
                </a:solidFill>
              </a:rPr>
              <a:t>Активности:</a:t>
            </a:r>
          </a:p>
          <a:p>
            <a:pPr marL="171450" lvl="0" indent="-171450"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dk1"/>
                </a:solidFill>
              </a:rPr>
              <a:t>„</a:t>
            </a:r>
            <a:r>
              <a:rPr lang="ru-RU" dirty="0">
                <a:solidFill>
                  <a:schemeClr val="dk1"/>
                </a:solidFill>
              </a:rPr>
              <a:t>Онлайн кафене“ с младежи</a:t>
            </a:r>
          </a:p>
          <a:p>
            <a:pPr marL="171450" lvl="0" indent="-171450"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dk1"/>
                </a:solidFill>
              </a:rPr>
              <a:t>„</a:t>
            </a:r>
            <a:r>
              <a:rPr lang="ru-RU" dirty="0">
                <a:solidFill>
                  <a:schemeClr val="dk1"/>
                </a:solidFill>
              </a:rPr>
              <a:t>Умения за работа“ с безработни и NEETs</a:t>
            </a:r>
          </a:p>
          <a:p>
            <a:pPr marL="171450" lvl="0" indent="-171450"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dk1"/>
                </a:solidFill>
              </a:rPr>
              <a:t>Заключителна </a:t>
            </a:r>
            <a:r>
              <a:rPr lang="ru-RU" dirty="0">
                <a:solidFill>
                  <a:schemeClr val="dk1"/>
                </a:solidFill>
              </a:rPr>
              <a:t>конференция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344" name="Google Shape;344;p34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4500011">
            <a:off x="8064259" y="3946015"/>
            <a:ext cx="1283956" cy="166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4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4500013">
            <a:off x="4129749" y="3796874"/>
            <a:ext cx="2030350" cy="147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6" y="4131691"/>
            <a:ext cx="655278" cy="690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1" y="316488"/>
            <a:ext cx="827348" cy="48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3"/>
          <p:cNvPicPr preferRelativeResize="0">
            <a:picLocks noGrp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">
            <a:off x="929047" y="737886"/>
            <a:ext cx="2937328" cy="4405606"/>
          </a:xfrm>
          <a:prstGeom prst="rect">
            <a:avLst/>
          </a:prstGeom>
        </p:spPr>
      </p:pic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4332849" y="1206218"/>
            <a:ext cx="4508599" cy="1726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2500" dirty="0" smtClean="0">
                <a:solidFill>
                  <a:schemeClr val="tx2"/>
                </a:solidFill>
              </a:rPr>
              <a:t>Конференция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bg-BG" sz="2500" dirty="0" smtClean="0">
                <a:solidFill>
                  <a:schemeClr val="accent1"/>
                </a:solidFill>
              </a:rPr>
              <a:t>„</a:t>
            </a:r>
            <a:r>
              <a:rPr lang="ru-RU" sz="2500" dirty="0" smtClean="0">
                <a:solidFill>
                  <a:schemeClr val="accent1"/>
                </a:solidFill>
              </a:rPr>
              <a:t>Дигитални умения за дигиталното десетилетие“</a:t>
            </a:r>
            <a:endParaRPr lang="ru-RU" sz="2500" dirty="0">
              <a:solidFill>
                <a:schemeClr val="accent1"/>
              </a:solidFill>
            </a:endParaRPr>
          </a:p>
        </p:txBody>
      </p:sp>
      <p:pic>
        <p:nvPicPr>
          <p:cNvPr id="335" name="Google Shape;335;p33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4500019">
            <a:off x="-795033" y="1177397"/>
            <a:ext cx="2277093" cy="148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4500004">
            <a:off x="3819041" y="4495121"/>
            <a:ext cx="767571" cy="10712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3;p33"/>
          <p:cNvSpPr txBox="1">
            <a:spLocks noGrp="1"/>
          </p:cNvSpPr>
          <p:nvPr>
            <p:ph type="title"/>
          </p:nvPr>
        </p:nvSpPr>
        <p:spPr>
          <a:xfrm>
            <a:off x="4332849" y="2825128"/>
            <a:ext cx="3517926" cy="160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2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Организатор: </a:t>
            </a:r>
            <a:r>
              <a:rPr lang="ru-RU" sz="1200" b="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МТСП</a:t>
            </a:r>
            <a:r>
              <a:rPr lang="ru-RU" sz="12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/>
            </a:r>
            <a:br>
              <a:rPr lang="ru-RU" sz="12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12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Участници: </a:t>
            </a:r>
            <a:r>
              <a:rPr lang="ru-RU" sz="1200" b="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ЕК, институции, университети, работодателски организации, синдикати, </a:t>
            </a:r>
            <a:r>
              <a:rPr lang="ru-RU" sz="1200" b="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/>
            </a:r>
            <a:br>
              <a:rPr lang="ru-RU" sz="1200" b="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1200" b="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IT сектор, младежки организации </a:t>
            </a: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/>
            </a:r>
            <a:b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Кога: </a:t>
            </a:r>
            <a:r>
              <a:rPr lang="ru-RU" sz="1200" b="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7 декември 2023 г. </a:t>
            </a: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/>
            </a:r>
            <a:b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12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Къде: </a:t>
            </a:r>
            <a:r>
              <a:rPr lang="ru-RU" sz="1200" b="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2020 Event Space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74" y="4326540"/>
            <a:ext cx="827348" cy="48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tamin B12 Malabsorption Syndrome by Slidesgo">
  <a:themeElements>
    <a:clrScheme name="Simple Light">
      <a:dk1>
        <a:srgbClr val="0C0C0C"/>
      </a:dk1>
      <a:lt1>
        <a:srgbClr val="FFFFFF"/>
      </a:lt1>
      <a:dk2>
        <a:srgbClr val="EDF1F4"/>
      </a:dk2>
      <a:lt2>
        <a:srgbClr val="2948E2"/>
      </a:lt2>
      <a:accent1>
        <a:srgbClr val="3FD192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C0C0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451</Words>
  <Application>Microsoft Office PowerPoint</Application>
  <PresentationFormat>On-screen Show (16:9)</PresentationFormat>
  <Paragraphs>90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Arimo</vt:lpstr>
      <vt:lpstr>Manrope</vt:lpstr>
      <vt:lpstr>Arial</vt:lpstr>
      <vt:lpstr>Wingdings</vt:lpstr>
      <vt:lpstr>Raleway</vt:lpstr>
      <vt:lpstr>Vitamin B12 Malabsorption Syndrome by Slidesgo</vt:lpstr>
      <vt:lpstr>Европейска година на уменията </vt:lpstr>
      <vt:lpstr>30.9%</vt:lpstr>
      <vt:lpstr>Стратегия по заетостта 2021-2030 </vt:lpstr>
      <vt:lpstr>Предизвикателства в технологичния прогрес</vt:lpstr>
      <vt:lpstr>Индекс на цифровата икономика и общество</vt:lpstr>
      <vt:lpstr>Европейска година на уменията в България</vt:lpstr>
      <vt:lpstr>Европейски инвестиции в умения Общ бюджет: над 1 млрд. лв.</vt:lpstr>
      <vt:lpstr>Кампания „Време е за ъпдейт“</vt:lpstr>
      <vt:lpstr>Конференция  „Дигитални умения за дигиталното десетилетие“</vt:lpstr>
      <vt:lpstr>Благодаря 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 B12 Malabsorption Syndrome</dc:title>
  <dc:creator>Miglena Slavova</dc:creator>
  <cp:lastModifiedBy>Natalia Efremova</cp:lastModifiedBy>
  <cp:revision>63</cp:revision>
  <dcterms:modified xsi:type="dcterms:W3CDTF">2023-11-21T07:57:12Z</dcterms:modified>
</cp:coreProperties>
</file>