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317" r:id="rId3"/>
    <p:sldId id="319" r:id="rId4"/>
    <p:sldId id="320" r:id="rId5"/>
    <p:sldId id="321" r:id="rId6"/>
    <p:sldId id="322" r:id="rId7"/>
    <p:sldId id="323" r:id="rId8"/>
    <p:sldId id="324" r:id="rId9"/>
    <p:sldId id="361" r:id="rId10"/>
    <p:sldId id="362" r:id="rId11"/>
    <p:sldId id="336" r:id="rId12"/>
    <p:sldId id="337" r:id="rId13"/>
    <p:sldId id="338" r:id="rId14"/>
    <p:sldId id="339" r:id="rId15"/>
    <p:sldId id="340" r:id="rId16"/>
    <p:sldId id="345" r:id="rId17"/>
    <p:sldId id="356" r:id="rId18"/>
    <p:sldId id="332" r:id="rId19"/>
    <p:sldId id="328" r:id="rId20"/>
    <p:sldId id="349" r:id="rId21"/>
    <p:sldId id="353" r:id="rId22"/>
    <p:sldId id="358" r:id="rId23"/>
    <p:sldId id="359" r:id="rId24"/>
  </p:sldIdLst>
  <p:sldSz cx="9144000" cy="6858000" type="screen4x3"/>
  <p:notesSz cx="68580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AF1"/>
          </a:solidFill>
        </a:fill>
      </a:tcStyle>
    </a:wholeTbl>
    <a:band1H>
      <a:tcStyle>
        <a:tcBdr/>
        <a:fill>
          <a:solidFill>
            <a:srgbClr val="D0D3E3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3E3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A66AC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A66AC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A66AC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A66AC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6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153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1200" b="0" i="0" u="none" strike="noStrike" kern="1200" cap="none" spc="0" baseline="0">
              <a:solidFill>
                <a:srgbClr val="000000"/>
              </a:solidFill>
              <a:uFillTx/>
              <a:latin typeface="Palatino Linotype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9177C1-B3F2-4509-A238-F6769115B1C5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Palatino Linotype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11/24/2023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Palatino Linotype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428579"/>
            <a:ext cx="2971800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bg-BG" sz="1200" b="0" i="0" u="none" strike="noStrike" kern="1200" cap="none" spc="0" baseline="0">
              <a:solidFill>
                <a:srgbClr val="000000"/>
              </a:solidFill>
              <a:uFillTx/>
              <a:latin typeface="Palatino Linotype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9428579"/>
            <a:ext cx="2971800" cy="4980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20E518-2402-4D5E-B219-F89BA1106FA9}" type="slidenum">
              <a:t>‹#›</a:t>
            </a:fld>
            <a:endParaRPr lang="bg-BG" sz="1200" b="0" i="0" u="none" strike="noStrike" kern="1200" cap="none" spc="0" baseline="0">
              <a:solidFill>
                <a:srgbClr val="000000"/>
              </a:solidFill>
              <a:uFillTx/>
              <a:latin typeface="Palatino Linotype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72182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200" b="0" i="0" u="none" strike="noStrike" kern="1200" cap="none" spc="0" baseline="0">
                <a:solidFill>
                  <a:srgbClr val="000000"/>
                </a:solidFill>
                <a:uFillTx/>
                <a:latin typeface="Palatino Linotype"/>
              </a:defRPr>
            </a:lvl1pPr>
          </a:lstStyle>
          <a:p>
            <a:pPr lvl="0"/>
            <a:endParaRPr lang="bg-BG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Palatino Linotype"/>
              </a:defRPr>
            </a:lvl1pPr>
          </a:lstStyle>
          <a:p>
            <a:pPr lvl="0"/>
            <a:fld id="{6A446E7F-A7B3-484A-901C-327485704FE4}" type="datetime1">
              <a:rPr lang="en-US"/>
              <a:pPr lvl="0"/>
              <a:t>11/24/2023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9320" y="744541"/>
            <a:ext cx="4960940" cy="372109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715149"/>
            <a:ext cx="5486400" cy="446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428579"/>
            <a:ext cx="2971800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200" b="0" i="0" u="none" strike="noStrike" kern="1200" cap="none" spc="0" baseline="0">
                <a:solidFill>
                  <a:srgbClr val="000000"/>
                </a:solidFill>
                <a:uFillTx/>
                <a:latin typeface="Palatino Linotype"/>
              </a:defRPr>
            </a:lvl1pPr>
          </a:lstStyle>
          <a:p>
            <a:pPr lvl="0"/>
            <a:endParaRPr lang="bg-BG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200" b="0" i="0" u="none" strike="noStrike" kern="1200" cap="none" spc="0" baseline="0">
                <a:solidFill>
                  <a:srgbClr val="000000"/>
                </a:solidFill>
                <a:uFillTx/>
                <a:latin typeface="Palatino Linotype" pitchFamily="18"/>
              </a:defRPr>
            </a:lvl1pPr>
          </a:lstStyle>
          <a:p>
            <a:pPr lvl="0"/>
            <a:fld id="{D7F16784-77F3-4B24-A237-BAD9FA65CF33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95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Palatino Linotype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Palatino Linotype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Palatino Linotype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Palatino Linotype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Palatino Linotype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16784-77F3-4B24-A237-BAD9FA65CF33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itchFamily="18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latino Linotype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2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800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230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40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44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58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73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606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899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880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298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190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08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189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34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1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39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032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52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26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51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9325" y="744538"/>
            <a:ext cx="4960938" cy="3721100"/>
          </a:xfrm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9428579"/>
            <a:ext cx="2971800" cy="496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279995-DEDB-47A8-9A5B-2923C06E98AE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941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FBC32A09-9D28-4AE0-990C-6A6BDBA6EFAD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B6A381DD-C34E-4ABB-BA84-6E102561E045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817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DF67B15F-9D34-4567-A0C7-145F4677A90E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721F56CC-1E6A-4FD2-BC86-A19E786C5E54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087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104BB290-19DD-4AA6-B19F-43CA70DB2BFB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398D1A9A-84D2-41FE-AA20-454665EFB698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9266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509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115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5785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044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210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7706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6603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title style</a:t>
            </a:r>
            <a:endParaRPr lang="bg-BG" dirty="0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E641A792-B94E-4D00-A411-4E470FA3CE05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81202390-66B6-4A58-9ACC-AB5B8CA0A253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41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900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63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5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BE4E8E79-0CF0-4076-90D1-FC910435CABC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C6B87980-F48D-4DB2-8AF3-8A9F98FD2F36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4928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2454C26F-AC71-45C3-B72C-A7BF84477230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F87E4983-D4B7-4B6B-842D-B3C7CFAD3D09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465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B2E34945-5301-47A1-97F3-A9CD39D599B8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005DF5AB-D990-4BB0-AF15-FD8E91DF78FB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858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3D655240-144F-4377-82C3-6486AE7E8C31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DB5483BB-A4DD-4D79-8D51-A7156AD4035C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55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3BB5EADB-B64F-4680-9F01-EDEAE91797C0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57D4B838-5926-4B94-80FC-61ECC9B75AF6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667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03620002-11E7-44D4-9B95-461EDB9511AC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F80F6435-2D2E-4709-B21D-7615A936B953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938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bg-BG"/>
            </a:lvl1pPr>
          </a:lstStyle>
          <a:p>
            <a:pPr lvl="0"/>
            <a:endParaRPr lang="bg-BG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F3D06A06-EA41-4E2D-ACF3-6FE82D2BCA05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endParaRPr lang="bg-BG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hangingPunct="0">
              <a:defRPr>
                <a:latin typeface="Palatino Linotype" pitchFamily="18"/>
              </a:defRPr>
            </a:lvl1pPr>
          </a:lstStyle>
          <a:p>
            <a:pPr lvl="0"/>
            <a:fld id="{9E6A91E1-1A1D-4FAD-A5F1-F85454D49A97}" type="slidenum"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38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650324C-5C27-4C40-9FCD-027005D1B705}" type="datetime1">
              <a:rPr lang="bg-BG"/>
              <a:pPr lvl="0"/>
              <a:t>24.11.2023 г.</a:t>
            </a:fld>
            <a:endParaRPr lang="bg-BG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bg-BG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bg-BG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DB13C40-ED7D-4A63-8376-2D4C8801DEC4}" type="slidenum"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7FAA0-434B-416E-B1FC-1F3F45B075CF}" type="datetimeFigureOut">
              <a:rPr lang="bg-BG" smtClean="0"/>
              <a:t>24.11.2023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4AC4-42C8-442F-ACA1-3A4FB8B6EC65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409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00" t="800" r="700" b="934"/>
          <a:stretch>
            <a:fillRect/>
          </a:stretch>
        </p:blipFill>
        <p:spPr>
          <a:xfrm>
            <a:off x="9143" y="-6775"/>
            <a:ext cx="9165451" cy="68647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146303" y="1600200"/>
            <a:ext cx="8851393" cy="51023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bg-BG" sz="4000" b="1" dirty="0" smtClean="0">
                <a:solidFill>
                  <a:schemeClr val="accent5">
                    <a:lumMod val="50000"/>
                  </a:schemeClr>
                </a:solidFill>
              </a:rPr>
              <a:t>СЪВМЕСТЕН КОМИТЕТ ЗА НАБЛЮДЕНИЕ</a:t>
            </a:r>
            <a:r>
              <a:rPr lang="en-GB" sz="4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bg-BG" sz="4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bg-BG" sz="3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bg-BG" b="1" cap="all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споразумение за партньорство </a:t>
            </a:r>
            <a:r>
              <a:rPr lang="en-US" b="1" cap="all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2014 - 2020</a:t>
            </a:r>
            <a:endParaRPr lang="bg-BG" b="1" cap="all" dirty="0">
              <a:ln w="3175" cmpd="sng">
                <a:noFill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bg-BG" b="1" cap="all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споразумение за партньорство </a:t>
            </a:r>
            <a:r>
              <a:rPr lang="en-US" b="1" cap="all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2021 - 2027</a:t>
            </a:r>
            <a:endParaRPr lang="bg-BG" b="1" cap="all" dirty="0">
              <a:ln w="3175" cmpd="sng">
                <a:noFill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bg-BG" sz="1600" cap="all" dirty="0" smtClean="0">
              <a:ln w="3175" cmpd="sng">
                <a:noFill/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bg-BG" sz="1600" cap="all" dirty="0" smtClean="0">
              <a:ln w="3175" cmpd="sng">
                <a:noFill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bg-BG" sz="800" cap="all" dirty="0" smtClean="0">
              <a:ln w="3175" cmpd="sng">
                <a:noFill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bg-BG" sz="2000" cap="all" dirty="0" smtClean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24 ноември </a:t>
            </a:r>
            <a:r>
              <a:rPr lang="en-US" sz="2000" cap="all" dirty="0" smtClean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2023</a:t>
            </a:r>
            <a:endParaRPr lang="bg-BG" sz="2000" cap="all" dirty="0" smtClean="0">
              <a:ln w="3175" cmpd="sng">
                <a:noFill/>
              </a:ln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www.eufunds.bg</a:t>
            </a:r>
            <a:endParaRPr lang="bg-BG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bg-BG" sz="1600" cap="all" dirty="0" smtClean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432" y="87712"/>
            <a:ext cx="9040639" cy="899282"/>
            <a:chOff x="27432" y="87712"/>
            <a:chExt cx="9040639" cy="8992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3047" r="3000" b="5062"/>
            <a:stretch/>
          </p:blipFill>
          <p:spPr>
            <a:xfrm>
              <a:off x="27432" y="123733"/>
              <a:ext cx="3728208" cy="790665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751577" y="87712"/>
              <a:ext cx="3316494" cy="899282"/>
              <a:chOff x="5751577" y="87712"/>
              <a:chExt cx="3316494" cy="89928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3009" y="273978"/>
                <a:ext cx="2265062" cy="53012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1577" y="87712"/>
                <a:ext cx="1161750" cy="89928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5478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lvl="0" algn="l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Индикатори и проекти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ОПРР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2014-2020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42900" y="1362808"/>
            <a:ext cx="8477895" cy="5201751"/>
          </a:xfrm>
        </p:spPr>
        <p:txBody>
          <a:bodyPr>
            <a:noAutofit/>
          </a:bodyPr>
          <a:lstStyle/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Индикатор 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Понижаване на годишното потребление на първична енергия от обществените сгради (kWh/година)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по Приоритетна ос 1 – постигнат на 162,8%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BG16RFOP001-1.012-0006-C04 „Въвеждане на мерки за енергийна ефективност на сграда на Областна администрация Хасково“ с бенефициент община Хасково</a:t>
            </a:r>
            <a:endParaRPr lang="bg-BG" sz="18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87" y="3051057"/>
            <a:ext cx="4516215" cy="33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lvl="0" algn="l"/>
            <a:r>
              <a:rPr lang="ru-RU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Индикатори и проекти ОПРР 2014-2020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371600"/>
            <a:ext cx="8353254" cy="5192959"/>
          </a:xfrm>
        </p:spPr>
        <p:txBody>
          <a:bodyPr>
            <a:noAutofit/>
          </a:bodyPr>
          <a:lstStyle/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Индикатор 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Капацитет на подпомогнатата инфраструктура, предназначена за грижи за децата или образование (лица)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по Приоритетна ос 1 – постигнат на 101,4%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</a:t>
            </a:r>
            <a:r>
              <a:rPr lang="en-US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BG16RFOP001-1.004-0001-C01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„Подобряване качеството на образованието чрез модернизиране на образователната инфраструктура в град Бургас- І етап“ с бенефициент община Бургас</a:t>
            </a:r>
            <a:endParaRPr lang="bg-BG" sz="18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36" y="3362287"/>
            <a:ext cx="3883088" cy="291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lvl="0" algn="l"/>
            <a:r>
              <a:rPr lang="ru-RU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Индикатори и проекти ОПРР 2014-2020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397977"/>
            <a:ext cx="8353254" cy="5166582"/>
          </a:xfrm>
        </p:spPr>
        <p:txBody>
          <a:bodyPr>
            <a:noAutofit/>
          </a:bodyPr>
          <a:lstStyle/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Индикатор 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Незастроени площи, създадени или рехабилитирани в градските райони (кв. м)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по Приоритетна ос 1 – постигнат на 98,9%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</a:t>
            </a:r>
            <a:r>
              <a:rPr lang="en-US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BG16RFOP001-1.004-0003-C01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„Осигуряване на балансирана градска среда в ЦГЧ, ж.к. Възраждане и ж.р. Меден рудник- етап І“ с бенефициент община Бургас</a:t>
            </a:r>
            <a:endParaRPr lang="bg-BG" sz="18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26" y="3127294"/>
            <a:ext cx="5906720" cy="31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lvl="0" algn="l"/>
            <a:r>
              <a:rPr lang="ru-RU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Индикатори и проекти ОПРР 2014-2020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213338"/>
            <a:ext cx="8353254" cy="5460024"/>
          </a:xfrm>
        </p:spPr>
        <p:txBody>
          <a:bodyPr>
            <a:noAutofit/>
          </a:bodyPr>
          <a:lstStyle/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Индикатор 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Понижаване на годишното потребление на първична енергия от обществените сгради (kWh/година)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по Приоритетна ос 2 – постигнат на 110,8%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</a:t>
            </a:r>
            <a:r>
              <a:rPr lang="en-US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BG16RFOP001-2.003-0016-C02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„Изпълнение на мерки за повишаване на енергийната ефективност на ОУ "Христо Ботев" гр. Поморие и на многофамилни жилищни сгради в град Поморие с адрес: ул. „Солна” №9 и кв. Свобода №14“ с бенефициент община Поморие</a:t>
            </a:r>
            <a:endParaRPr lang="bg-BG" sz="18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61" y="3570112"/>
            <a:ext cx="6421093" cy="296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lvl="0" algn="l"/>
            <a:r>
              <a:rPr lang="ru-RU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Индикатори и проекти ОПРР 2014-2020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02223" y="1524003"/>
            <a:ext cx="8618572" cy="5040556"/>
          </a:xfrm>
        </p:spPr>
        <p:txBody>
          <a:bodyPr>
            <a:noAutofit/>
          </a:bodyPr>
          <a:lstStyle/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Индикатор 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Брой подкрепени обекти на социалната инфраструктура в процес на деинституционализация</a:t>
            </a:r>
            <a:r>
              <a:rPr lang="bg-BG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 по Приоритетна ос 5 – постигнат на 93,4%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SzTx/>
              <a:buNone/>
              <a:defRPr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</a:t>
            </a:r>
            <a:r>
              <a:rPr lang="en-US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BG16RFOP001-5.002-0025-C01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„Осигуряване на инфраструктура за социални услуги в общността за възрастни хора и хора с увреждания /съгласно Картата на резидентните услуги и Картата на услугите за подкрепа в общността/ на територията на Община Русе: - един център за грижа за лица с психични разстройства; - един център за грижа за лица с различни форми на деменция“ с бенефициент община Русе</a:t>
            </a:r>
            <a:endParaRPr lang="bg-BG" sz="180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18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49" y="3780894"/>
            <a:ext cx="3937620" cy="262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ОПИК: </a:t>
            </a:r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24641" y="1304195"/>
            <a:ext cx="5467267" cy="3338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–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Font typeface="Arial" pitchFamily="34"/>
              <a:buChar char="»"/>
              <a:tabLst/>
              <a:defRPr lang="en-US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v"/>
            </a:pPr>
            <a:r>
              <a:rPr lang="bg-BG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33 324 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приключени и подкрепени проекти</a:t>
            </a:r>
          </a:p>
          <a:p>
            <a:pPr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v"/>
            </a:pPr>
            <a:r>
              <a:rPr lang="bg-BG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265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предприятия, които си сътрудничат с научноизследователски институции</a:t>
            </a:r>
          </a:p>
          <a:p>
            <a:pPr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v"/>
            </a:pPr>
            <a:r>
              <a:rPr lang="bg-BG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135 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предприятия, подпомогнати да въведат нови за пазара продукти</a:t>
            </a:r>
          </a:p>
          <a:p>
            <a:pPr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v"/>
            </a:pPr>
            <a:r>
              <a:rPr lang="bg-BG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451 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подпомогнати нови предприятия</a:t>
            </a:r>
          </a:p>
          <a:p>
            <a:pPr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v"/>
            </a:pPr>
            <a:r>
              <a:rPr lang="bg-BG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29 320 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подкрепени МСП с безвъзмездни средства за оборотен капитал</a:t>
            </a:r>
          </a:p>
          <a:p>
            <a:pPr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v"/>
            </a:pPr>
            <a:r>
              <a:rPr lang="bg-BG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86 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реализирани пилотни и демонстрационни инициативи</a:t>
            </a:r>
          </a:p>
          <a:p>
            <a:pPr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v"/>
            </a:pPr>
            <a:r>
              <a:rPr lang="bg-BG" sz="16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29,60 км 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изградена </a:t>
            </a:r>
            <a:r>
              <a:rPr lang="bg-BG" sz="1600" dirty="0" err="1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междусистемна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газова връзка Гърция – България от общо 182,5 км</a:t>
            </a:r>
            <a:endParaRPr lang="bg-BG" sz="1600" dirty="0" smtClean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24" y="1782427"/>
            <a:ext cx="3175571" cy="238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00" y="4856108"/>
            <a:ext cx="3259707" cy="185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13" y="4844220"/>
            <a:ext cx="3321168" cy="18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3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ОПРЧР: </a:t>
            </a:r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25803" y="1576555"/>
            <a:ext cx="8353254" cy="5040556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Броят на обхванатите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 ОП РЧР лица </a:t>
            </a:r>
            <a:r>
              <a:rPr lang="bg-BG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надхвърли 890 хил. лица, като всеки втори е включен в мерки по пазара на труда, а над 239 хил. в мерки по превенция на социалното изключване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. </a:t>
            </a:r>
            <a:r>
              <a:rPr lang="bg-BG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Акценти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:</a:t>
            </a:r>
            <a:endParaRPr lang="bg-BG" sz="2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bg-BG" sz="1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включени над 95 хил. младежи до 29 г., като над 15 хил. от тях са си намерили постоянно работно място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;</a:t>
            </a:r>
          </a:p>
          <a:p>
            <a:pPr lvl="1" algn="just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bg-BG" sz="1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над 41 хил. лица, принадлежащи към ромския етнос, повечето са получили и получават комплексни услуги в областите на пазар на труда, социално включване и здравеопазване;</a:t>
            </a:r>
          </a:p>
          <a:p>
            <a:pPr lvl="1" algn="just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bg-BG" sz="1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над 55 хил. деца и техните семейства са били обхванати в услуги по ранно детско развитие, а още над 12 хил. са участвали в мерки по подкрепа на процеса по деинституционализация</a:t>
            </a:r>
            <a:r>
              <a:rPr lang="ru-RU" sz="1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;</a:t>
            </a:r>
          </a:p>
          <a:p>
            <a:pPr lvl="1" algn="just" hangingPunct="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bg-BG" sz="18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над 230 хил. лица бяха директно подкрепени в мерки за преодоляване на последствията от пандемията от </a:t>
            </a:r>
            <a:r>
              <a:rPr lang="bg-BG" sz="18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КОВИД-19</a:t>
            </a:r>
            <a:endParaRPr lang="ru-RU" sz="1800" dirty="0">
              <a:solidFill>
                <a:srgbClr val="1A3A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3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ОПНОИР: 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6453" y="1553592"/>
            <a:ext cx="4802495" cy="5024760"/>
          </a:xfrm>
        </p:spPr>
        <p:txBody>
          <a:bodyPr>
            <a:noAutofit/>
          </a:bodyPr>
          <a:lstStyle/>
          <a:p>
            <a:pPr algn="just" hangingPunct="0">
              <a:spcBef>
                <a:spcPts val="600"/>
              </a:spcBef>
              <a:buFont typeface="Wingdings" pitchFamily="2"/>
              <a:buChar char="v"/>
            </a:pPr>
            <a:r>
              <a:rPr lang="ru-RU" sz="1600" b="1" dirty="0">
                <a:solidFill>
                  <a:schemeClr val="accent6"/>
                </a:solidFill>
                <a:latin typeface="Arial"/>
              </a:rPr>
              <a:t>451 498 ученици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, включени в дейности за повишаване мотивацията за учене, чрез развитие на специфични знания, умения и компетентности</a:t>
            </a:r>
            <a:endParaRPr lang="bg-BG" sz="16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algn="just" hangingPunct="0">
              <a:spcBef>
                <a:spcPts val="600"/>
              </a:spcBef>
              <a:buFont typeface="Wingdings" pitchFamily="2"/>
              <a:buChar char="v"/>
            </a:pPr>
            <a:r>
              <a:rPr lang="ru-RU" sz="1600" b="1" dirty="0">
                <a:solidFill>
                  <a:schemeClr val="accent6"/>
                </a:solidFill>
                <a:latin typeface="Arial"/>
              </a:rPr>
              <a:t>82 286 деца, ученици и младежи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от маргинализирани общности, вкл. роми, участващи в мерки за образователна интеграция и реинтеграция</a:t>
            </a:r>
          </a:p>
          <a:p>
            <a:pPr algn="just" hangingPunct="0">
              <a:spcBef>
                <a:spcPts val="600"/>
              </a:spcBef>
              <a:buFont typeface="Wingdings" pitchFamily="2"/>
              <a:buChar char="v"/>
            </a:pPr>
            <a:r>
              <a:rPr lang="bg-BG" sz="1600" b="1" dirty="0">
                <a:solidFill>
                  <a:schemeClr val="accent6"/>
                </a:solidFill>
                <a:latin typeface="Arial"/>
              </a:rPr>
              <a:t>45 774 педагогически специалисти</a:t>
            </a: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, включени в програми за повишаване на квалификацията</a:t>
            </a:r>
          </a:p>
          <a:p>
            <a:pPr algn="just" hangingPunct="0">
              <a:spcBef>
                <a:spcPts val="600"/>
              </a:spcBef>
              <a:buFont typeface="Wingdings" pitchFamily="2"/>
              <a:buChar char="v"/>
            </a:pPr>
            <a:r>
              <a:rPr lang="bg-BG" sz="1600" b="1" dirty="0">
                <a:solidFill>
                  <a:schemeClr val="accent6"/>
                </a:solidFill>
                <a:latin typeface="Arial"/>
              </a:rPr>
              <a:t>21 769 ученици </a:t>
            </a: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и </a:t>
            </a:r>
            <a:r>
              <a:rPr lang="bg-BG" sz="1600" b="1" dirty="0">
                <a:solidFill>
                  <a:schemeClr val="accent6"/>
                </a:solidFill>
                <a:latin typeface="Arial"/>
              </a:rPr>
              <a:t>89 133 студенти</a:t>
            </a: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, преминали практики в реална работна среда</a:t>
            </a:r>
          </a:p>
          <a:p>
            <a:pPr lvl="0" algn="just" hangingPunct="0">
              <a:spcBef>
                <a:spcPts val="600"/>
              </a:spcBef>
              <a:buFont typeface="Wingdings" pitchFamily="2"/>
              <a:buChar char="v"/>
            </a:pP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Изградени </a:t>
            </a:r>
            <a:r>
              <a:rPr lang="bg-BG" sz="16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10 Центъра за върхови постижения </a:t>
            </a: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и </a:t>
            </a:r>
            <a:r>
              <a:rPr lang="bg-BG" sz="1600" b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6 Центъра за компетентност</a:t>
            </a: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(ЕФРР)</a:t>
            </a: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endParaRPr lang="bg-BG" sz="18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4A3C4-8AD8-4E1C-8087-66F500B3A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683" y="4286682"/>
            <a:ext cx="2707689" cy="2030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10">
            <a:extLst>
              <a:ext uri="{FF2B5EF4-FFF2-40B4-BE49-F238E27FC236}">
                <a16:creationId xmlns:a16="http://schemas.microsoft.com/office/drawing/2014/main" id="{FD541BCD-5503-4539-AD7D-4FB70886C3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83" y="1839836"/>
            <a:ext cx="2723757" cy="177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03AEDD-55C2-4030-8DAE-169CE2562CA4}"/>
              </a:ext>
            </a:extLst>
          </p:cNvPr>
          <p:cNvSpPr txBox="1"/>
          <p:nvPr/>
        </p:nvSpPr>
        <p:spPr>
          <a:xfrm>
            <a:off x="5807683" y="3835139"/>
            <a:ext cx="272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ПГ по транспорт – Русе, дуално обучение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3CCE85-A92E-4EB1-817E-9A31028DF363}"/>
              </a:ext>
            </a:extLst>
          </p:cNvPr>
          <p:cNvSpPr txBox="1"/>
          <p:nvPr/>
        </p:nvSpPr>
        <p:spPr>
          <a:xfrm>
            <a:off x="5645587" y="1423511"/>
            <a:ext cx="3047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BG05M9OP001-2.056-0007</a:t>
            </a:r>
            <a:r>
              <a:rPr kumimoji="0" lang="bg-BG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Община Русе</a:t>
            </a:r>
          </a:p>
        </p:txBody>
      </p:sp>
    </p:spTree>
    <p:extLst>
      <p:ext uri="{BB962C8B-B14F-4D97-AF65-F5344CB8AC3E}">
        <p14:creationId xmlns:p14="http://schemas.microsoft.com/office/powerpoint/2010/main" val="11677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ОПДУ: 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32377" y="1429648"/>
            <a:ext cx="5064579" cy="502626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Подкрепени регистри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–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11</a:t>
            </a:r>
            <a:r>
              <a:rPr lang="bg-BG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5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bg-BG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бр.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Подкрепени електронни услуги за предоставянето им в транзакционен режим –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435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бр.</a:t>
            </a:r>
            <a:endParaRPr lang="bg-BG" sz="16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Брой подкрепени администрации, прилагащи механизми за организационно развитие и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управление,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ориентирано към резултатите –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174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бр.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Подкрепени електронни услуги на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съдебната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власт –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28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бр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. </a:t>
            </a:r>
          </a:p>
          <a:p>
            <a:pPr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Разработена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Единна информационна система на съдилищата – 1 бр.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algn="just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Въведени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нови и усъвършенстване на съществуващи инструменти за модернизация на съдебната власт –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60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бр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.</a:t>
            </a:r>
            <a:endParaRPr lang="ru-RU" sz="18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120" y="3593592"/>
            <a:ext cx="352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Място за </a:t>
            </a:r>
            <a:r>
              <a:rPr kumimoji="0" lang="bg-BG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визуализация – снимка от проект или логото на програмата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447" y="3499237"/>
            <a:ext cx="3286575" cy="23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6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ОПХ: 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7074212" y="4027055"/>
            <a:ext cx="1746583" cy="1495704"/>
          </a:xfrm>
          <a:prstGeom prst="ellipse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000" r="-2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5951">
            <a:off x="6740906" y="5202734"/>
            <a:ext cx="2203201" cy="1491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3340" y="1908133"/>
            <a:ext cx="8497455" cy="4237843"/>
          </a:xfrm>
        </p:spPr>
        <p:txBody>
          <a:bodyPr>
            <a:normAutofit fontScale="92500"/>
          </a:bodyPr>
          <a:lstStyle/>
          <a:p>
            <a:r>
              <a:rPr lang="bg-BG" sz="2400" b="1" dirty="0" smtClean="0">
                <a:solidFill>
                  <a:srgbClr val="002060"/>
                </a:solidFill>
              </a:rPr>
              <a:t>Средногодишно повече от 55 000 </a:t>
            </a:r>
            <a:r>
              <a:rPr lang="bg-BG" sz="2400" dirty="0" smtClean="0">
                <a:solidFill>
                  <a:srgbClr val="002060"/>
                </a:solidFill>
              </a:rPr>
              <a:t>лица получаваха топъл обяд, а през периода на кризата от </a:t>
            </a:r>
            <a:r>
              <a:rPr lang="en-US" sz="2400" dirty="0" smtClean="0">
                <a:solidFill>
                  <a:srgbClr val="002060"/>
                </a:solidFill>
              </a:rPr>
              <a:t>COVID-19</a:t>
            </a:r>
            <a:r>
              <a:rPr lang="bg-BG" sz="2400" dirty="0" smtClean="0">
                <a:solidFill>
                  <a:srgbClr val="002060"/>
                </a:solidFill>
              </a:rPr>
              <a:t>, броят им достигна 70 000.</a:t>
            </a:r>
          </a:p>
          <a:p>
            <a:endParaRPr lang="bg-BG" sz="2400" dirty="0">
              <a:solidFill>
                <a:srgbClr val="002060"/>
              </a:solidFill>
            </a:endParaRPr>
          </a:p>
          <a:p>
            <a:endParaRPr lang="bg-BG" sz="2400" dirty="0" smtClean="0">
              <a:solidFill>
                <a:srgbClr val="002060"/>
              </a:solidFill>
            </a:endParaRPr>
          </a:p>
          <a:p>
            <a:r>
              <a:rPr lang="bg-BG" sz="2400" b="1" dirty="0" smtClean="0">
                <a:solidFill>
                  <a:srgbClr val="002060"/>
                </a:solidFill>
              </a:rPr>
              <a:t>Средногодишно 500 000 </a:t>
            </a:r>
            <a:r>
              <a:rPr lang="bg-BG" sz="2400" dirty="0" smtClean="0">
                <a:solidFill>
                  <a:srgbClr val="002060"/>
                </a:solidFill>
              </a:rPr>
              <a:t>лица и членовете на техните семейства получаваха пакети с хранителни продукти.</a:t>
            </a:r>
          </a:p>
          <a:p>
            <a:endParaRPr lang="bg-BG" sz="2400" dirty="0">
              <a:solidFill>
                <a:srgbClr val="002060"/>
              </a:solidFill>
            </a:endParaRPr>
          </a:p>
          <a:p>
            <a:endParaRPr lang="bg-BG" sz="2400" dirty="0" smtClean="0">
              <a:solidFill>
                <a:srgbClr val="002060"/>
              </a:solidFill>
            </a:endParaRPr>
          </a:p>
          <a:p>
            <a:r>
              <a:rPr lang="bg-BG" sz="2400" b="1" dirty="0" smtClean="0">
                <a:solidFill>
                  <a:srgbClr val="002060"/>
                </a:solidFill>
              </a:rPr>
              <a:t>За 35 566 </a:t>
            </a:r>
            <a:r>
              <a:rPr lang="bg-BG" sz="2400" dirty="0" smtClean="0">
                <a:solidFill>
                  <a:srgbClr val="002060"/>
                </a:solidFill>
              </a:rPr>
              <a:t>лица от Украйна бяха осигурени ваучери </a:t>
            </a:r>
          </a:p>
          <a:p>
            <a:pPr marL="0" indent="0">
              <a:buNone/>
            </a:pPr>
            <a:r>
              <a:rPr lang="bg-BG" sz="2400" dirty="0" smtClean="0">
                <a:solidFill>
                  <a:srgbClr val="002060"/>
                </a:solidFill>
              </a:rPr>
              <a:t>за закупуване на стоки от първа необходимост.</a:t>
            </a:r>
          </a:p>
          <a:p>
            <a:endParaRPr lang="bg-BG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5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ОПТТИ: Постигнати </a:t>
            </a:r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rgbClr val="FF0000"/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524003"/>
            <a:ext cx="8353254" cy="5040556"/>
          </a:xfrm>
        </p:spPr>
        <p:txBody>
          <a:bodyPr>
            <a:noAutofit/>
          </a:bodyPr>
          <a:lstStyle/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Реконструирани гарови комплекси – 4 бр. (Карнобат, Подуяне, Казичене, Стара Загора)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en-US" sz="2000" i="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Обща </a:t>
            </a:r>
            <a:r>
              <a:rPr lang="ru-RU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дължина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на </a:t>
            </a:r>
            <a:r>
              <a:rPr lang="ru-RU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построени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нови </a:t>
            </a:r>
            <a:r>
              <a:rPr lang="ru-RU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пътища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, от </a:t>
            </a:r>
            <a:r>
              <a:rPr lang="ru-RU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които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: TEN-T – 55,3 км 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(по АМ 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«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Струма»</a:t>
            </a:r>
            <a:r>
              <a:rPr lang="en-US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, 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АМ 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«Европа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»</a:t>
            </a:r>
            <a:r>
              <a:rPr lang="en-US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bg-BG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и СОП</a:t>
            </a:r>
            <a:r>
              <a:rPr lang="ru-RU" sz="2000" i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)</a:t>
            </a:r>
            <a:endParaRPr lang="ru-RU" sz="2000" i="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000" i="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Обща </a:t>
            </a:r>
            <a:r>
              <a:rPr lang="ru-RU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дължина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нови или </a:t>
            </a:r>
            <a:r>
              <a:rPr lang="ru-RU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модернизирани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трамвайни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и метро линии</a:t>
            </a:r>
            <a:r>
              <a:rPr lang="bg-BG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– 13,1 км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000" i="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Нови </a:t>
            </a:r>
            <a:r>
              <a:rPr lang="bg-BG" sz="2000" i="1" dirty="0" err="1">
                <a:solidFill>
                  <a:schemeClr val="accent5">
                    <a:lumMod val="50000"/>
                  </a:schemeClr>
                </a:solidFill>
                <a:latin typeface="Arial"/>
              </a:rPr>
              <a:t>метростанции</a:t>
            </a:r>
            <a:r>
              <a:rPr lang="bg-BG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– 13 бр.</a:t>
            </a: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000" i="1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i="1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Доставени мултифункционални плавателни съдове – 5 бр.</a:t>
            </a: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120" y="3593592"/>
            <a:ext cx="352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7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ПРСР: 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1545" y="1225063"/>
            <a:ext cx="8994531" cy="5040556"/>
          </a:xfrm>
        </p:spPr>
        <p:txBody>
          <a:bodyPr>
            <a:noAutofit/>
          </a:bodyPr>
          <a:lstStyle/>
          <a:p>
            <a:pPr lvl="0" algn="just" hangingPunct="0">
              <a:spcBef>
                <a:spcPts val="0"/>
              </a:spcBef>
              <a:spcAft>
                <a:spcPts val="300"/>
              </a:spcAft>
              <a:buFont typeface="Wingdings" pitchFamily="2"/>
              <a:buChar char="v"/>
            </a:pP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Инвестиции в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модернизиране и повишаване на конкурентоспособността в производството и преработката на селскостопански продукти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–</a:t>
            </a:r>
            <a:r>
              <a:rPr lang="en-US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1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,</a:t>
            </a:r>
            <a:r>
              <a:rPr lang="en-US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994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млрд.</a:t>
            </a:r>
            <a:r>
              <a:rPr lang="en-US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евро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(3 590 действащи договора). </a:t>
            </a:r>
            <a:endParaRPr lang="bg-BG" sz="17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300"/>
              </a:spcAft>
              <a:buFont typeface="Wingdings" pitchFamily="2"/>
              <a:buChar char="v"/>
            </a:pP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Общо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2 280 млади фермери</a:t>
            </a:r>
            <a:r>
              <a:rPr lang="bg-BG" sz="17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са подпомогнати за навлизане в сектора с</a:t>
            </a:r>
            <a:r>
              <a:rPr lang="en-GB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БФП в размер на 57 млн. евро. </a:t>
            </a:r>
          </a:p>
          <a:p>
            <a:pPr lvl="0" algn="just" hangingPunct="0">
              <a:spcBef>
                <a:spcPts val="0"/>
              </a:spcBef>
              <a:spcAft>
                <a:spcPts val="300"/>
              </a:spcAft>
              <a:buFont typeface="Wingdings" pitchFamily="2"/>
              <a:buChar char="v"/>
            </a:pP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Общо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4 720 малки земеделски стопани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са получили подкрепа за развитие на своите стопанства (70 млн. евро) с цел пазарна ориентация.  </a:t>
            </a:r>
          </a:p>
          <a:p>
            <a:pPr lvl="0" algn="just" hangingPunct="0">
              <a:spcBef>
                <a:spcPts val="0"/>
              </a:spcBef>
              <a:spcAft>
                <a:spcPts val="300"/>
              </a:spcAft>
              <a:buFont typeface="Wingdings" pitchFamily="2"/>
              <a:buChar char="v"/>
            </a:pP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Подкрепени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25 проекта за иновации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, представени от оперативни групи за сътрудничество между земеделски стопани, учени и преподаватели, и бизнеса на стойност над 7.5 млн. евро.</a:t>
            </a:r>
          </a:p>
          <a:p>
            <a:pPr lvl="0" algn="just" hangingPunct="0">
              <a:spcBef>
                <a:spcPts val="0"/>
              </a:spcBef>
              <a:spcAft>
                <a:spcPts val="300"/>
              </a:spcAft>
              <a:buFont typeface="Wingdings" pitchFamily="2"/>
              <a:buChar char="v"/>
            </a:pP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Подобряване качеството на живот в селските райони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въз основа на подкрепени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809 инфраструктурни проекта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на стойност 685 млн. евро.</a:t>
            </a:r>
          </a:p>
          <a:p>
            <a:pPr lvl="0" algn="just" hangingPunct="0">
              <a:spcBef>
                <a:spcPts val="0"/>
              </a:spcBef>
              <a:spcAft>
                <a:spcPts val="300"/>
              </a:spcAft>
              <a:buFont typeface="Wingdings" pitchFamily="2"/>
              <a:buChar char="v"/>
            </a:pP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Подпомогнати </a:t>
            </a: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240 проекта на микропредприятия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за неземеделски дейности в сферата на услугите и производството на територията на селските райони (над 66 млн. евро инвестиции).</a:t>
            </a:r>
          </a:p>
          <a:p>
            <a:pPr lvl="0" algn="just" hangingPunct="0">
              <a:spcBef>
                <a:spcPts val="0"/>
              </a:spcBef>
              <a:spcAft>
                <a:spcPts val="300"/>
              </a:spcAft>
              <a:buFont typeface="Wingdings" pitchFamily="2"/>
              <a:buChar char="v"/>
            </a:pPr>
            <a:r>
              <a:rPr lang="bg-BG" sz="1700" b="1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Над 1.1 млрд. евро, изплатени на земеделски стопани по компенсаторни мерки </a:t>
            </a:r>
            <a:r>
              <a:rPr lang="bg-BG" sz="17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от ПРСР 2014-2020 г. за ангажименти, свързани с опазване на околната среда, прилагане на методите на биологичното земеделие, хуманно отношение към животни, спазване на ограничения в зони по Натура 2000, компенсиране на неблагоприятни условия в необлагодетелствани райони на страната и други</a:t>
            </a: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endParaRPr lang="bg-BG" sz="15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15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1500" dirty="0">
              <a:solidFill>
                <a:srgbClr val="1A3A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00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ПМДР: 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05509" y="1204546"/>
            <a:ext cx="8983386" cy="5648143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88 подпомогнати производители </a:t>
            </a:r>
            <a:r>
              <a:rPr lang="bg-BG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на </a:t>
            </a: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аквакултури и 22 нови </a:t>
            </a: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36 модернизирани предприятия за преработка</a:t>
            </a: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4 стопанства за аквакултури, предоставящи екологични услуги</a:t>
            </a:r>
            <a:endParaRPr lang="bg-BG" sz="2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184 проекта, подпомогнати по стратегиите за ВОМР</a:t>
            </a: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123 създадени нови работни </a:t>
            </a:r>
            <a:r>
              <a:rPr lang="bg-BG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места </a:t>
            </a: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endParaRPr lang="bg-BG" sz="2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130 запазени </a:t>
            </a:r>
            <a:r>
              <a:rPr lang="bg-BG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работни места </a:t>
            </a:r>
            <a:endParaRPr lang="bg-BG" sz="20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 новосъздадени Организации на </a:t>
            </a:r>
            <a:r>
              <a:rPr lang="bg-BG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производителите </a:t>
            </a: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29</a:t>
            </a: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5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предоставени компенсации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във връзка с кризата COVID-19 </a:t>
            </a: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6"/>
          <a:stretch/>
        </p:blipFill>
        <p:spPr>
          <a:xfrm>
            <a:off x="154942" y="5129864"/>
            <a:ext cx="2861845" cy="16751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621" y="5047360"/>
            <a:ext cx="2573341" cy="17576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93" y="5171733"/>
            <a:ext cx="2925857" cy="163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ПМДР: </a:t>
            </a:r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380227"/>
            <a:ext cx="8353254" cy="5477772"/>
          </a:xfrm>
        </p:spPr>
        <p:txBody>
          <a:bodyPr>
            <a:noAutofit/>
          </a:bodyPr>
          <a:lstStyle/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8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bg-BG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6 модернизирани рибарски пристанища</a:t>
            </a: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5 изградени/модернизирани лодкостоянки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8 </a:t>
            </a:r>
            <a:r>
              <a:rPr lang="bg-BG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скрапирани стари кораба</a:t>
            </a: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7 проекта </a:t>
            </a:r>
            <a:r>
              <a:rPr lang="bg-BG" sz="24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за повишаване знанията за морската среда</a:t>
            </a: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Внедрено интегрирано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българско морско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наблюдение, като част от Общата среда за обмен на информация по море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(CISE)</a:t>
            </a:r>
            <a:endParaRPr lang="bg-BG" sz="24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" y="5148816"/>
            <a:ext cx="2717320" cy="1612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1" y="5148816"/>
            <a:ext cx="2793884" cy="16344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392" y="5148816"/>
            <a:ext cx="2716318" cy="15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ОПТТИ: Реконструиран </a:t>
            </a:r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ключов гаров комплекс Стара Загора </a:t>
            </a:r>
            <a:endParaRPr lang="bg-BG" sz="3200" b="1" dirty="0">
              <a:solidFill>
                <a:srgbClr val="FF0000"/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524003"/>
            <a:ext cx="8353254" cy="5040556"/>
          </a:xfrm>
        </p:spPr>
        <p:txBody>
          <a:bodyPr>
            <a:noAutofit/>
          </a:bodyPr>
          <a:lstStyle/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120" y="3593592"/>
            <a:ext cx="352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85" y="1363825"/>
            <a:ext cx="8913375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7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ОПТТИ: Западна </a:t>
            </a:r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дъга на Столичен околовръстен път </a:t>
            </a:r>
            <a:endParaRPr lang="bg-BG" sz="3200" b="1" dirty="0">
              <a:solidFill>
                <a:srgbClr val="FF0000"/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524003"/>
            <a:ext cx="8353254" cy="5040556"/>
          </a:xfrm>
        </p:spPr>
        <p:txBody>
          <a:bodyPr>
            <a:noAutofit/>
          </a:bodyPr>
          <a:lstStyle/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120" y="3593592"/>
            <a:ext cx="352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86" y="1270324"/>
            <a:ext cx="8647764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ОПТТИ: Разширение </a:t>
            </a:r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на софийското метро</a:t>
            </a:r>
            <a:endParaRPr lang="bg-BG" sz="3200" b="1" dirty="0">
              <a:solidFill>
                <a:srgbClr val="FF0000"/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524003"/>
            <a:ext cx="8353254" cy="5040556"/>
          </a:xfrm>
        </p:spPr>
        <p:txBody>
          <a:bodyPr>
            <a:noAutofit/>
          </a:bodyPr>
          <a:lstStyle/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120" y="3593592"/>
            <a:ext cx="352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7" y="1315021"/>
            <a:ext cx="768915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8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ОПТТИ: Драгажна </a:t>
            </a:r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флотилия за поддържане на р. Дунав</a:t>
            </a:r>
            <a:endParaRPr lang="bg-BG" sz="3200" b="1" dirty="0">
              <a:solidFill>
                <a:srgbClr val="FF0000"/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524003"/>
            <a:ext cx="8353254" cy="5040556"/>
          </a:xfrm>
        </p:spPr>
        <p:txBody>
          <a:bodyPr>
            <a:noAutofit/>
          </a:bodyPr>
          <a:lstStyle/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120" y="3593592"/>
            <a:ext cx="352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3" y="1356052"/>
            <a:ext cx="8804648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ОПТТИ: Приемни </a:t>
            </a:r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пристанищни съоръжения</a:t>
            </a:r>
            <a:endParaRPr lang="bg-BG" sz="3200" b="1" dirty="0">
              <a:solidFill>
                <a:srgbClr val="FF0000"/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524003"/>
            <a:ext cx="8353254" cy="5040556"/>
          </a:xfrm>
        </p:spPr>
        <p:txBody>
          <a:bodyPr>
            <a:noAutofit/>
          </a:bodyPr>
          <a:lstStyle/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120" y="3593592"/>
            <a:ext cx="352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30" y="1344281"/>
            <a:ext cx="779915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69690" y="147233"/>
            <a:ext cx="7200799" cy="767167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ОПОС: Постигнати </a:t>
            </a:r>
            <a:r>
              <a:rPr lang="bg-BG" sz="3200" b="1" dirty="0">
                <a:solidFill>
                  <a:schemeClr val="accent5">
                    <a:lumMod val="50000"/>
                  </a:schemeClr>
                </a:solidFill>
                <a:latin typeface="Calibri" pitchFamily="34"/>
              </a:rPr>
              <a:t>резултати 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73511" y="1052739"/>
            <a:ext cx="8796978" cy="5658027"/>
          </a:xfrm>
        </p:spPr>
        <p:txBody>
          <a:bodyPr>
            <a:noAutofit/>
          </a:bodyPr>
          <a:lstStyle/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Приоритетна ос 1 „Води“: 232 157 лица</a:t>
            </a:r>
            <a:r>
              <a:rPr lang="bg-BG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достъп до подобрено водоснабдяване; </a:t>
            </a:r>
            <a:r>
              <a:rPr lang="en-US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793 970 </a:t>
            </a:r>
            <a:r>
              <a:rPr lang="bg-BG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екв. ж. </a:t>
            </a:r>
            <a:r>
              <a:rPr lang="bg-BG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достъп до подобрено пречистване на отпадъчните води; 17 бр. са изградените пречиствателни станции за отпадъчни води;</a:t>
            </a:r>
            <a:endParaRPr lang="bg-BG" sz="19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Приоритетна ос 2 „Отпадъци“: 101 640 тона/година </a:t>
            </a:r>
            <a:r>
              <a:rPr lang="bg-BG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допълнителен капацитет за рециклиране на отпадъци; </a:t>
            </a:r>
            <a:r>
              <a:rPr lang="bg-BG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55 бр. </a:t>
            </a:r>
            <a:r>
              <a:rPr lang="bg-BG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рекултивирани</a:t>
            </a:r>
            <a:r>
              <a:rPr lang="bg-BG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депа за отпадъци, предмет на наказателна процедура;</a:t>
            </a: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Приоритетна ос 3 „Натура 2000 и биоразнообразие“: 1 274 220,96 ха.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площ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местообитанията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подкрепени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цел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постигане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по-добра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степен на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съхраненост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ru-RU" sz="1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1 607 836,08 ха</a:t>
            </a:r>
            <a:r>
              <a:rPr lang="en-US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площ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местообитания на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видове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подкрепени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 цел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постигане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по-добра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степен на </a:t>
            </a:r>
            <a:r>
              <a:rPr lang="ru-RU" sz="19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съхраненост</a:t>
            </a:r>
            <a:r>
              <a:rPr lang="ru-RU" sz="19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kumimoji="0" lang="bg-BG" sz="19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Приоритетна ос 4 „Превенция и управление на риска от наводнения и свлачища“: </a:t>
            </a:r>
            <a:r>
              <a:rPr kumimoji="0" lang="bg-BG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 бр. 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становени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центрове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повишаване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готовността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kumimoji="0" lang="bg-BG" sz="1900" i="0" u="none" strike="noStrike" kern="1200" cap="none" spc="0" normalizeH="0" baseline="0" noProof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населението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за адекватна реакция при наводнения; 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със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73 566 лица 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е 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намаляло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населението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в риск от </a:t>
            </a:r>
            <a:r>
              <a:rPr kumimoji="0" lang="ru-RU" sz="19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свлачища</a:t>
            </a: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kumimoji="0" lang="bg-BG" sz="190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19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Приоритетна ос 5 „Подобряване качеството на атмосферния въздух“: 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доставят се 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385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бр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екологосъобразни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превозни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средства: 296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електрически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автобуса, 60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тролея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и 29 трамвая;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подмяна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на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уреди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за </a:t>
            </a:r>
            <a:r>
              <a:rPr lang="ru-RU" sz="19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битово</a:t>
            </a:r>
            <a:r>
              <a:rPr lang="ru-RU" sz="19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отопление.</a:t>
            </a:r>
            <a:endParaRPr kumimoji="0" lang="bg-BG" sz="19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endParaRPr lang="bg-BG" sz="2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511" y="3429000"/>
            <a:ext cx="2940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3D4A3B-736E-E40D-12EA-7640C283B37D}"/>
              </a:ext>
            </a:extLst>
          </p:cNvPr>
          <p:cNvSpPr txBox="1"/>
          <p:nvPr/>
        </p:nvSpPr>
        <p:spPr>
          <a:xfrm>
            <a:off x="325911" y="3581400"/>
            <a:ext cx="2940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3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19996" y="0"/>
            <a:ext cx="7200799" cy="1052739"/>
          </a:xfrm>
        </p:spPr>
        <p:txBody>
          <a:bodyPr anchorCtr="0">
            <a:noAutofit/>
          </a:bodyPr>
          <a:lstStyle/>
          <a:p>
            <a:pPr algn="l"/>
            <a:r>
              <a:rPr lang="bg-BG" sz="3200" b="1" dirty="0" smtClean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ОПРР: Постигнати </a:t>
            </a:r>
            <a:r>
              <a:rPr lang="bg-BG" sz="3200" b="1" dirty="0">
                <a:solidFill>
                  <a:srgbClr val="4472C4">
                    <a:lumMod val="50000"/>
                  </a:srgbClr>
                </a:solidFill>
                <a:latin typeface="Calibri" pitchFamily="34"/>
              </a:rPr>
              <a:t>резултати </a:t>
            </a:r>
            <a:endParaRPr lang="bg-BG" sz="3200" b="1" dirty="0">
              <a:solidFill>
                <a:schemeClr val="accent5">
                  <a:lumMod val="50000"/>
                </a:schemeClr>
              </a:solidFill>
              <a:latin typeface="Calibri" pitchFamily="34"/>
            </a:endParaRP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67541" y="1524003"/>
            <a:ext cx="8353254" cy="5040556"/>
          </a:xfrm>
        </p:spPr>
        <p:txBody>
          <a:bodyPr>
            <a:noAutofit/>
          </a:bodyPr>
          <a:lstStyle/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Сключени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823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договора за предоставяне на безвъзмездна финансова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помощ;</a:t>
            </a: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Договорени средства в размер на 3,144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млрд. лв. или 99,88% от бюджета на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програмата;</a:t>
            </a:r>
          </a:p>
          <a:p>
            <a:pPr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600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приключили проекта, 16 прекратени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207 проекта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в процес на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изпълнение;</a:t>
            </a: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Индикаторите в Рамката за изпълнение на програмата са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изпълнени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с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изключение на 3 индикатора, които се очаква да бъдат постигнати при приключване на проектите</a:t>
            </a:r>
            <a:r>
              <a:rPr lang="bg-BG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.</a:t>
            </a:r>
            <a:endParaRPr lang="bg-BG" sz="2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lvl="0" algn="just" hangingPunct="0">
              <a:spcBef>
                <a:spcPts val="0"/>
              </a:spcBef>
              <a:spcAft>
                <a:spcPts val="1200"/>
              </a:spcAft>
              <a:buFont typeface="Wingdings" pitchFamily="2"/>
              <a:buChar char="v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Предприети мерките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за минимизиране на риска от загуба на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средства по програмата.</a:t>
            </a:r>
            <a:endParaRPr lang="bg-BG" sz="2000" dirty="0" smtClean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0" lvl="0" indent="0" algn="just" hangingPunct="0">
              <a:spcBef>
                <a:spcPts val="0"/>
              </a:spcBef>
              <a:spcAft>
                <a:spcPts val="1200"/>
              </a:spcAft>
              <a:buNone/>
            </a:pPr>
            <a:endParaRPr lang="bg-BG" sz="2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57200" lvl="1" indent="0" algn="just" hangingPunct="0">
              <a:spcBef>
                <a:spcPts val="0"/>
              </a:spcBef>
              <a:spcAft>
                <a:spcPts val="600"/>
              </a:spcAft>
              <a:buNone/>
            </a:pPr>
            <a:endParaRPr lang="ru-RU" sz="2200" dirty="0">
              <a:solidFill>
                <a:srgbClr val="1A3A80"/>
              </a:solidFill>
              <a:latin typeface="Arial"/>
            </a:endParaRPr>
          </a:p>
          <a:p>
            <a:pPr lvl="1" algn="just" hangingPunct="0">
              <a:spcBef>
                <a:spcPts val="0"/>
              </a:spcBef>
              <a:spcAft>
                <a:spcPts val="600"/>
              </a:spcAft>
              <a:buFont typeface="Wingdings" pitchFamily="2"/>
              <a:buChar char="ü"/>
            </a:pPr>
            <a:endParaRPr lang="ru-RU" sz="2200" dirty="0">
              <a:solidFill>
                <a:srgbClr val="1A3A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17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1557</Words>
  <Application>Microsoft Office PowerPoint</Application>
  <PresentationFormat>On-screen Show (4:3)</PresentationFormat>
  <Paragraphs>211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Palatino Linotype</vt:lpstr>
      <vt:lpstr>Times New Roman</vt:lpstr>
      <vt:lpstr>Wingdings</vt:lpstr>
      <vt:lpstr>3_Office Theme</vt:lpstr>
      <vt:lpstr>Custom Design</vt:lpstr>
      <vt:lpstr>PowerPoint Presentation</vt:lpstr>
      <vt:lpstr>ОПТТИ: Постигнати резултати </vt:lpstr>
      <vt:lpstr>ОПТТИ: Реконструиран ключов гаров комплекс Стара Загора </vt:lpstr>
      <vt:lpstr>ОПТТИ: Западна дъга на Столичен околовръстен път </vt:lpstr>
      <vt:lpstr>ОПТТИ: Разширение на софийското метро</vt:lpstr>
      <vt:lpstr>ОПТТИ: Драгажна флотилия за поддържане на р. Дунав</vt:lpstr>
      <vt:lpstr>ОПТТИ: Приемни пристанищни съоръжения</vt:lpstr>
      <vt:lpstr>ОПОС: Постигнати резултати </vt:lpstr>
      <vt:lpstr>ОПРР: Постигнати резултати </vt:lpstr>
      <vt:lpstr>Индикатори и проекти ОПРР 2014-2020</vt:lpstr>
      <vt:lpstr>Индикатори и проекти ОПРР 2014-2020</vt:lpstr>
      <vt:lpstr>Индикатори и проекти ОПРР 2014-2020</vt:lpstr>
      <vt:lpstr>Индикатори и проекти ОПРР 2014-2020</vt:lpstr>
      <vt:lpstr>Индикатори и проекти ОПРР 2014-2020</vt:lpstr>
      <vt:lpstr>ОПИК: Постигнати резултати </vt:lpstr>
      <vt:lpstr>ОПРЧР: Постигнати резултати </vt:lpstr>
      <vt:lpstr>ОПНОИР: Постигнати резултати </vt:lpstr>
      <vt:lpstr>ОПДУ: Постигнати резултати </vt:lpstr>
      <vt:lpstr>ОПХ: Постигнати резултати </vt:lpstr>
      <vt:lpstr>ПРСР: Постигнати резултати </vt:lpstr>
      <vt:lpstr>ПМДР: Постигнати резултати </vt:lpstr>
      <vt:lpstr>ПМДР: Постигнати резултати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Екатерина Алексиева</dc:creator>
  <cp:lastModifiedBy>Susan Ziya</cp:lastModifiedBy>
  <cp:revision>65</cp:revision>
  <dcterms:created xsi:type="dcterms:W3CDTF">2015-11-12T16:10:40Z</dcterms:created>
  <dcterms:modified xsi:type="dcterms:W3CDTF">2023-11-24T00:25:33Z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TC034606639991</vt:lpwstr>
  </property>
</Properties>
</file>