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5"/>
  </p:notesMasterIdLst>
  <p:handoutMasterIdLst>
    <p:handoutMasterId r:id="rId36"/>
  </p:handoutMasterIdLst>
  <p:sldIdLst>
    <p:sldId id="317" r:id="rId3"/>
    <p:sldId id="318" r:id="rId4"/>
    <p:sldId id="365" r:id="rId5"/>
    <p:sldId id="325" r:id="rId6"/>
    <p:sldId id="366" r:id="rId7"/>
    <p:sldId id="361" r:id="rId8"/>
    <p:sldId id="363" r:id="rId9"/>
    <p:sldId id="364" r:id="rId10"/>
    <p:sldId id="335" r:id="rId11"/>
    <p:sldId id="342" r:id="rId12"/>
    <p:sldId id="343" r:id="rId13"/>
    <p:sldId id="369" r:id="rId14"/>
    <p:sldId id="367" r:id="rId15"/>
    <p:sldId id="368" r:id="rId16"/>
    <p:sldId id="344" r:id="rId17"/>
    <p:sldId id="346" r:id="rId18"/>
    <p:sldId id="347" r:id="rId19"/>
    <p:sldId id="331" r:id="rId20"/>
    <p:sldId id="370" r:id="rId21"/>
    <p:sldId id="334" r:id="rId22"/>
    <p:sldId id="327" r:id="rId23"/>
    <p:sldId id="329" r:id="rId24"/>
    <p:sldId id="330" r:id="rId25"/>
    <p:sldId id="348" r:id="rId26"/>
    <p:sldId id="350" r:id="rId27"/>
    <p:sldId id="351" r:id="rId28"/>
    <p:sldId id="352" r:id="rId29"/>
    <p:sldId id="354" r:id="rId30"/>
    <p:sldId id="356" r:id="rId31"/>
    <p:sldId id="373" r:id="rId32"/>
    <p:sldId id="371" r:id="rId33"/>
    <p:sldId id="372" r:id="rId34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AF1"/>
          </a:solidFill>
        </a:fill>
      </a:tcStyle>
    </a:wholeTbl>
    <a:band1H>
      <a:tcStyle>
        <a:tcBdr/>
        <a:fill>
          <a:solidFill>
            <a:srgbClr val="D0D3E3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0D3E3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A66AC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A66AC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A66AC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A66AC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91" autoAdjust="0"/>
    <p:restoredTop sz="93735" autoAdjust="0"/>
  </p:normalViewPr>
  <p:slideViewPr>
    <p:cSldViewPr snapToGrid="0">
      <p:cViewPr varScale="1">
        <p:scale>
          <a:sx n="63" d="100"/>
          <a:sy n="63" d="100"/>
        </p:scale>
        <p:origin x="16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153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Palatino Linotype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09177C1-B3F2-4509-A238-F6769115B1C5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11/24/2023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Palatino Linotype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428579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Palatino Linotype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4608" y="9428579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E20E518-2402-4D5E-B219-F89BA1106FA9}" type="slidenum">
              <a:t>‹#›</a:t>
            </a:fld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Palatino Linotyp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272182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/>
              </a:defRPr>
            </a:lvl1pPr>
          </a:lstStyle>
          <a:p>
            <a:pPr lvl="0"/>
            <a:endParaRPr lang="bg-BG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/>
              </a:defRPr>
            </a:lvl1pPr>
          </a:lstStyle>
          <a:p>
            <a:pPr lvl="0"/>
            <a:fld id="{6A446E7F-A7B3-484A-901C-327485704FE4}" type="datetime1">
              <a:rPr lang="en-US"/>
              <a:pPr lvl="0"/>
              <a:t>11/24/2023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9320" y="744541"/>
            <a:ext cx="4960940" cy="3721095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715149"/>
            <a:ext cx="5486400" cy="44669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428579"/>
            <a:ext cx="2971800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/>
              </a:defRPr>
            </a:lvl1pPr>
          </a:lstStyle>
          <a:p>
            <a:pPr lvl="0"/>
            <a:endParaRPr lang="bg-B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 pitchFamily="18"/>
              </a:defRPr>
            </a:lvl1pPr>
          </a:lstStyle>
          <a:p>
            <a:pPr lvl="0"/>
            <a:fld id="{D7F16784-77F3-4B24-A237-BAD9FA65CF33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956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2928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27544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47513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82032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13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60409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14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3220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2848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16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8558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17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24783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31467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19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2838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15075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98532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79797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200" b="0" i="0" u="none" strike="noStrike" kern="1200" cap="none" spc="0" baseline="0" dirty="0" smtClean="0">
              <a:solidFill>
                <a:srgbClr val="000000"/>
              </a:solidFill>
              <a:effectLst/>
              <a:uFillTx/>
              <a:latin typeface="Palatino Linotype"/>
            </a:endParaRP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22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04853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23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7886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85229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25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6026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26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34392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87765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28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13082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29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9585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96346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3203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31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040686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32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9734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66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5789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110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19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4544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3486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FBC32A09-9D28-4AE0-990C-6A6BDBA6EFAD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B6A381DD-C34E-4ABB-BA84-6E102561E045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176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DF67B15F-9D34-4567-A0C7-145F4677A90E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721F56CC-1E6A-4FD2-BC86-A19E786C5E54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873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104BB290-19DD-4AA6-B19F-43CA70DB2BFB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398D1A9A-84D2-41FE-AA20-454665EFB698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9266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0907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01154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57850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04433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82106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7068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66034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1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E641A792-B94E-4D00-A411-4E470FA3CE05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81202390-66B6-4A58-9ACC-AB5B8CA0A253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416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0090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66354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8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BE4E8E79-0CF0-4076-90D1-FC910435CABC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C6B87980-F48D-4DB2-8AF3-8A9F98FD2F36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4928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2454C26F-AC71-45C3-B72C-A7BF84477230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F87E4983-D4B7-4B6B-842D-B3C7CFAD3D09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3465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B2E34945-5301-47A1-97F3-A9CD39D599B8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005DF5AB-D990-4BB0-AF15-FD8E91DF78FB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8586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3D655240-144F-4377-82C3-6486AE7E8C31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DB5483BB-A4DD-4D79-8D51-A7156AD4035C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554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3BB5EADB-B64F-4680-9F01-EDEAE91797C0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57D4B838-5926-4B94-80FC-61ECC9B75AF6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674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03620002-11E7-44D4-9B95-461EDB9511AC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F80F6435-2D2E-4709-B21D-7615A936B953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383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bg-BG"/>
            </a:lvl1pPr>
          </a:lstStyle>
          <a:p>
            <a:pPr lvl="0"/>
            <a:endParaRPr lang="bg-BG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F3D06A06-EA41-4E2D-ACF3-6FE82D2BCA05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9E6A91E1-1A1D-4FAD-A5F1-F85454D49A97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383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650324C-5C27-4C40-9FCD-027005D1B705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DB13C40-ED7D-4A63-8376-2D4C8801DEC4}" type="slidenum"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409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bg-BG" sz="4000" b="1" dirty="0" smtClean="0">
                <a:solidFill>
                  <a:schemeClr val="accent5">
                    <a:lumMod val="50000"/>
                  </a:schemeClr>
                </a:solidFill>
              </a:rPr>
              <a:t>СЪВМЕСТЕН КОМИТЕТ ЗА НАБЛЮДЕНИЕ</a:t>
            </a:r>
            <a:r>
              <a:rPr lang="en-GB" sz="4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4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споразумение за партньорство </a:t>
            </a:r>
            <a:r>
              <a:rPr lang="en-US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2014 - 2020</a:t>
            </a:r>
            <a:endParaRPr lang="bg-BG" b="1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споразумение за партньорство </a:t>
            </a:r>
            <a:r>
              <a:rPr lang="en-US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2021 - 2027</a:t>
            </a:r>
            <a:endParaRPr lang="bg-BG" b="1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bg-BG" sz="16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bg-BG" sz="16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8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24 ноември </a:t>
            </a:r>
            <a:r>
              <a:rPr lang="en-US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2023</a:t>
            </a:r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www.eufunds.bg</a:t>
            </a:r>
            <a:endParaRPr lang="bg-BG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16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10" name="Group 9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5478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algn="l"/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в изпълнението: Финансови данни /към 15 ноември/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01600" y="1231901"/>
            <a:ext cx="8719195" cy="4869962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Договорени средства:1 606 273 676,49 евро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Извършени плащания към бенефициентите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: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315 268 720,83 евро</a:t>
            </a:r>
            <a:endParaRPr lang="en-GB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Верифицирани разходи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: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110 940 379,77 евро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Сертифицирани разходи: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1 097 089 564,33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евро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Средства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,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20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реалокирани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към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операции по 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SAFE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: 88 865 494,00 евро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Оценка на УО за остатъчния риск от непълно усвояване на финансовия ресурс: 1 942 408,37 евро европейско финансиране</a:t>
            </a: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205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386844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Научени уроци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39700" y="1231900"/>
            <a:ext cx="8681095" cy="5332659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Преодоляване на непредвидени обстоятелства: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глобалната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криза, предизвикана от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COVID-19, и войната в Украйна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икономическата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криза и инфлационните процеси –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индексация на разходите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Необходими мерки за успешната реализация на проектите: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Сформиране на екип за управление на проекта с необходимия опит и административен капацитет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Навременно обявяване на обществените поръчки за избор на изпълнители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Непрекъснато проследяване реалното изпълнение на дейностите, заложените срокове и постигането на индикаторите по проекта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Предприемане на навременни </a:t>
            </a:r>
            <a:r>
              <a:rPr lang="bg-BG" sz="18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корективни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действия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Приключване на проекти в последната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година от изпълнението на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програмата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654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997697" cy="510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Изпълнение </a:t>
            </a:r>
            <a:r>
              <a:rPr lang="ru-RU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на </a:t>
            </a:r>
            <a:endParaRPr lang="en-GB" sz="4000" b="1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оп </a:t>
            </a:r>
            <a:r>
              <a:rPr lang="bg-BG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„</a:t>
            </a:r>
            <a:r>
              <a:rPr lang="ru-RU" sz="4000" b="1" cap="all" dirty="0" err="1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Иновации</a:t>
            </a:r>
            <a:r>
              <a:rPr lang="ru-RU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и </a:t>
            </a:r>
            <a:r>
              <a:rPr lang="ru-RU" sz="4000" b="1" cap="all" dirty="0" err="1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конкурентоспособност</a:t>
            </a:r>
            <a:r>
              <a:rPr lang="bg-BG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“</a:t>
            </a:r>
            <a:r>
              <a:rPr lang="ru-RU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2014 – </a:t>
            </a: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2020 и оп 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„инициатива за </a:t>
            </a:r>
            <a:r>
              <a:rPr lang="bg-BG" sz="4000" b="1" cap="all" dirty="0" err="1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мсп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“</a:t>
            </a: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70000" y="4482000"/>
            <a:ext cx="33101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Илияна Илиева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Заместник главен директор</a:t>
            </a:r>
            <a:r>
              <a:rPr kumimoji="0" lang="en-GB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УО на</a:t>
            </a:r>
            <a:r>
              <a:rPr kumimoji="0" lang="ru-RU" sz="2400" b="0" i="1" u="none" strike="noStrike" kern="1200" cap="none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ОПИК и ОПИМСП</a:t>
            </a: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9705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algn="l"/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в изпълнението: Финансови данни /към 15 ноември/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15848" y="1242649"/>
            <a:ext cx="8799551" cy="5040556"/>
          </a:xfrm>
        </p:spPr>
        <p:txBody>
          <a:bodyPr>
            <a:noAutofit/>
          </a:bodyPr>
          <a:lstStyle/>
          <a:p>
            <a:pPr algn="just" hangingPunct="0">
              <a:spcBef>
                <a:spcPts val="0"/>
              </a:spcBef>
              <a:spcAft>
                <a:spcPts val="900"/>
              </a:spcAft>
              <a:buFont typeface="Wingdings" pitchFamily="2"/>
              <a:buChar char="v"/>
            </a:pP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Договорени средства</a:t>
            </a: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: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ОПИК</a:t>
            </a:r>
            <a:r>
              <a:rPr lang="en-GB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: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1 704 943 073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евро </a:t>
            </a:r>
            <a:endParaRPr lang="bg-BG" sz="1800" dirty="0" smtClean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ОПИМСП:</a:t>
            </a:r>
            <a:r>
              <a:rPr lang="en-GB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GB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102 000 </a:t>
            </a:r>
            <a:r>
              <a:rPr lang="en-GB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000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евро</a:t>
            </a:r>
          </a:p>
          <a:p>
            <a:pPr lvl="0" algn="just" hangingPunct="0">
              <a:spcBef>
                <a:spcPts val="0"/>
              </a:spcBef>
              <a:spcAft>
                <a:spcPts val="9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Извършени плащания към бенефициентите</a:t>
            </a:r>
            <a:r>
              <a:rPr lang="en-GB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:</a:t>
            </a:r>
            <a:endParaRPr lang="bg-BG" sz="2000" dirty="0" smtClean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ОПИК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: 1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501 537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184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,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42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евро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;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90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,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35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% от бюджета на програмата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ОПИМСП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: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102 001 564,57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;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100% от бюджета на програмата</a:t>
            </a:r>
          </a:p>
          <a:p>
            <a:pPr algn="just" hangingPunct="0">
              <a:spcBef>
                <a:spcPts val="0"/>
              </a:spcBef>
              <a:spcAft>
                <a:spcPts val="900"/>
              </a:spcAft>
              <a:buFont typeface="Wingdings" pitchFamily="2"/>
              <a:buChar char="v"/>
            </a:pP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Верифицирани разходи</a:t>
            </a: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:</a:t>
            </a:r>
            <a:endParaRPr lang="bg-BG" sz="20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ОПИК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: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1 603 765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943,47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;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9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6,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5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0%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от бюджета на програмата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ОПИМСП: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102 001 564,57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евро;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100%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от бюджета на програмата</a:t>
            </a:r>
            <a:endParaRPr lang="en-US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900"/>
              </a:spcAft>
              <a:buFont typeface="Wingdings" pitchFamily="2"/>
              <a:buChar char="v"/>
            </a:pP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Сертифицирани разходи</a:t>
            </a: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:</a:t>
            </a:r>
            <a:endParaRPr lang="bg-BG" sz="20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ОПИК :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1 447 406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097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,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99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;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8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7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,1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0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%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от бюджета на програмата</a:t>
            </a:r>
            <a:endParaRPr lang="en-US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ОПИМСП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: 102 001 564,5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7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евро;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100% от бюджета на програмата</a:t>
            </a:r>
          </a:p>
          <a:p>
            <a:pPr algn="just" hangingPunct="0">
              <a:spcBef>
                <a:spcPts val="0"/>
              </a:spcBef>
              <a:spcAft>
                <a:spcPts val="900"/>
              </a:spcAft>
              <a:buFont typeface="Wingdings" pitchFamily="2"/>
              <a:buChar char="v"/>
            </a:pP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Средства</a:t>
            </a: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,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bg-BG" sz="2000" dirty="0" err="1">
                <a:solidFill>
                  <a:srgbClr val="4472C4">
                    <a:lumMod val="50000"/>
                  </a:srgbClr>
                </a:solidFill>
                <a:latin typeface="Arial"/>
              </a:rPr>
              <a:t>реалокирани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към</a:t>
            </a: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операции по </a:t>
            </a: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SAFE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: 53 149 882 евро</a:t>
            </a:r>
          </a:p>
          <a:p>
            <a:pPr algn="just" hangingPunct="0">
              <a:spcBef>
                <a:spcPts val="0"/>
              </a:spcBef>
              <a:spcAft>
                <a:spcPts val="900"/>
              </a:spcAft>
              <a:buFont typeface="Wingdings" pitchFamily="2"/>
              <a:buChar char="v"/>
            </a:pP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Оценка на УО за остатъчния риск от непълно усвояване на ресурса: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предвидено е пълно усвояване на средствата по програмите.</a:t>
            </a:r>
          </a:p>
        </p:txBody>
      </p:sp>
    </p:spTree>
    <p:extLst>
      <p:ext uri="{BB962C8B-B14F-4D97-AF65-F5344CB8AC3E}">
        <p14:creationId xmlns:p14="http://schemas.microsoft.com/office/powerpoint/2010/main" val="3297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386844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Научени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 </a:t>
            </a:r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уроци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01600" y="1244600"/>
            <a:ext cx="8905240" cy="5319959"/>
          </a:xfrm>
        </p:spPr>
        <p:txBody>
          <a:bodyPr>
            <a:noAutofit/>
          </a:bodyPr>
          <a:lstStyle/>
          <a:p>
            <a:pPr algn="just" hangingPunct="0">
              <a:spcBef>
                <a:spcPts val="0"/>
              </a:spcBef>
              <a:spcAft>
                <a:spcPts val="900"/>
              </a:spcAft>
              <a:buFont typeface="Wingdings" pitchFamily="2"/>
              <a:buChar char="v"/>
            </a:pP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Търсене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на диалог и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постигане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на консенсус сред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партньорите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и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заинтересованите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страни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900"/>
              </a:spcAft>
              <a:buFont typeface="Wingdings" pitchFamily="2"/>
              <a:buChar char="v"/>
            </a:pP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Засилване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на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административния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капацитет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–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дигитализация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на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дейността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на УО,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повишаване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на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уменията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за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обработване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и анализ на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данни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,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по-добро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планиране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на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мерките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900"/>
              </a:spcAft>
              <a:buFont typeface="Wingdings" pitchFamily="2"/>
              <a:buChar char="v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Реактивност и способност за бързо адаптиране към промените в средата (последствията от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COVID-19,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войната в Украйна и последвалите бежанска и енергийна криза)</a:t>
            </a:r>
          </a:p>
          <a:p>
            <a:pPr algn="just" hangingPunct="0">
              <a:spcBef>
                <a:spcPts val="0"/>
              </a:spcBef>
              <a:spcAft>
                <a:spcPts val="900"/>
              </a:spcAft>
              <a:buFont typeface="Wingdings" pitchFamily="2"/>
              <a:buChar char="v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Гъвкав подход,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съобразно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пазарните реалности и правилата на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ЕСИФ </a:t>
            </a:r>
          </a:p>
          <a:p>
            <a:pPr algn="just" hangingPunct="0">
              <a:spcBef>
                <a:spcPts val="0"/>
              </a:spcBef>
              <a:spcAft>
                <a:spcPts val="900"/>
              </a:spcAft>
              <a:buFont typeface="Wingdings" pitchFamily="2"/>
              <a:buChar char="v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По-широко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използване на външни експерти с необходимите технически познания и опит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в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оценката и наблюдението на проектите</a:t>
            </a:r>
          </a:p>
          <a:p>
            <a:pPr algn="just" hangingPunct="0">
              <a:spcBef>
                <a:spcPts val="0"/>
              </a:spcBef>
              <a:spcAft>
                <a:spcPts val="900"/>
              </a:spcAft>
              <a:buFont typeface="Wingdings" pitchFamily="2"/>
              <a:buChar char="v"/>
            </a:pP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Продължаване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на подхода за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намаляване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на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административната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тежест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и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по-широко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използване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на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опростените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разходи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900"/>
              </a:spcAft>
              <a:buFont typeface="Wingdings" pitchFamily="2"/>
              <a:buChar char="v"/>
            </a:pP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Необходимост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от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засилване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на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капацитета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за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използване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на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финансовите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инструменти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на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национално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ниво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bg-BG" sz="22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ru-RU" sz="26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867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Изпълнение </a:t>
            </a:r>
            <a:r>
              <a:rPr lang="ru-RU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на </a:t>
            </a:r>
            <a:endParaRPr lang="ru-RU" sz="4000" b="1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Оп 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„</a:t>
            </a: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РАЗВИТИЕ </a:t>
            </a:r>
            <a:r>
              <a:rPr lang="ru-RU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НА ЧОВЕШКИТЕ РЕСУРСИ“ </a:t>
            </a: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2014 – </a:t>
            </a: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2020</a:t>
            </a:r>
            <a:endParaRPr lang="bg-BG" sz="4000" b="1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  <p:sp>
        <p:nvSpPr>
          <p:cNvPr id="11" name="TextBox 10"/>
          <p:cNvSpPr txBox="1"/>
          <p:nvPr/>
        </p:nvSpPr>
        <p:spPr>
          <a:xfrm>
            <a:off x="5424854" y="4581234"/>
            <a:ext cx="3572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Николай Найденов</a:t>
            </a:r>
            <a:endParaRPr kumimoji="0" lang="bg-BG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Заместник-министър на </a:t>
            </a:r>
            <a:r>
              <a:rPr kumimoji="0" lang="bg-BG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труда и социалната политика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116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algn="l"/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в изпълнението: Финансови данни /към 15 ноември/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14300" y="1125416"/>
            <a:ext cx="8941777" cy="5732584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Договорени средства: 1 421 963 938 евро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Извършени плащания към бенефициентите: 1 286 812 942 евро</a:t>
            </a:r>
            <a:endParaRPr lang="en-GB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Верифицирани разходи: 1 276 137 968 евро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986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626 191 евро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ЕСФ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111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480 056 евро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ИМЗ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178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031 720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REACT-EU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Сертифицирани разходи: 1 254 302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512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966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691 320 евро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ЕСФ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111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390 318 евро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ИМЗ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176 220 874 евро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REACT-EU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Средства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,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реалокирани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към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операции по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SAFE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: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25 243 317 евро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Оценка на УО за остатъчния риск от непълно усвояване на финансовия ресурс: Не е налице риск от загуба на средства, тъй като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нивото сертифицираните разходи е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достигнало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91,53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%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спрямо бюджета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97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386844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Научени уроци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97708" y="1260389"/>
            <a:ext cx="8623087" cy="5304170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По-широко използване на варианти за опростено отчитане на разходи спрямо предходния програмен период 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8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Намал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на административна тежест за Бенефициентите и УО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Минимизирани грешки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Фокус върху резултатите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282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Изпълнение на </a:t>
            </a:r>
            <a:endParaRPr lang="ru-RU" sz="4000" b="1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ОП„</a:t>
            </a:r>
            <a:r>
              <a:rPr lang="ru-RU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наука и образование за интелигентен растеж</a:t>
            </a:r>
            <a:r>
              <a:rPr lang="bg-BG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“</a:t>
            </a:r>
            <a:r>
              <a:rPr lang="ru-RU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2014 – 2020</a:t>
            </a:r>
            <a:endParaRPr lang="bg-BG" sz="4000" b="1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95331" y="4482000"/>
            <a:ext cx="36847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Иван Попов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Заместник</a:t>
            </a:r>
            <a:r>
              <a:rPr kumimoji="0" lang="bg-BG" sz="2400" b="0" i="1" u="none" strike="noStrike" kern="1200" cap="none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изпълнителен директор</a:t>
            </a:r>
            <a:r>
              <a:rPr kumimoji="0" lang="en-GB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endParaRPr kumimoji="0" lang="bg-BG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УО </a:t>
            </a:r>
            <a:r>
              <a:rPr kumimoji="0" lang="bg-BG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 ОП НОИР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8575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algn="l"/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в изпълнението: Финансови данни /към 15 ноември/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14300" y="1125416"/>
            <a:ext cx="8941777" cy="5732584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Договорени средства: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701 311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950 евро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Извършени плащания към бенефициентите: 619 526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464 евро</a:t>
            </a:r>
            <a:endParaRPr lang="en-GB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Верифицирани разходи: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557 142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661 евро </a:t>
            </a: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Сертифицирани разходи: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541 070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669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136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603 888 евро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ЕФРР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364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092 268 евро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ЕСФ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40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374 513 евро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REACT-EU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342900" lvl="1" indent="-34290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Средства, реалокирани към операции по SAFE: 24 000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000 евро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18 950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497 евро по ЕФРР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1 000 000 евро по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ЕСФ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4 049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503 евро по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REACT-EU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Оценка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на УО за остатъчния риск от непълно усвояване на финансовия ресурс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: 2,25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млн. евро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 ЕФРР, не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се идентифицира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риск по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ЕСФ и REACT-EU 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210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Изпълнение </a:t>
            </a:r>
            <a:r>
              <a:rPr lang="ru-RU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на 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ПРОГРАМИТЕ период 2014 – 2020 Г.: ПОСТИЖЕНИЯ, ПРЕДИЗВИКАТЕЛСТВА И НАУЧЕНИ УРОЦИ</a:t>
            </a: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72683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386844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Научени уроци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23568" y="1260390"/>
            <a:ext cx="8697227" cy="5304170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ЕФРР – Обществени поръчки и дейности, свързани със строителство: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Изготвяне на годишни анализи на най-често допусканите грешки и провеждане на обучения за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бенефициентите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Тенденция към намаляване на броя допуснати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нарушения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ЕСФ – Ковид-19: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Дейности, свързани с обучения и мобилности на студенти, преподаватели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Прилагане на опростени варианти на разходите (ЕСФ)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Значително намаляване на административната тежест както за бенефициентите, така и за Управляващия орган.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Много нисък процент на грешки, по-скоро изолирани и индивидуални.</a:t>
            </a: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Прилагане на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de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-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minimis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за НПО в сектор „Образование“</a:t>
            </a:r>
          </a:p>
          <a:p>
            <a:pPr marL="457200" lvl="1" indent="0" algn="just" hangingPunct="0">
              <a:spcBef>
                <a:spcPts val="0"/>
              </a:spcBef>
              <a:spcAft>
                <a:spcPts val="1200"/>
              </a:spcAft>
              <a:buNone/>
            </a:pPr>
            <a:endParaRPr lang="bg-BG" sz="16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85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Изпълнение на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ОП 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„</a:t>
            </a: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ДОБРО УПРАВЛЕНИЕ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“</a:t>
            </a: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2014 – </a:t>
            </a: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2020</a:t>
            </a:r>
            <a:endParaRPr lang="bg-BG" sz="4000" b="1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14551" y="4410291"/>
            <a:ext cx="3960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</a:rPr>
              <a:t>Даниела Николова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2400" i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Н</a:t>
            </a:r>
            <a:r>
              <a:rPr kumimoji="0" lang="bg-BG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</a:rPr>
              <a:t>ачалник</a:t>
            </a: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</a:rPr>
              <a:t> на отдел, </a:t>
            </a:r>
            <a:b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</a:rPr>
            </a:br>
            <a:r>
              <a:rPr lang="bg-BG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УО на ОПДУ</a:t>
            </a:r>
            <a:endParaRPr kumimoji="0" lang="bg-BG" sz="2400" b="0" i="1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64391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algn="l"/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в изпълнението: </a:t>
            </a:r>
            <a:b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</a:b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Финансови данни /към 15 ноември/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35924" y="1248031"/>
            <a:ext cx="8684871" cy="5316527"/>
          </a:xfrm>
        </p:spPr>
        <p:txBody>
          <a:bodyPr>
            <a:noAutofit/>
          </a:bodyPr>
          <a:lstStyle/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Договорени средства: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283 836 550 e</a:t>
            </a:r>
            <a:r>
              <a:rPr lang="bg-BG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вро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(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101,4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%)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Извършени плащания: 248 571 198 евро (88,8%)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Верифицирани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разходи: 245 155 423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(87,6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%)</a:t>
            </a:r>
            <a:endParaRPr lang="en-GB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Сертифицирани разходи: 241 375 868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 (86,2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%)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Средства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,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20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реалокирани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към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операции по 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SAFE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: 3 466 125 евро</a:t>
            </a: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Оценка на УО за остатъчния риск от непълно усвояване на финансовия ресурс: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Н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е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се очаква реализиране на загуба на средства по програмата при нейното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приключване. </a:t>
            </a:r>
            <a:endParaRPr lang="en-GB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програмата е реализирано наддоговаряне на бюджета й с оглед покриване на спестявания при приключване на проектите в изпълнение.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890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386844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Научени уроци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0" y="1052739"/>
            <a:ext cx="9006840" cy="5321427"/>
          </a:xfrm>
        </p:spPr>
        <p:txBody>
          <a:bodyPr>
            <a:noAutofit/>
          </a:bodyPr>
          <a:lstStyle/>
          <a:p>
            <a:pPr algn="just" hangingPunct="0">
              <a:spcBef>
                <a:spcPts val="0"/>
              </a:spcBef>
              <a:spcAft>
                <a:spcPts val="900"/>
              </a:spcAft>
              <a:buFont typeface="Wingdings" pitchFamily="2"/>
              <a:buChar char="v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Прилагане на стратегически подход по отношение на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интервенциите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900"/>
              </a:spcAft>
              <a:buFont typeface="Wingdings" pitchFamily="2"/>
              <a:buChar char="v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Работа в тясно партньорство със заинтересованите страни в цялостния процес на управление и изпълнение на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програмата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900"/>
              </a:spcAft>
              <a:buFont typeface="Wingdings" pitchFamily="2"/>
              <a:buChar char="v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Необходимост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от: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политически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консенсус относно политиките и устойчивост във времето, в т.ч. координация и съвместна работа между изпълнителната и съдебната власт в сектор „Правосъдие“;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укрепване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на капацитета на администрацията за реализирането на ИКТ проекти и подобряване на процеса по възлагане на обществени поръчки;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подобряване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на механизма за наблюдение на стратегическите документи, които очертават мерките, и по-активно включване на заинтересованите страни в целия им жизнен цикъл; 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реалистично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планиране на сроковете за реализиране на мерките предвид обхвата, сложността и потенциалните рискове за реализацията им;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прилагане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на добре обмислени предварителни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условия с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цел оптимизиране и ускоряване на изпълнението им.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9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9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45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Изпълнение на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ОП за храни и/или основно материално подпомагане</a:t>
            </a: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2014 – </a:t>
            </a: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2020</a:t>
            </a:r>
            <a:endParaRPr lang="bg-BG" sz="4000" b="1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  <p:sp>
        <p:nvSpPr>
          <p:cNvPr id="11" name="TextBox 10"/>
          <p:cNvSpPr txBox="1"/>
          <p:nvPr/>
        </p:nvSpPr>
        <p:spPr>
          <a:xfrm>
            <a:off x="5354515" y="4594958"/>
            <a:ext cx="36431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Николай Найденов</a:t>
            </a:r>
            <a:endParaRPr kumimoji="0" lang="bg-BG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2400" i="1" noProof="0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З</a:t>
            </a: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аместник-министър на </a:t>
            </a:r>
            <a:r>
              <a:rPr kumimoji="0" lang="bg-BG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труда и социалната политика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339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algn="l"/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в изпълнението: Финансови данни /към 15 ноември/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11212" y="1248032"/>
            <a:ext cx="8709584" cy="5126391"/>
          </a:xfrm>
        </p:spPr>
        <p:txBody>
          <a:bodyPr>
            <a:noAutofit/>
          </a:bodyPr>
          <a:lstStyle/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Договорени средства:</a:t>
            </a: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161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842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652.34</a:t>
            </a: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евро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99.98%), от които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531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039.82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евро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механизма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REACT-EU</a:t>
            </a: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Извършени плащания към бенефициентите: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161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841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993.39</a:t>
            </a: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евро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(99.98%), от които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531 039.82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евро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механизма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REACT-EU</a:t>
            </a: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Верифицирани разходи: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161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842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652.34</a:t>
            </a: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евро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(99.98%),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които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531 039.82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евро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механизма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REACT-EU</a:t>
            </a:r>
            <a:endParaRPr lang="bg-BG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Сертифицирани разходи: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161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842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652.34</a:t>
            </a: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евро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99.98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Остатъчен риск от непълно усвояване на финансовия ресурс: </a:t>
            </a:r>
            <a:r>
              <a:rPr lang="bg-BG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0,02% от бюджета на програмата</a:t>
            </a:r>
            <a:endParaRPr lang="bg-BG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287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386844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Научени уроци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98854" y="1272746"/>
            <a:ext cx="8721941" cy="5291813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Успешното изпълнение зависи от: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Човешки ресурс, осигуряващ ефективен работен цикъл на всички нива на управление и изпълнение на програмата;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Опростяване на програмирането и управлението и намаляване на административната тежест за Управляващия орган и партньорските организации;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Високо ниво на полезно взаимодействие, допълняемост и съгласуваност с националните политики за намаляване на бедността.</a:t>
            </a: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441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Изпълнение </a:t>
            </a:r>
            <a:r>
              <a:rPr lang="ru-RU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на </a:t>
            </a:r>
            <a:endParaRPr lang="bg-BG" sz="4000" b="1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4000" b="1" cap="all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програмата 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за развитие на </a:t>
            </a:r>
          </a:p>
          <a:p>
            <a:pPr marL="0" indent="0" algn="ctr">
              <a:buNone/>
            </a:pP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селските райони</a:t>
            </a: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2014 – </a:t>
            </a: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2020</a:t>
            </a:r>
            <a:endParaRPr lang="bg-BG" sz="4000" b="1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1577" y="4877785"/>
            <a:ext cx="3129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Елена Иванова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Директор,</a:t>
            </a:r>
            <a:endParaRPr kumimoji="0" lang="en-GB" sz="2400" b="0" i="1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2400" i="1" noProof="0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УО на ПРСР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56942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algn="l"/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в изпълнението: Финансови данни /към 15 ноември/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35925" y="1285103"/>
            <a:ext cx="8817006" cy="5326712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Договорени средства: 3 394 832 289 евро (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89.5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%)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Извършени плащания към бенефициентите: 2 496 027 271 евро </a:t>
            </a:r>
            <a:r>
              <a:rPr lang="en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(65.8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%)</a:t>
            </a:r>
            <a:endParaRPr lang="en-GB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Верифицирани разходи*: 2 496 629 145 евро </a:t>
            </a:r>
            <a:r>
              <a:rPr lang="en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(65.8%)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Сертифицирани разходи**: 2 076 703 020 евро </a:t>
            </a:r>
            <a:r>
              <a:rPr lang="en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(66.4%)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Остатък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за плащане по целта за 2023 г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.: 163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196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163 евро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Остатъчен риск от непълно усвояване на финансовия ресурс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: </a:t>
            </a: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между 30 и 70 млн. евро ЕЗФРСР</a:t>
            </a:r>
          </a:p>
          <a:p>
            <a:pPr marL="0" lvl="0" indent="0" algn="just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500" i="1" dirty="0" smtClean="0">
                <a:solidFill>
                  <a:srgbClr val="1A3A80"/>
                </a:solidFill>
                <a:latin typeface="Arial"/>
              </a:rPr>
              <a:t>* Общо оторизирани разходи от ДФ </a:t>
            </a:r>
            <a:r>
              <a:rPr lang="en-US" sz="1500" i="1" dirty="0" smtClean="0">
                <a:solidFill>
                  <a:srgbClr val="1A3A80"/>
                </a:solidFill>
                <a:latin typeface="Arial"/>
              </a:rPr>
              <a:t>“</a:t>
            </a:r>
            <a:r>
              <a:rPr lang="ru-RU" sz="1500" i="1" dirty="0" smtClean="0">
                <a:solidFill>
                  <a:srgbClr val="1A3A80"/>
                </a:solidFill>
                <a:latin typeface="Arial"/>
              </a:rPr>
              <a:t>Земеделие</a:t>
            </a:r>
            <a:r>
              <a:rPr lang="en-US" sz="1500" dirty="0" smtClean="0">
                <a:solidFill>
                  <a:srgbClr val="1A3A80"/>
                </a:solidFill>
                <a:latin typeface="Arial"/>
              </a:rPr>
              <a:t>”</a:t>
            </a:r>
            <a:endParaRPr lang="ru-RU" sz="1500" dirty="0" smtClean="0">
              <a:solidFill>
                <a:srgbClr val="1A3A80"/>
              </a:solidFill>
              <a:latin typeface="Arial"/>
            </a:endParaRPr>
          </a:p>
          <a:p>
            <a:pPr marL="0" lvl="0" indent="0" algn="just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500" dirty="0" smtClean="0">
                <a:solidFill>
                  <a:srgbClr val="1A3A80"/>
                </a:solidFill>
                <a:latin typeface="Arial"/>
              </a:rPr>
              <a:t>** З</a:t>
            </a:r>
            <a:r>
              <a:rPr lang="ru-RU" sz="1500" i="1" dirty="0" smtClean="0">
                <a:solidFill>
                  <a:srgbClr val="1A3A80"/>
                </a:solidFill>
                <a:latin typeface="Arial"/>
              </a:rPr>
              <a:t>аявените към ЕК за възстановяване+3% аванс</a:t>
            </a:r>
            <a:endParaRPr lang="ru-RU" sz="1500" i="1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689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386844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Научени уроци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35924" y="1210962"/>
            <a:ext cx="8684871" cy="5353597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Подобряване процеса на планиране с оглед равномерно разпределение изпълнението на инвестиционните намерения; 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Навременно стартиране на мерки за обучения и предоставяне на съветнически услуги с оглед подобряване знанията и уменията на земеделските производители през целия период;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Създаване и прилагане на инструменти за управление на риска в земеделието с цел ефективна реакция в случай на кризи и природни бедствия;   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Създаване на възможности за осигуряване на финансиране за инвестиционните намерения на земеделските производители, вкл. на млади, малки и нови фермери;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Намаляване на административната тежест за кандидатите, вкл. чрез дигитализиране на процесите.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959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Изпълнение </a:t>
            </a:r>
            <a:r>
              <a:rPr lang="ru-RU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на </a:t>
            </a:r>
            <a:endParaRPr lang="ru-RU" sz="4000" b="1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Оп 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„транспорт и транспортна инфраструктура“</a:t>
            </a: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2014 – </a:t>
            </a: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2020</a:t>
            </a:r>
            <a:endParaRPr lang="bg-BG" sz="4000" b="1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70000" y="4482000"/>
            <a:ext cx="33101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bg-BG" sz="2400" b="1" i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Мартин Георгиев</a:t>
            </a:r>
          </a:p>
          <a:p>
            <a:pPr>
              <a:defRPr/>
            </a:pPr>
            <a:r>
              <a:rPr lang="bg-BG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Директор</a:t>
            </a:r>
            <a:r>
              <a:rPr lang="en-GB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,</a:t>
            </a:r>
            <a:r>
              <a:rPr lang="bg-BG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 Ръководител </a:t>
            </a:r>
            <a:r>
              <a:rPr lang="bg-BG" sz="2400" i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на </a:t>
            </a:r>
            <a:r>
              <a:rPr lang="bg-BG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УО</a:t>
            </a:r>
            <a:r>
              <a:rPr lang="en-GB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 </a:t>
            </a:r>
            <a:r>
              <a:rPr lang="bg-BG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на ОПТТИ</a:t>
            </a:r>
            <a:endParaRPr lang="en-GB" sz="2400" i="1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51505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Изпълнение </a:t>
            </a:r>
            <a:r>
              <a:rPr lang="ru-RU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на </a:t>
            </a:r>
            <a:endParaRPr lang="ru-RU" sz="4000" b="1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Оп за </a:t>
            </a:r>
            <a:r>
              <a:rPr lang="bg-BG" sz="4000" b="1" cap="all" dirty="0" err="1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българия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по европейския фонд</a:t>
            </a: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за морско дело и рибарство  2014 – 2020</a:t>
            </a:r>
            <a:endParaRPr lang="bg-BG" sz="4000" b="1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87568" y="4979783"/>
            <a:ext cx="3310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Боряна Воденичарска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Държавен експерт,</a:t>
            </a:r>
            <a:endParaRPr kumimoji="0" lang="en-GB" sz="2400" b="0" i="1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2400" i="1" noProof="0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УО на ПМДР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18768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algn="l"/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в изпълнението: Финансови данни /към 15 ноември/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97813" y="1206347"/>
            <a:ext cx="8901629" cy="5651653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Договорени средства: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94 530 814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 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Извършени плащания към бенефициентите: 70 042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268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(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включва изплатените авансови плащания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)</a:t>
            </a:r>
            <a:endParaRPr lang="bg-BG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Верифицирани разходи: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67 461 767 евро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Сертифицирани разходи: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62 563 142 евро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</a:p>
          <a:p>
            <a:pPr lvl="0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Предприети мерки от УО за намаляване на остатъчния риск от непълно усвояване на финансовия ресурс: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Съкратени срокове за сключване на договори 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Обявяване на нови приеми в размер на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9,4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млн. евро</a:t>
            </a:r>
            <a:endParaRPr lang="bg-BG" sz="18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Предоставяне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на компенсации за последствията от войната в Украйна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за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близо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6.14 млн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. евро и нов прием за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6,29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млн.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до края на 2023 г.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Прехвърлени средства за финансиране на резервни проектни предложения по стратегиите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за ВОМР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на стойност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0,92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млн. евро </a:t>
            </a: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Изпълнението на посочените дейности ще позволи риска от загуба на средства по ПМДР да намалее под 8.1% или 6,55 млн.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ЕФМДР</a:t>
            </a: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402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386844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Научени уроци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22830" y="1299716"/>
            <a:ext cx="8680712" cy="5040556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Повишаване на капацитета на потенциалните бенефициенти при подготовка на проектите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Улесняване на частните бенефициенти в процедурите за избор на изпълнител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Намаляване на административната тежест за бенефициентите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Въвеждане на опростени разходи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Бърза реакция на УО при кризи и неочаквани промени с цел своевременна подкрепа на сектора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Навременно прилагане на финансовите инструменти по програмата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666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algn="l"/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в изпълнението: Финансови данни /към 15 ноември/ </a:t>
            </a:r>
            <a:endParaRPr lang="bg-BG" sz="3200" b="1" dirty="0">
              <a:solidFill>
                <a:srgbClr val="FF0000"/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5726" y="1252764"/>
            <a:ext cx="8881874" cy="5385600"/>
          </a:xfrm>
        </p:spPr>
        <p:txBody>
          <a:bodyPr>
            <a:noAutofit/>
          </a:bodyPr>
          <a:lstStyle/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Договорени средства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: 1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802 743 573,88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(102,51% от бюджета на програмата)</a:t>
            </a: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Извършени плащания към бенефициентите: 1 307 586 154,96 евро (74,36%)</a:t>
            </a: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Верифицирани разходи: 1 217 491 870,44 евро (69,23%)</a:t>
            </a: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Сертифицирани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разходи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: 1 211 059 763,36 евро (68,87%)</a:t>
            </a: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Средства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,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реалокирани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към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операции по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SAFE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: 145 млн. евро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(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140,5 млн. евро КФ и 4,5 млн. евро ЕФРР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)</a:t>
            </a:r>
            <a:endParaRPr lang="bg-BG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Оценка на УО за остатъчния риск от непълно усвояване на финансовия ресурс: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предприетите мерки за оптимизиране на изпълнението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(</a:t>
            </a:r>
            <a:r>
              <a:rPr lang="bg-BG" sz="20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фазиране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, допълнителни проекти и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SAFE)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понастоящем допринасят за цялостното елиминиране на остатъчния риск</a:t>
            </a: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0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0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745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algn="l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Научени уроци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 </a:t>
            </a:r>
            <a:endParaRPr lang="bg-BG" sz="3200" b="1" dirty="0">
              <a:solidFill>
                <a:srgbClr val="FF0000"/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5726" y="1252764"/>
            <a:ext cx="8881874" cy="5385600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Необходимост 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от по-умело бюджетиране при разработване на проектните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предложения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, с осигуряване на възможност за адекватна реакция при настъпване на значими промени в средата /напр. смущения във веригите на доставка, значително повишение на пазарните цени при продължителен период за изпълнение на дейностите и т.н</a:t>
            </a: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./</a:t>
            </a:r>
            <a:endParaRPr lang="bg-BG" sz="20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Залагане на осъществим обхват на дейностите, с избягване на мега-проекти, които са изключително сложни за управление и трудно реагират на промени при възникване на обективни обстоятелства за тяхното модифициране. При възможност на етап тръжна процедура – привличане на по-голям брой изпълнители, за обекти на по-малка стойност, с възможност за ефективно координиране на процесите /крие друг риск: повече участници – по-сложен процес на координация, но при неуспех – не се спира целия проект</a:t>
            </a: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/</a:t>
            </a:r>
            <a:endParaRPr lang="bg-BG" sz="20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Поддържане на сериозен резерв от готови за изпълнение проекти, които могат своевременно да бъдат включени в обхвата на програмата при необходимост /вкл. опция над-договаряне</a:t>
            </a: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/</a:t>
            </a:r>
            <a:endParaRPr lang="bg-BG" sz="20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endParaRPr lang="bg-BG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0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0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67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Изпълнение </a:t>
            </a: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на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Оп 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„ОКОЛНА </a:t>
            </a:r>
            <a:r>
              <a:rPr lang="bg-BG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СРЕДА“</a:t>
            </a:r>
            <a:r>
              <a:rPr lang="ru-RU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2014 </a:t>
            </a:r>
            <a:r>
              <a:rPr lang="ru-RU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– 2020 </a:t>
            </a:r>
            <a:endParaRPr lang="bg-BG" sz="4000" b="1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70000" y="4482000"/>
            <a:ext cx="33101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Галина </a:t>
            </a:r>
            <a:r>
              <a:rPr kumimoji="0" lang="bg-BG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Симеонова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Главен директор</a:t>
            </a:r>
            <a:r>
              <a:rPr lang="en-GB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,</a:t>
            </a:r>
            <a:r>
              <a:rPr lang="bg-BG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 Ръководител на УО на ОПОС</a:t>
            </a:r>
            <a:endParaRPr kumimoji="0" lang="bg-BG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56394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algn="l"/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Напредък в изпълнението: Финансови данни /към 15 ноември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/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01600" y="1244600"/>
            <a:ext cx="8719195" cy="5319959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Договорени средства: 1 934 752 753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Извършени плащания към бенефициентите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: 1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239 911 103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</a:t>
            </a:r>
            <a:endParaRPr lang="en-GB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Верифицирани разходи: 1 129 521 222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Сертифицирани разходи: 1 085 257 618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Средства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,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20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реалокирани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към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операции по 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SAFE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: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144 900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000 евро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Оценка на УО за остатъчния риск от непълно усвояване на финансовия ресурс: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33 млн. евро ЕС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част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540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386844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Научени уроци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39700" y="1231900"/>
            <a:ext cx="8681095" cy="5332659"/>
          </a:xfrm>
        </p:spPr>
        <p:txBody>
          <a:bodyPr>
            <a:noAutofit/>
          </a:bodyPr>
          <a:lstStyle/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Късното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обявяване на обществени поръчки за основни дейности по проектите през период 2014-2020 доведе до сериозни закъснения в изпълнението, поради което за новия програмен период 2021-2027 в условията за кандидатстване към процедурите, УО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поставя изисквания за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обявени обществени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поръчки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Заложените цели във финансов и физически аспект в период 2021-2027 са съобразени с естеството и темпа на изпълнение на проектните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дейности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ПОС 2021-2027 г. надгражда и допълва постигнатите резултати в програмен период 2014-2020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г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.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818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Изпълнение на </a:t>
            </a:r>
            <a:endParaRPr lang="en-US" sz="4000" b="1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оп </a:t>
            </a:r>
            <a:r>
              <a:rPr lang="ru-RU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„</a:t>
            </a:r>
            <a:r>
              <a:rPr lang="ru-RU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РЕГИОНИ В РАСТЕЖ</a:t>
            </a: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”</a:t>
            </a:r>
            <a:r>
              <a:rPr lang="ru-RU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2014 – 2020</a:t>
            </a:r>
            <a:endParaRPr lang="bg-BG" sz="4000" b="1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70000" y="4482000"/>
            <a:ext cx="3310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Ангелина Бонева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Заместник-министър</a:t>
            </a:r>
            <a:r>
              <a:rPr kumimoji="0" lang="en-GB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bg-BG" sz="2400" i="1" noProof="0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Ръководител на УО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232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</TotalTime>
  <Words>2349</Words>
  <Application>Microsoft Office PowerPoint</Application>
  <PresentationFormat>On-screen Show (4:3)</PresentationFormat>
  <Paragraphs>278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Palatino Linotype</vt:lpstr>
      <vt:lpstr>Wingdings</vt:lpstr>
      <vt:lpstr>3_Office Theme</vt:lpstr>
      <vt:lpstr>Custom Design</vt:lpstr>
      <vt:lpstr>PowerPoint Presentation</vt:lpstr>
      <vt:lpstr>PowerPoint Presentation</vt:lpstr>
      <vt:lpstr>PowerPoint Presentation</vt:lpstr>
      <vt:lpstr>Напредък в изпълнението: Финансови данни /към 15 ноември/ </vt:lpstr>
      <vt:lpstr>Научени уроци </vt:lpstr>
      <vt:lpstr>PowerPoint Presentation</vt:lpstr>
      <vt:lpstr>Напредък в изпълнението: Финансови данни /към 15 ноември/</vt:lpstr>
      <vt:lpstr>Научени уроци</vt:lpstr>
      <vt:lpstr>PowerPoint Presentation</vt:lpstr>
      <vt:lpstr>Напредък в изпълнението: Финансови данни /към 15 ноември/</vt:lpstr>
      <vt:lpstr>Научени уроци</vt:lpstr>
      <vt:lpstr>PowerPoint Presentation</vt:lpstr>
      <vt:lpstr>Напредък в изпълнението: Финансови данни /към 15 ноември/</vt:lpstr>
      <vt:lpstr>Научени уроци</vt:lpstr>
      <vt:lpstr>PowerPoint Presentation</vt:lpstr>
      <vt:lpstr>Напредък в изпълнението: Финансови данни /към 15 ноември/</vt:lpstr>
      <vt:lpstr>Научени уроци</vt:lpstr>
      <vt:lpstr>PowerPoint Presentation</vt:lpstr>
      <vt:lpstr>Напредък в изпълнението: Финансови данни /към 15 ноември/</vt:lpstr>
      <vt:lpstr>Научени уроци</vt:lpstr>
      <vt:lpstr>PowerPoint Presentation</vt:lpstr>
      <vt:lpstr>Напредък в изпълнението:  Финансови данни /към 15 ноември/</vt:lpstr>
      <vt:lpstr>Научени уроци</vt:lpstr>
      <vt:lpstr>PowerPoint Presentation</vt:lpstr>
      <vt:lpstr>Напредък в изпълнението: Финансови данни /към 15 ноември/</vt:lpstr>
      <vt:lpstr>Научени уроци</vt:lpstr>
      <vt:lpstr>PowerPoint Presentation</vt:lpstr>
      <vt:lpstr>Напредък в изпълнението: Финансови данни /към 15 ноември/</vt:lpstr>
      <vt:lpstr>Научени уроци</vt:lpstr>
      <vt:lpstr>PowerPoint Presentation</vt:lpstr>
      <vt:lpstr>Напредък в изпълнението: Финансови данни /към 15 ноември/</vt:lpstr>
      <vt:lpstr>Научени уроци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Екатерина Алексиева</dc:creator>
  <cp:lastModifiedBy>Сюзан Зия</cp:lastModifiedBy>
  <cp:revision>85</cp:revision>
  <dcterms:created xsi:type="dcterms:W3CDTF">2015-11-12T16:10:40Z</dcterms:created>
  <dcterms:modified xsi:type="dcterms:W3CDTF">2023-11-24T10:30:18Z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TC034606639991</vt:lpwstr>
  </property>
</Properties>
</file>