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35"/>
  </p:notesMasterIdLst>
  <p:handoutMasterIdLst>
    <p:handoutMasterId r:id="rId36"/>
  </p:handoutMasterIdLst>
  <p:sldIdLst>
    <p:sldId id="311" r:id="rId3"/>
    <p:sldId id="320" r:id="rId4"/>
    <p:sldId id="374" r:id="rId5"/>
    <p:sldId id="327" r:id="rId6"/>
    <p:sldId id="328" r:id="rId7"/>
    <p:sldId id="366" r:id="rId8"/>
    <p:sldId id="368" r:id="rId9"/>
    <p:sldId id="369" r:id="rId10"/>
    <p:sldId id="337" r:id="rId11"/>
    <p:sldId id="344" r:id="rId12"/>
    <p:sldId id="345" r:id="rId13"/>
    <p:sldId id="370" r:id="rId14"/>
    <p:sldId id="372" r:id="rId15"/>
    <p:sldId id="373" r:id="rId16"/>
    <p:sldId id="346" r:id="rId17"/>
    <p:sldId id="348" r:id="rId18"/>
    <p:sldId id="349" r:id="rId19"/>
    <p:sldId id="333" r:id="rId20"/>
    <p:sldId id="375" r:id="rId21"/>
    <p:sldId id="376" r:id="rId22"/>
    <p:sldId id="329" r:id="rId23"/>
    <p:sldId id="331" r:id="rId24"/>
    <p:sldId id="332" r:id="rId25"/>
    <p:sldId id="350" r:id="rId26"/>
    <p:sldId id="352" r:id="rId27"/>
    <p:sldId id="353" r:id="rId28"/>
    <p:sldId id="354" r:id="rId29"/>
    <p:sldId id="356" r:id="rId30"/>
    <p:sldId id="358" r:id="rId31"/>
    <p:sldId id="363" r:id="rId32"/>
    <p:sldId id="377" r:id="rId33"/>
    <p:sldId id="378" r:id="rId34"/>
  </p:sldIdLst>
  <p:sldSz cx="9144000" cy="6858000" type="screen4x3"/>
  <p:notesSz cx="6858000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">
    <a:wholeTbl>
      <a:tcTxStyle>
        <a:font>
          <a:latin typeface="+mn-lt"/>
          <a:ea typeface="+mn-ea"/>
          <a:cs typeface="+mn-cs"/>
        </a:font>
        <a:srgbClr val="000000"/>
      </a:tcTxStyle>
      <a:tcStyle>
        <a:tcBdr>
          <a:lef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E9EAF1"/>
          </a:solidFill>
        </a:fill>
      </a:tcStyle>
    </a:wholeTbl>
    <a:band1H>
      <a:tcStyle>
        <a:tcBdr/>
        <a:fill>
          <a:solidFill>
            <a:srgbClr val="D0D3E3"/>
          </a:solidFill>
        </a:fill>
      </a:tcStyle>
    </a:band1H>
    <a:band2H>
      <a:tcStyle>
        <a:tcBdr/>
      </a:tcStyle>
    </a:band2H>
    <a:band1V>
      <a:tcStyle>
        <a:tcBdr/>
        <a:fill>
          <a:solidFill>
            <a:srgbClr val="D0D3E3"/>
          </a:solidFill>
        </a:fill>
      </a:tcStyle>
    </a:band1V>
    <a:band2V>
      <a:tcStyle>
        <a:tcBdr/>
      </a:tcStyle>
    </a:band2V>
    <a:la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4A66AC"/>
          </a:solidFill>
        </a:fill>
      </a:tcStyle>
    </a:lastCol>
    <a:fir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4A66AC"/>
          </a:solidFill>
        </a:fill>
      </a:tcStyle>
    </a:firstCol>
    <a:la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top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rgbClr val="4A66AC"/>
          </a:solidFill>
        </a:fill>
      </a:tcStyle>
    </a:lastRow>
    <a:fir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bottom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4A66AC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799" autoAdjust="0"/>
    <p:restoredTop sz="94660"/>
  </p:normalViewPr>
  <p:slideViewPr>
    <p:cSldViewPr snapToGrid="0">
      <p:cViewPr varScale="1">
        <p:scale>
          <a:sx n="70" d="100"/>
          <a:sy n="70" d="100"/>
        </p:scale>
        <p:origin x="72" y="2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>
        <p:scale>
          <a:sx n="150" d="100"/>
          <a:sy n="150" d="100"/>
        </p:scale>
        <p:origin x="1536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theme" Target="theme/them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6.xml"/><Relationship Id="rId3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71800" cy="49805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bg-BG" sz="1200" b="0" i="0" u="none" strike="noStrike" kern="1200" cap="none" spc="0" baseline="0">
              <a:solidFill>
                <a:srgbClr val="000000"/>
              </a:solidFill>
              <a:uFillTx/>
              <a:latin typeface="Palatino Linotype"/>
            </a:endParaRPr>
          </a:p>
        </p:txBody>
      </p:sp>
      <p:sp>
        <p:nvSpPr>
          <p:cNvPr id="3" name="Date Placeholder 2"/>
          <p:cNvSpPr txBox="1">
            <a:spLocks noGrp="1"/>
          </p:cNvSpPr>
          <p:nvPr>
            <p:ph type="dt" sz="quarter" idx="1"/>
          </p:nvPr>
        </p:nvSpPr>
        <p:spPr>
          <a:xfrm>
            <a:off x="3884608" y="0"/>
            <a:ext cx="2971800" cy="49805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F09177C1-B3F2-4509-A238-F6769115B1C5}" type="datetime1">
              <a:rPr lang="en-US" sz="1200" b="0" i="0" u="none" strike="noStrike" kern="1200" cap="none" spc="0" baseline="0">
                <a:solidFill>
                  <a:srgbClr val="000000"/>
                </a:solidFill>
                <a:uFillTx/>
                <a:latin typeface="Palatino Linotype"/>
              </a:rPr>
              <a:pPr marL="0" marR="0" lvl="0" indent="0" algn="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11/24/2023</a:t>
            </a:fld>
            <a:endParaRPr lang="en-US" sz="1200" b="0" i="0" u="none" strike="noStrike" kern="1200" cap="none" spc="0" baseline="0">
              <a:solidFill>
                <a:srgbClr val="000000"/>
              </a:solidFill>
              <a:uFillTx/>
              <a:latin typeface="Palatino Linotype"/>
            </a:endParaRPr>
          </a:p>
        </p:txBody>
      </p:sp>
      <p:sp>
        <p:nvSpPr>
          <p:cNvPr id="4" name="Footer Placeholder 3"/>
          <p:cNvSpPr txBox="1">
            <a:spLocks noGrp="1"/>
          </p:cNvSpPr>
          <p:nvPr>
            <p:ph type="ftr" sz="quarter" idx="2"/>
          </p:nvPr>
        </p:nvSpPr>
        <p:spPr>
          <a:xfrm>
            <a:off x="0" y="9428579"/>
            <a:ext cx="2971800" cy="49805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bg-BG" sz="1200" b="0" i="0" u="none" strike="noStrike" kern="1200" cap="none" spc="0" baseline="0">
              <a:solidFill>
                <a:srgbClr val="000000"/>
              </a:solidFill>
              <a:uFillTx/>
              <a:latin typeface="Palatino Linotype"/>
            </a:endParaRPr>
          </a:p>
        </p:txBody>
      </p:sp>
      <p:sp>
        <p:nvSpPr>
          <p:cNvPr id="5" name="Slide Number Placeholder 4"/>
          <p:cNvSpPr txBox="1">
            <a:spLocks noGrp="1"/>
          </p:cNvSpPr>
          <p:nvPr>
            <p:ph type="sldNum" sz="quarter" idx="3"/>
          </p:nvPr>
        </p:nvSpPr>
        <p:spPr>
          <a:xfrm>
            <a:off x="3884608" y="9428579"/>
            <a:ext cx="2971800" cy="49805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AE20E518-2402-4D5E-B219-F89BA1106FA9}" type="slidenum">
              <a:t>‹#›</a:t>
            </a:fld>
            <a:endParaRPr lang="bg-BG" sz="1200" b="0" i="0" u="none" strike="noStrike" kern="1200" cap="none" spc="0" baseline="0">
              <a:solidFill>
                <a:srgbClr val="000000"/>
              </a:solidFill>
              <a:uFillTx/>
              <a:latin typeface="Palatino Linotype" pitchFamily="18"/>
            </a:endParaRPr>
          </a:p>
        </p:txBody>
      </p:sp>
    </p:spTree>
    <p:extLst>
      <p:ext uri="{BB962C8B-B14F-4D97-AF65-F5344CB8AC3E}">
        <p14:creationId xmlns:p14="http://schemas.microsoft.com/office/powerpoint/2010/main" val="12721820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71800" cy="49633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bg-BG" sz="1200" b="0" i="0" u="none" strike="noStrike" kern="1200" cap="none" spc="0" baseline="0">
                <a:solidFill>
                  <a:srgbClr val="000000"/>
                </a:solidFill>
                <a:uFillTx/>
                <a:latin typeface="Palatino Linotype"/>
              </a:defRPr>
            </a:lvl1pPr>
          </a:lstStyle>
          <a:p>
            <a:pPr lvl="0"/>
            <a:endParaRPr lang="bg-BG"/>
          </a:p>
        </p:txBody>
      </p:sp>
      <p:sp>
        <p:nvSpPr>
          <p:cNvPr id="3" name="Date Placeholder 2"/>
          <p:cNvSpPr txBox="1">
            <a:spLocks noGrp="1"/>
          </p:cNvSpPr>
          <p:nvPr>
            <p:ph type="dt" idx="1"/>
          </p:nvPr>
        </p:nvSpPr>
        <p:spPr>
          <a:xfrm>
            <a:off x="3884608" y="0"/>
            <a:ext cx="2971800" cy="49633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000000"/>
                </a:solidFill>
                <a:uFillTx/>
                <a:latin typeface="Palatino Linotype"/>
              </a:defRPr>
            </a:lvl1pPr>
          </a:lstStyle>
          <a:p>
            <a:pPr lvl="0"/>
            <a:fld id="{6A446E7F-A7B3-484A-901C-327485704FE4}" type="datetime1">
              <a:rPr lang="en-US"/>
              <a:pPr lvl="0"/>
              <a:t>11/24/2023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49320" y="744541"/>
            <a:ext cx="4960940" cy="3721095"/>
          </a:xfrm>
          <a:prstGeom prst="rect">
            <a:avLst/>
          </a:prstGeom>
          <a:noFill/>
          <a:ln w="12701">
            <a:solidFill>
              <a:srgbClr val="000000"/>
            </a:solidFill>
            <a:prstDash val="solid"/>
          </a:ln>
        </p:spPr>
      </p:sp>
      <p:sp>
        <p:nvSpPr>
          <p:cNvPr id="5" name="Notes Placeholder 4"/>
          <p:cNvSpPr txBox="1">
            <a:spLocks noGrp="1"/>
          </p:cNvSpPr>
          <p:nvPr>
            <p:ph type="body" sz="quarter" idx="3"/>
          </p:nvPr>
        </p:nvSpPr>
        <p:spPr>
          <a:xfrm>
            <a:off x="685800" y="4715149"/>
            <a:ext cx="5486400" cy="446699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4"/>
          </p:nvPr>
        </p:nvSpPr>
        <p:spPr>
          <a:xfrm>
            <a:off x="0" y="9428579"/>
            <a:ext cx="2971800" cy="49633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bg-BG" sz="1200" b="0" i="0" u="none" strike="noStrike" kern="1200" cap="none" spc="0" baseline="0">
                <a:solidFill>
                  <a:srgbClr val="000000"/>
                </a:solidFill>
                <a:uFillTx/>
                <a:latin typeface="Palatino Linotype"/>
              </a:defRPr>
            </a:lvl1pPr>
          </a:lstStyle>
          <a:p>
            <a:pPr lvl="0"/>
            <a:endParaRPr lang="bg-BG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xfrm>
            <a:off x="3884608" y="9428579"/>
            <a:ext cx="2971800" cy="49633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bg-BG" sz="1200" b="0" i="0" u="none" strike="noStrike" kern="1200" cap="none" spc="0" baseline="0">
                <a:solidFill>
                  <a:srgbClr val="000000"/>
                </a:solidFill>
                <a:uFillTx/>
                <a:latin typeface="Palatino Linotype" pitchFamily="18"/>
              </a:defRPr>
            </a:lvl1pPr>
          </a:lstStyle>
          <a:p>
            <a:pPr lvl="0"/>
            <a:fld id="{D7F16784-77F3-4B24-A237-BAD9FA65CF33}" type="slidenum"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639568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marR="0" lvl="0" indent="0" algn="l" defTabSz="914400" rtl="0" fontAlgn="auto" hangingPunct="0">
      <a:lnSpc>
        <a:spcPct val="100000"/>
      </a:lnSpc>
      <a:spcBef>
        <a:spcPts val="40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Palatino Linotype"/>
      </a:defRPr>
    </a:lvl1pPr>
    <a:lvl2pPr marL="457200" marR="0" lvl="1" indent="0" algn="l" defTabSz="914400" rtl="0" fontAlgn="auto" hangingPunct="0">
      <a:lnSpc>
        <a:spcPct val="100000"/>
      </a:lnSpc>
      <a:spcBef>
        <a:spcPts val="40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Palatino Linotype"/>
      </a:defRPr>
    </a:lvl2pPr>
    <a:lvl3pPr marL="914400" marR="0" lvl="2" indent="0" algn="l" defTabSz="914400" rtl="0" fontAlgn="auto" hangingPunct="0">
      <a:lnSpc>
        <a:spcPct val="100000"/>
      </a:lnSpc>
      <a:spcBef>
        <a:spcPts val="40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Palatino Linotype"/>
      </a:defRPr>
    </a:lvl3pPr>
    <a:lvl4pPr marL="1371600" marR="0" lvl="3" indent="0" algn="l" defTabSz="914400" rtl="0" fontAlgn="auto" hangingPunct="0">
      <a:lnSpc>
        <a:spcPct val="100000"/>
      </a:lnSpc>
      <a:spcBef>
        <a:spcPts val="40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Palatino Linotype"/>
      </a:defRPr>
    </a:lvl4pPr>
    <a:lvl5pPr marL="1828800" marR="0" lvl="4" indent="0" algn="l" defTabSz="914400" rtl="0" fontAlgn="auto" hangingPunct="0">
      <a:lnSpc>
        <a:spcPct val="100000"/>
      </a:lnSpc>
      <a:spcBef>
        <a:spcPts val="40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Palatino Linotype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49325" y="744538"/>
            <a:ext cx="4960938" cy="3721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D7F16784-77F3-4B24-A237-BAD9FA65CF33}" type="slidenum">
              <a:rPr lang="bg-BG" smtClean="0"/>
              <a:t>1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79798956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49325" y="744538"/>
            <a:ext cx="4960938" cy="3721100"/>
          </a:xfrm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 txBox="1"/>
          <p:nvPr/>
        </p:nvSpPr>
        <p:spPr>
          <a:xfrm>
            <a:off x="3884608" y="9428579"/>
            <a:ext cx="2971800" cy="49633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92279995-DEDB-47A8-9A5B-2923C06E98AE}" type="slidenum">
              <a:rPr kumimoji="0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10</a:t>
            </a:fld>
            <a:endParaRPr kumimoji="0" lang="bg-BG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6691541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49325" y="744538"/>
            <a:ext cx="4960938" cy="3721100"/>
          </a:xfrm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 txBox="1"/>
          <p:nvPr/>
        </p:nvSpPr>
        <p:spPr>
          <a:xfrm>
            <a:off x="3884608" y="9428579"/>
            <a:ext cx="2971800" cy="49633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92279995-DEDB-47A8-9A5B-2923C06E98AE}" type="slidenum">
              <a:rPr kumimoji="0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11</a:t>
            </a:fld>
            <a:endParaRPr kumimoji="0" lang="bg-BG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079140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49325" y="744538"/>
            <a:ext cx="4960938" cy="3721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7F16784-77F3-4B24-A237-BAD9FA65CF33}" type="slidenum">
              <a:rPr kumimoji="0" lang="bg-BG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itchFamily="18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bg-BG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Palatino Linotype" pitchFamily="18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0614396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49325" y="744538"/>
            <a:ext cx="4960938" cy="3721100"/>
          </a:xfrm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 txBox="1"/>
          <p:nvPr/>
        </p:nvSpPr>
        <p:spPr>
          <a:xfrm>
            <a:off x="3884608" y="9428579"/>
            <a:ext cx="2971800" cy="49633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92279995-DEDB-47A8-9A5B-2923C06E98AE}" type="slidenum">
              <a:rPr kumimoji="0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13</a:t>
            </a:fld>
            <a:endParaRPr kumimoji="0" lang="bg-BG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4949402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49325" y="744538"/>
            <a:ext cx="4960938" cy="3721100"/>
          </a:xfrm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 txBox="1"/>
          <p:nvPr/>
        </p:nvSpPr>
        <p:spPr>
          <a:xfrm>
            <a:off x="3884608" y="9428579"/>
            <a:ext cx="2971800" cy="49633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92279995-DEDB-47A8-9A5B-2923C06E98AE}" type="slidenum">
              <a:rPr kumimoji="0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14</a:t>
            </a:fld>
            <a:endParaRPr kumimoji="0" lang="bg-BG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1588945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49325" y="744538"/>
            <a:ext cx="4960938" cy="3721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7F16784-77F3-4B24-A237-BAD9FA65CF33}" type="slidenum">
              <a:rPr kumimoji="0" lang="bg-BG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itchFamily="18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bg-BG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Palatino Linotype" pitchFamily="18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4312790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49325" y="744538"/>
            <a:ext cx="4960938" cy="3721100"/>
          </a:xfrm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 txBox="1"/>
          <p:nvPr/>
        </p:nvSpPr>
        <p:spPr>
          <a:xfrm>
            <a:off x="3884608" y="9428579"/>
            <a:ext cx="2971800" cy="49633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92279995-DEDB-47A8-9A5B-2923C06E98AE}" type="slidenum">
              <a:rPr kumimoji="0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16</a:t>
            </a:fld>
            <a:endParaRPr kumimoji="0" lang="bg-BG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5380086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49325" y="744538"/>
            <a:ext cx="4960938" cy="3721100"/>
          </a:xfrm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 txBox="1"/>
          <p:nvPr/>
        </p:nvSpPr>
        <p:spPr>
          <a:xfrm>
            <a:off x="3884608" y="9428579"/>
            <a:ext cx="2971800" cy="49633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92279995-DEDB-47A8-9A5B-2923C06E98AE}" type="slidenum">
              <a:rPr kumimoji="0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17</a:t>
            </a:fld>
            <a:endParaRPr kumimoji="0" lang="bg-BG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7041329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49325" y="744538"/>
            <a:ext cx="4960938" cy="3721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7F16784-77F3-4B24-A237-BAD9FA65CF33}" type="slidenum">
              <a:rPr kumimoji="0" lang="bg-BG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itchFamily="18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bg-BG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Palatino Linotype" pitchFamily="18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1520499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49325" y="744538"/>
            <a:ext cx="4960938" cy="3721100"/>
          </a:xfrm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 txBox="1"/>
          <p:nvPr/>
        </p:nvSpPr>
        <p:spPr>
          <a:xfrm>
            <a:off x="3884608" y="9428579"/>
            <a:ext cx="2971800" cy="49633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92279995-DEDB-47A8-9A5B-2923C06E98AE}" type="slidenum">
              <a:rPr kumimoji="0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19</a:t>
            </a:fld>
            <a:endParaRPr kumimoji="0" lang="bg-BG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642952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49325" y="744538"/>
            <a:ext cx="4960938" cy="3721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7F16784-77F3-4B24-A237-BAD9FA65CF33}" type="slidenum">
              <a:rPr kumimoji="0" lang="bg-BG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itchFamily="18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bg-BG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Palatino Linotype" pitchFamily="18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9747411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49325" y="744538"/>
            <a:ext cx="4960938" cy="3721100"/>
          </a:xfrm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 txBox="1"/>
          <p:nvPr/>
        </p:nvSpPr>
        <p:spPr>
          <a:xfrm>
            <a:off x="3884608" y="9428579"/>
            <a:ext cx="2971800" cy="49633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92279995-DEDB-47A8-9A5B-2923C06E98AE}" type="slidenum">
              <a:rPr kumimoji="0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20</a:t>
            </a:fld>
            <a:endParaRPr kumimoji="0" lang="bg-BG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1831130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49325" y="744538"/>
            <a:ext cx="4960938" cy="3721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7F16784-77F3-4B24-A237-BAD9FA65CF33}" type="slidenum">
              <a:rPr kumimoji="0" lang="bg-BG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itchFamily="18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0" lang="bg-BG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Palatino Linotype" pitchFamily="18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2139877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49325" y="744538"/>
            <a:ext cx="4960938" cy="3721100"/>
          </a:xfrm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 txBox="1"/>
          <p:nvPr/>
        </p:nvSpPr>
        <p:spPr>
          <a:xfrm>
            <a:off x="3884608" y="9428579"/>
            <a:ext cx="2971800" cy="49633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92279995-DEDB-47A8-9A5B-2923C06E98AE}" type="slidenum">
              <a:rPr kumimoji="0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22</a:t>
            </a:fld>
            <a:endParaRPr kumimoji="0" lang="bg-BG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1759605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49325" y="744538"/>
            <a:ext cx="4960938" cy="3721100"/>
          </a:xfrm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 txBox="1"/>
          <p:nvPr/>
        </p:nvSpPr>
        <p:spPr>
          <a:xfrm>
            <a:off x="3884608" y="9428579"/>
            <a:ext cx="2971800" cy="49633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92279995-DEDB-47A8-9A5B-2923C06E98AE}" type="slidenum">
              <a:rPr kumimoji="0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23</a:t>
            </a:fld>
            <a:endParaRPr kumimoji="0" lang="bg-BG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4670893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49325" y="744538"/>
            <a:ext cx="4960938" cy="3721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7F16784-77F3-4B24-A237-BAD9FA65CF33}" type="slidenum">
              <a:rPr kumimoji="0" lang="bg-BG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itchFamily="18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24</a:t>
            </a:fld>
            <a:endParaRPr kumimoji="0" lang="bg-BG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Palatino Linotype" pitchFamily="18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4712061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49325" y="744538"/>
            <a:ext cx="4960938" cy="3721100"/>
          </a:xfrm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 txBox="1"/>
          <p:nvPr/>
        </p:nvSpPr>
        <p:spPr>
          <a:xfrm>
            <a:off x="3884608" y="9428579"/>
            <a:ext cx="2971800" cy="49633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92279995-DEDB-47A8-9A5B-2923C06E98AE}" type="slidenum">
              <a:rPr kumimoji="0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25</a:t>
            </a:fld>
            <a:endParaRPr kumimoji="0" lang="bg-BG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0363239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49325" y="744538"/>
            <a:ext cx="4960938" cy="3721100"/>
          </a:xfrm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 txBox="1"/>
          <p:nvPr/>
        </p:nvSpPr>
        <p:spPr>
          <a:xfrm>
            <a:off x="3884608" y="9428579"/>
            <a:ext cx="2971800" cy="49633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92279995-DEDB-47A8-9A5B-2923C06E98AE}" type="slidenum">
              <a:rPr kumimoji="0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26</a:t>
            </a:fld>
            <a:endParaRPr kumimoji="0" lang="bg-BG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4617620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49325" y="744538"/>
            <a:ext cx="4960938" cy="3721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7F16784-77F3-4B24-A237-BAD9FA65CF33}" type="slidenum">
              <a:rPr kumimoji="0" lang="bg-BG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itchFamily="18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27</a:t>
            </a:fld>
            <a:endParaRPr kumimoji="0" lang="bg-BG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Palatino Linotype" pitchFamily="18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84987024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49325" y="744538"/>
            <a:ext cx="4960938" cy="3721100"/>
          </a:xfrm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 txBox="1"/>
          <p:nvPr/>
        </p:nvSpPr>
        <p:spPr>
          <a:xfrm>
            <a:off x="3884608" y="9428579"/>
            <a:ext cx="2971800" cy="49633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92279995-DEDB-47A8-9A5B-2923C06E98AE}" type="slidenum">
              <a:rPr kumimoji="0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28</a:t>
            </a:fld>
            <a:endParaRPr kumimoji="0" lang="bg-BG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09642625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49325" y="744538"/>
            <a:ext cx="4960938" cy="3721100"/>
          </a:xfrm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 txBox="1"/>
          <p:nvPr/>
        </p:nvSpPr>
        <p:spPr>
          <a:xfrm>
            <a:off x="3884608" y="9428579"/>
            <a:ext cx="2971800" cy="49633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92279995-DEDB-47A8-9A5B-2923C06E98AE}" type="slidenum">
              <a:rPr kumimoji="0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29</a:t>
            </a:fld>
            <a:endParaRPr kumimoji="0" lang="bg-BG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955503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49325" y="744538"/>
            <a:ext cx="4960938" cy="3721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7F16784-77F3-4B24-A237-BAD9FA65CF33}" type="slidenum">
              <a:rPr kumimoji="0" lang="bg-BG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itchFamily="18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bg-BG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Palatino Linotype" pitchFamily="18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83271212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49325" y="744538"/>
            <a:ext cx="4960938" cy="3721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7F16784-77F3-4B24-A237-BAD9FA65CF33}" type="slidenum">
              <a:rPr kumimoji="0" lang="bg-BG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itchFamily="18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30</a:t>
            </a:fld>
            <a:endParaRPr kumimoji="0" lang="bg-BG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Palatino Linotype" pitchFamily="18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8575622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49325" y="744538"/>
            <a:ext cx="4960938" cy="3721100"/>
          </a:xfrm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 txBox="1"/>
          <p:nvPr/>
        </p:nvSpPr>
        <p:spPr>
          <a:xfrm>
            <a:off x="3884608" y="9428579"/>
            <a:ext cx="2971800" cy="49633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92279995-DEDB-47A8-9A5B-2923C06E98AE}" type="slidenum">
              <a:rPr kumimoji="0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31</a:t>
            </a:fld>
            <a:endParaRPr kumimoji="0" lang="bg-BG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2329325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49325" y="744538"/>
            <a:ext cx="4960938" cy="3721100"/>
          </a:xfrm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 txBox="1"/>
          <p:nvPr/>
        </p:nvSpPr>
        <p:spPr>
          <a:xfrm>
            <a:off x="3884608" y="9428579"/>
            <a:ext cx="2971800" cy="49633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92279995-DEDB-47A8-9A5B-2923C06E98AE}" type="slidenum">
              <a:rPr kumimoji="0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32</a:t>
            </a:fld>
            <a:endParaRPr kumimoji="0" lang="bg-BG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226531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49325" y="744538"/>
            <a:ext cx="4960938" cy="3721100"/>
          </a:xfrm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 txBox="1"/>
          <p:nvPr/>
        </p:nvSpPr>
        <p:spPr>
          <a:xfrm>
            <a:off x="3884608" y="9428579"/>
            <a:ext cx="2971800" cy="49633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92279995-DEDB-47A8-9A5B-2923C06E98AE}" type="slidenum">
              <a:rPr kumimoji="0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4</a:t>
            </a:fld>
            <a:endParaRPr kumimoji="0" lang="bg-BG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093691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49325" y="744538"/>
            <a:ext cx="4960938" cy="3721100"/>
          </a:xfrm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 txBox="1"/>
          <p:nvPr/>
        </p:nvSpPr>
        <p:spPr>
          <a:xfrm>
            <a:off x="3884608" y="9428579"/>
            <a:ext cx="2971800" cy="49633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92279995-DEDB-47A8-9A5B-2923C06E98AE}" type="slidenum">
              <a:rPr kumimoji="0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5</a:t>
            </a:fld>
            <a:endParaRPr kumimoji="0" lang="bg-BG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010784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49325" y="744538"/>
            <a:ext cx="4960938" cy="3721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7F16784-77F3-4B24-A237-BAD9FA65CF33}" type="slidenum">
              <a:rPr kumimoji="0" lang="bg-BG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itchFamily="18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bg-BG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Palatino Linotype" pitchFamily="18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145070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49325" y="744538"/>
            <a:ext cx="4960938" cy="3721100"/>
          </a:xfrm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 txBox="1"/>
          <p:nvPr/>
        </p:nvSpPr>
        <p:spPr>
          <a:xfrm>
            <a:off x="3884608" y="9428579"/>
            <a:ext cx="2971800" cy="49633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92279995-DEDB-47A8-9A5B-2923C06E98AE}" type="slidenum">
              <a:rPr kumimoji="0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7</a:t>
            </a:fld>
            <a:endParaRPr kumimoji="0" lang="bg-BG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2204630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49325" y="744538"/>
            <a:ext cx="4960938" cy="3721100"/>
          </a:xfrm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 txBox="1"/>
          <p:nvPr/>
        </p:nvSpPr>
        <p:spPr>
          <a:xfrm>
            <a:off x="3884608" y="9428579"/>
            <a:ext cx="2971800" cy="49633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92279995-DEDB-47A8-9A5B-2923C06E98AE}" type="slidenum">
              <a:rPr kumimoji="0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8</a:t>
            </a:fld>
            <a:endParaRPr kumimoji="0" lang="bg-BG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3540481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49325" y="744538"/>
            <a:ext cx="4960938" cy="3721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7F16784-77F3-4B24-A237-BAD9FA65CF33}" type="slidenum">
              <a:rPr kumimoji="0" lang="bg-BG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itchFamily="18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bg-BG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Palatino Linotype" pitchFamily="18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460580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ctrTitle"/>
          </p:nvPr>
        </p:nvSpPr>
        <p:spPr>
          <a:xfrm>
            <a:off x="685800" y="2130423"/>
            <a:ext cx="7772400" cy="147002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Subtitle 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3"/>
          </a:xfrm>
        </p:spPr>
        <p:txBody>
          <a:bodyPr anchorCtr="1"/>
          <a:lstStyle>
            <a:lvl1pPr marL="0" indent="0" algn="ctr">
              <a:buNone/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en-US"/>
              <a:t>Click to edit Master subtitle style</a:t>
            </a:r>
            <a:endParaRPr lang="bg-BG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 hangingPunct="0">
              <a:defRPr>
                <a:latin typeface="Palatino Linotype" pitchFamily="18"/>
              </a:defRPr>
            </a:lvl1pPr>
          </a:lstStyle>
          <a:p>
            <a:pPr lvl="0"/>
            <a:fld id="{FBC32A09-9D28-4AE0-990C-6A6BDBA6EFAD}" type="datetime1">
              <a:rPr lang="bg-BG"/>
              <a:pPr lvl="0"/>
              <a:t>24.11.2023 г.</a:t>
            </a:fld>
            <a:endParaRPr lang="bg-BG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 hangingPunct="0">
              <a:defRPr>
                <a:latin typeface="Palatino Linotype" pitchFamily="18"/>
              </a:defRPr>
            </a:lvl1pPr>
          </a:lstStyle>
          <a:p>
            <a:pPr lvl="0"/>
            <a:endParaRPr lang="bg-BG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 hangingPunct="0">
              <a:defRPr>
                <a:latin typeface="Palatino Linotype" pitchFamily="18"/>
              </a:defRPr>
            </a:lvl1pPr>
          </a:lstStyle>
          <a:p>
            <a:pPr lvl="0"/>
            <a:fld id="{B6A381DD-C34E-4ABB-BA84-6E102561E045}" type="slidenum"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581762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 hangingPunct="0">
              <a:defRPr>
                <a:latin typeface="Palatino Linotype" pitchFamily="18"/>
              </a:defRPr>
            </a:lvl1pPr>
          </a:lstStyle>
          <a:p>
            <a:pPr lvl="0"/>
            <a:fld id="{DF67B15F-9D34-4567-A0C7-145F4677A90E}" type="datetime1">
              <a:rPr lang="bg-BG"/>
              <a:pPr lvl="0"/>
              <a:t>24.11.2023 г.</a:t>
            </a:fld>
            <a:endParaRPr lang="bg-BG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 hangingPunct="0">
              <a:defRPr>
                <a:latin typeface="Palatino Linotype" pitchFamily="18"/>
              </a:defRPr>
            </a:lvl1pPr>
          </a:lstStyle>
          <a:p>
            <a:pPr lvl="0"/>
            <a:endParaRPr lang="bg-BG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 hangingPunct="0">
              <a:defRPr>
                <a:latin typeface="Palatino Linotype" pitchFamily="18"/>
              </a:defRPr>
            </a:lvl1pPr>
          </a:lstStyle>
          <a:p>
            <a:pPr lvl="0"/>
            <a:fld id="{721F56CC-1E6A-4FD2-BC86-A19E786C5E54}" type="slidenum"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508739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 txBox="1"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9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 txBox="1">
            <a:spLocks noGrp="1"/>
          </p:cNvSpPr>
          <p:nvPr>
            <p:ph type="body" orient="vert" idx="1"/>
          </p:nvPr>
        </p:nvSpPr>
        <p:spPr>
          <a:xfrm>
            <a:off x="457200" y="274640"/>
            <a:ext cx="6019796" cy="5851529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 hangingPunct="0">
              <a:defRPr>
                <a:latin typeface="Palatino Linotype" pitchFamily="18"/>
              </a:defRPr>
            </a:lvl1pPr>
          </a:lstStyle>
          <a:p>
            <a:pPr lvl="0"/>
            <a:fld id="{104BB290-19DD-4AA6-B19F-43CA70DB2BFB}" type="datetime1">
              <a:rPr lang="bg-BG"/>
              <a:pPr lvl="0"/>
              <a:t>24.11.2023 г.</a:t>
            </a:fld>
            <a:endParaRPr lang="bg-BG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 hangingPunct="0">
              <a:defRPr>
                <a:latin typeface="Palatino Linotype" pitchFamily="18"/>
              </a:defRPr>
            </a:lvl1pPr>
          </a:lstStyle>
          <a:p>
            <a:pPr lvl="0"/>
            <a:endParaRPr lang="bg-BG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 hangingPunct="0">
              <a:defRPr>
                <a:latin typeface="Palatino Linotype" pitchFamily="18"/>
              </a:defRPr>
            </a:lvl1pPr>
          </a:lstStyle>
          <a:p>
            <a:pPr lvl="0"/>
            <a:fld id="{398D1A9A-84D2-41FE-AA20-454665EFB698}" type="slidenum"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292662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7FAA0-434B-416E-B1FC-1F3F45B075CF}" type="datetimeFigureOut">
              <a:rPr lang="bg-BG" smtClean="0"/>
              <a:t>24.11.2023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24AC4-42C8-442F-ACA1-3A4FB8B6EC65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5509076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7FAA0-434B-416E-B1FC-1F3F45B075CF}" type="datetimeFigureOut">
              <a:rPr lang="bg-BG" smtClean="0"/>
              <a:t>24.11.2023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24AC4-42C8-442F-ACA1-3A4FB8B6EC65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4011545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7FAA0-434B-416E-B1FC-1F3F45B075CF}" type="datetimeFigureOut">
              <a:rPr lang="bg-BG" smtClean="0"/>
              <a:t>24.11.2023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24AC4-42C8-442F-ACA1-3A4FB8B6EC65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0578509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7FAA0-434B-416E-B1FC-1F3F45B075CF}" type="datetimeFigureOut">
              <a:rPr lang="bg-BG" smtClean="0"/>
              <a:t>24.11.2023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24AC4-42C8-442F-ACA1-3A4FB8B6EC65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5044331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7FAA0-434B-416E-B1FC-1F3F45B075CF}" type="datetimeFigureOut">
              <a:rPr lang="bg-BG" smtClean="0"/>
              <a:t>24.11.2023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24AC4-42C8-442F-ACA1-3A4FB8B6EC65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28210683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7FAA0-434B-416E-B1FC-1F3F45B075CF}" type="datetimeFigureOut">
              <a:rPr lang="bg-BG" smtClean="0"/>
              <a:t>24.11.2023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24AC4-42C8-442F-ACA1-3A4FB8B6EC65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87706856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7FAA0-434B-416E-B1FC-1F3F45B075CF}" type="datetimeFigureOut">
              <a:rPr lang="bg-BG" smtClean="0"/>
              <a:t>24.11.2023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24AC4-42C8-442F-ACA1-3A4FB8B6EC65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56603400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7FAA0-434B-416E-B1FC-1F3F45B075CF}" type="datetimeFigureOut">
              <a:rPr lang="bg-BG" smtClean="0"/>
              <a:t>24.11.2023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24AC4-42C8-442F-ACA1-3A4FB8B6EC65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46152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Click to edit Master title style</a:t>
            </a:r>
            <a:endParaRPr lang="bg-BG" dirty="0"/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 hangingPunct="0">
              <a:defRPr>
                <a:latin typeface="Palatino Linotype" pitchFamily="18"/>
              </a:defRPr>
            </a:lvl1pPr>
          </a:lstStyle>
          <a:p>
            <a:pPr lvl="0"/>
            <a:fld id="{E641A792-B94E-4D00-A411-4E470FA3CE05}" type="datetime1">
              <a:rPr lang="bg-BG"/>
              <a:pPr lvl="0"/>
              <a:t>24.11.2023 г.</a:t>
            </a:fld>
            <a:endParaRPr lang="bg-BG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 hangingPunct="0">
              <a:defRPr>
                <a:latin typeface="Palatino Linotype" pitchFamily="18"/>
              </a:defRPr>
            </a:lvl1pPr>
          </a:lstStyle>
          <a:p>
            <a:pPr lvl="0"/>
            <a:endParaRPr lang="bg-BG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 hangingPunct="0">
              <a:defRPr>
                <a:latin typeface="Palatino Linotype" pitchFamily="18"/>
              </a:defRPr>
            </a:lvl1pPr>
          </a:lstStyle>
          <a:p>
            <a:pPr lvl="0"/>
            <a:fld id="{81202390-66B6-4A58-9ACC-AB5B8CA0A253}" type="slidenum"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664163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  <p:hf sldNum="0"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7FAA0-434B-416E-B1FC-1F3F45B075CF}" type="datetimeFigureOut">
              <a:rPr lang="bg-BG" smtClean="0"/>
              <a:t>24.11.2023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24AC4-42C8-442F-ACA1-3A4FB8B6EC65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69009043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7FAA0-434B-416E-B1FC-1F3F45B075CF}" type="datetimeFigureOut">
              <a:rPr lang="bg-BG" smtClean="0"/>
              <a:t>24.11.2023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24AC4-42C8-442F-ACA1-3A4FB8B6EC65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86635470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7FAA0-434B-416E-B1FC-1F3F45B075CF}" type="datetimeFigureOut">
              <a:rPr lang="bg-BG" smtClean="0"/>
              <a:t>24.11.2023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24AC4-42C8-442F-ACA1-3A4FB8B6EC65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85826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722311" y="4406895"/>
            <a:ext cx="7772400" cy="1362071"/>
          </a:xfrm>
        </p:spPr>
        <p:txBody>
          <a:bodyPr anchor="t" anchorCtr="0"/>
          <a:lstStyle>
            <a:lvl1pPr algn="l">
              <a:defRPr sz="4000" b="1" cap="all"/>
            </a:lvl1pPr>
          </a:lstStyle>
          <a:p>
            <a:pPr lvl="0"/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722311" y="2906713"/>
            <a:ext cx="7772400" cy="1500182"/>
          </a:xfrm>
        </p:spPr>
        <p:txBody>
          <a:bodyPr anchor="b"/>
          <a:lstStyle>
            <a:lvl1pPr marL="0" indent="0">
              <a:spcBef>
                <a:spcPts val="500"/>
              </a:spcBef>
              <a:buNone/>
              <a:defRPr sz="2000">
                <a:solidFill>
                  <a:srgbClr val="898989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 hangingPunct="0">
              <a:defRPr>
                <a:latin typeface="Palatino Linotype" pitchFamily="18"/>
              </a:defRPr>
            </a:lvl1pPr>
          </a:lstStyle>
          <a:p>
            <a:pPr lvl="0"/>
            <a:fld id="{BE4E8E79-0CF0-4076-90D1-FC910435CABC}" type="datetime1">
              <a:rPr lang="bg-BG"/>
              <a:pPr lvl="0"/>
              <a:t>24.11.2023 г.</a:t>
            </a:fld>
            <a:endParaRPr lang="bg-BG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 hangingPunct="0">
              <a:defRPr>
                <a:latin typeface="Palatino Linotype" pitchFamily="18"/>
              </a:defRPr>
            </a:lvl1pPr>
          </a:lstStyle>
          <a:p>
            <a:pPr lvl="0"/>
            <a:endParaRPr lang="bg-BG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 hangingPunct="0">
              <a:defRPr>
                <a:latin typeface="Palatino Linotype" pitchFamily="18"/>
              </a:defRPr>
            </a:lvl1pPr>
          </a:lstStyle>
          <a:p>
            <a:pPr lvl="0"/>
            <a:fld id="{C6B87980-F48D-4DB2-8AF3-8A9F98FD2F36}" type="slidenum"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6492819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Content Placeholder 3"/>
          <p:cNvSpPr txBox="1">
            <a:spLocks noGrp="1"/>
          </p:cNvSpPr>
          <p:nvPr>
            <p:ph idx="2"/>
          </p:nvPr>
        </p:nvSpPr>
        <p:spPr>
          <a:xfrm>
            <a:off x="4648196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 hangingPunct="0">
              <a:defRPr>
                <a:latin typeface="Palatino Linotype" pitchFamily="18"/>
              </a:defRPr>
            </a:lvl1pPr>
          </a:lstStyle>
          <a:p>
            <a:pPr lvl="0"/>
            <a:fld id="{2454C26F-AC71-45C3-B72C-A7BF84477230}" type="datetime1">
              <a:rPr lang="bg-BG"/>
              <a:pPr lvl="0"/>
              <a:t>24.11.2023 г.</a:t>
            </a:fld>
            <a:endParaRPr lang="bg-BG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 hangingPunct="0">
              <a:defRPr>
                <a:latin typeface="Palatino Linotype" pitchFamily="18"/>
              </a:defRPr>
            </a:lvl1pPr>
          </a:lstStyle>
          <a:p>
            <a:pPr lvl="0"/>
            <a:endParaRPr lang="bg-BG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 hangingPunct="0">
              <a:defRPr>
                <a:latin typeface="Palatino Linotype" pitchFamily="18"/>
              </a:defRPr>
            </a:lvl1pPr>
          </a:lstStyle>
          <a:p>
            <a:pPr lvl="0"/>
            <a:fld id="{F87E4983-D4B7-4B6B-842D-B3C7CFAD3D09}" type="slidenum"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3346558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4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 txBox="1">
            <a:spLocks noGrp="1"/>
          </p:cNvSpPr>
          <p:nvPr>
            <p:ph idx="2"/>
          </p:nvPr>
        </p:nvSpPr>
        <p:spPr>
          <a:xfrm>
            <a:off x="457200" y="2174872"/>
            <a:ext cx="4040184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5" name="Text Placeholder 4"/>
          <p:cNvSpPr txBox="1">
            <a:spLocks noGrp="1"/>
          </p:cNvSpPr>
          <p:nvPr>
            <p:ph type="body" idx="3"/>
          </p:nvPr>
        </p:nvSpPr>
        <p:spPr>
          <a:xfrm>
            <a:off x="4645023" y="1535113"/>
            <a:ext cx="4041776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 txBox="1">
            <a:spLocks noGrp="1"/>
          </p:cNvSpPr>
          <p:nvPr>
            <p:ph idx="4"/>
          </p:nvPr>
        </p:nvSpPr>
        <p:spPr>
          <a:xfrm>
            <a:off x="4645023" y="2174872"/>
            <a:ext cx="4041776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7" name="Date Placeholder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 hangingPunct="0">
              <a:defRPr>
                <a:latin typeface="Palatino Linotype" pitchFamily="18"/>
              </a:defRPr>
            </a:lvl1pPr>
          </a:lstStyle>
          <a:p>
            <a:pPr lvl="0"/>
            <a:fld id="{B2E34945-5301-47A1-97F3-A9CD39D599B8}" type="datetime1">
              <a:rPr lang="bg-BG"/>
              <a:pPr lvl="0"/>
              <a:t>24.11.2023 г.</a:t>
            </a:fld>
            <a:endParaRPr lang="bg-BG"/>
          </a:p>
        </p:txBody>
      </p:sp>
      <p:sp>
        <p:nvSpPr>
          <p:cNvPr id="8" name="Footer Placeholder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 hangingPunct="0">
              <a:defRPr>
                <a:latin typeface="Palatino Linotype" pitchFamily="18"/>
              </a:defRPr>
            </a:lvl1pPr>
          </a:lstStyle>
          <a:p>
            <a:pPr lvl="0"/>
            <a:endParaRPr lang="bg-BG"/>
          </a:p>
        </p:txBody>
      </p:sp>
      <p:sp>
        <p:nvSpPr>
          <p:cNvPr id="9" name="Slide Number Placehold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 hangingPunct="0">
              <a:defRPr>
                <a:latin typeface="Palatino Linotype" pitchFamily="18"/>
              </a:defRPr>
            </a:lvl1pPr>
          </a:lstStyle>
          <a:p>
            <a:pPr lvl="0"/>
            <a:fld id="{005DF5AB-D990-4BB0-AF15-FD8E91DF78FB}" type="slidenum"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1858662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Date Placeholder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 hangingPunct="0">
              <a:defRPr>
                <a:latin typeface="Palatino Linotype" pitchFamily="18"/>
              </a:defRPr>
            </a:lvl1pPr>
          </a:lstStyle>
          <a:p>
            <a:pPr lvl="0"/>
            <a:fld id="{3D655240-144F-4377-82C3-6486AE7E8C31}" type="datetime1">
              <a:rPr lang="bg-BG"/>
              <a:pPr lvl="0"/>
              <a:t>24.11.2023 г.</a:t>
            </a:fld>
            <a:endParaRPr lang="bg-BG"/>
          </a:p>
        </p:txBody>
      </p:sp>
      <p:sp>
        <p:nvSpPr>
          <p:cNvPr id="4" name="Footer Placeholder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 hangingPunct="0">
              <a:defRPr>
                <a:latin typeface="Palatino Linotype" pitchFamily="18"/>
              </a:defRPr>
            </a:lvl1pPr>
          </a:lstStyle>
          <a:p>
            <a:pPr lvl="0"/>
            <a:endParaRPr lang="bg-BG"/>
          </a:p>
        </p:txBody>
      </p:sp>
      <p:sp>
        <p:nvSpPr>
          <p:cNvPr id="5" name="Slide Number Placehold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 hangingPunct="0">
              <a:defRPr>
                <a:latin typeface="Palatino Linotype" pitchFamily="18"/>
              </a:defRPr>
            </a:lvl1pPr>
          </a:lstStyle>
          <a:p>
            <a:pPr lvl="0"/>
            <a:fld id="{DB5483BB-A4DD-4D79-8D51-A7156AD4035C}" type="slidenum"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6355434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 hangingPunct="0">
              <a:defRPr>
                <a:latin typeface="Palatino Linotype" pitchFamily="18"/>
              </a:defRPr>
            </a:lvl1pPr>
          </a:lstStyle>
          <a:p>
            <a:pPr lvl="0"/>
            <a:fld id="{3BB5EADB-B64F-4680-9F01-EDEAE91797C0}" type="datetime1">
              <a:rPr lang="bg-BG"/>
              <a:pPr lvl="0"/>
              <a:t>24.11.2023 г.</a:t>
            </a:fld>
            <a:endParaRPr lang="bg-BG"/>
          </a:p>
        </p:txBody>
      </p:sp>
      <p:sp>
        <p:nvSpPr>
          <p:cNvPr id="3" name="Footer Placeholder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 hangingPunct="0">
              <a:defRPr>
                <a:latin typeface="Palatino Linotype" pitchFamily="18"/>
              </a:defRPr>
            </a:lvl1pPr>
          </a:lstStyle>
          <a:p>
            <a:pPr lvl="0"/>
            <a:endParaRPr lang="bg-BG"/>
          </a:p>
        </p:txBody>
      </p:sp>
      <p:sp>
        <p:nvSpPr>
          <p:cNvPr id="4" name="Slide Number Placehold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 hangingPunct="0">
              <a:defRPr>
                <a:latin typeface="Palatino Linotype" pitchFamily="18"/>
              </a:defRPr>
            </a:lvl1pPr>
          </a:lstStyle>
          <a:p>
            <a:pPr lvl="0"/>
            <a:fld id="{57D4B838-5926-4B94-80FC-61ECC9B75AF6}" type="slidenum"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66749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457200" y="273048"/>
            <a:ext cx="3008311" cy="1162046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3575047" y="273048"/>
            <a:ext cx="5111752" cy="585311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2"/>
          </p:nvPr>
        </p:nvSpPr>
        <p:spPr>
          <a:xfrm>
            <a:off x="457200" y="1435095"/>
            <a:ext cx="3008311" cy="46910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 hangingPunct="0">
              <a:defRPr>
                <a:latin typeface="Palatino Linotype" pitchFamily="18"/>
              </a:defRPr>
            </a:lvl1pPr>
          </a:lstStyle>
          <a:p>
            <a:pPr lvl="0"/>
            <a:fld id="{03620002-11E7-44D4-9B95-461EDB9511AC}" type="datetime1">
              <a:rPr lang="bg-BG"/>
              <a:pPr lvl="0"/>
              <a:t>24.11.2023 г.</a:t>
            </a:fld>
            <a:endParaRPr lang="bg-BG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 hangingPunct="0">
              <a:defRPr>
                <a:latin typeface="Palatino Linotype" pitchFamily="18"/>
              </a:defRPr>
            </a:lvl1pPr>
          </a:lstStyle>
          <a:p>
            <a:pPr lvl="0"/>
            <a:endParaRPr lang="bg-BG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 hangingPunct="0">
              <a:defRPr>
                <a:latin typeface="Palatino Linotype" pitchFamily="18"/>
              </a:defRPr>
            </a:lvl1pPr>
          </a:lstStyle>
          <a:p>
            <a:pPr lvl="0"/>
            <a:fld id="{F80F6435-2D2E-4709-B21D-7615A936B953}" type="slidenum"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193837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5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Picture Placeholder 2"/>
          <p:cNvSpPr txBox="1">
            <a:spLocks noGrp="1"/>
          </p:cNvSpPr>
          <p:nvPr>
            <p:ph type="pic" idx="1"/>
          </p:nvPr>
        </p:nvSpPr>
        <p:spPr>
          <a:xfrm>
            <a:off x="1792288" y="612776"/>
            <a:ext cx="5486400" cy="4114800"/>
          </a:xfrm>
        </p:spPr>
        <p:txBody>
          <a:bodyPr/>
          <a:lstStyle>
            <a:lvl1pPr marL="0" indent="0">
              <a:buNone/>
              <a:defRPr lang="bg-BG"/>
            </a:lvl1pPr>
          </a:lstStyle>
          <a:p>
            <a:pPr lvl="0"/>
            <a:endParaRPr lang="bg-BG"/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2"/>
          </p:nvPr>
        </p:nvSpPr>
        <p:spPr>
          <a:xfrm>
            <a:off x="1792288" y="5367335"/>
            <a:ext cx="5486400" cy="8048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 hangingPunct="0">
              <a:defRPr>
                <a:latin typeface="Palatino Linotype" pitchFamily="18"/>
              </a:defRPr>
            </a:lvl1pPr>
          </a:lstStyle>
          <a:p>
            <a:pPr lvl="0"/>
            <a:fld id="{F3D06A06-EA41-4E2D-ACF3-6FE82D2BCA05}" type="datetime1">
              <a:rPr lang="bg-BG"/>
              <a:pPr lvl="0"/>
              <a:t>24.11.2023 г.</a:t>
            </a:fld>
            <a:endParaRPr lang="bg-BG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 hangingPunct="0">
              <a:defRPr>
                <a:latin typeface="Palatino Linotype" pitchFamily="18"/>
              </a:defRPr>
            </a:lvl1pPr>
          </a:lstStyle>
          <a:p>
            <a:pPr lvl="0"/>
            <a:endParaRPr lang="bg-BG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 hangingPunct="0">
              <a:defRPr>
                <a:latin typeface="Palatino Linotype" pitchFamily="18"/>
              </a:defRPr>
            </a:lvl1pPr>
          </a:lstStyle>
          <a:p>
            <a:pPr lvl="0"/>
            <a:fld id="{9E6A91E1-1A1D-4FAD-A5F1-F85454D49A97}" type="slidenum"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2538380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rmAutofit/>
          </a:bodyPr>
          <a:lstStyle/>
          <a:p>
            <a:pPr lvl="0"/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2"/>
          </p:nvPr>
        </p:nvSpPr>
        <p:spPr>
          <a:xfrm>
            <a:off x="457200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bg-BG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B650324C-5C27-4C40-9FCD-027005D1B705}" type="datetime1">
              <a:rPr lang="bg-BG"/>
              <a:pPr lvl="0"/>
              <a:t>24.11.2023 г.</a:t>
            </a:fld>
            <a:endParaRPr lang="bg-BG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3"/>
          </p:nvPr>
        </p:nvSpPr>
        <p:spPr>
          <a:xfrm>
            <a:off x="3124203" y="6356351"/>
            <a:ext cx="2895603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bg-BG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bg-BG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4"/>
          </p:nvPr>
        </p:nvSpPr>
        <p:spPr>
          <a:xfrm>
            <a:off x="6553203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bg-BG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2DB13C40-ED7D-4A63-8376-2D4C8801DEC4}" type="slidenum">
              <a:t>‹#›</a:t>
            </a:fld>
            <a:endParaRPr lang="bg-B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marL="0" marR="0" lvl="0" indent="0" algn="ctr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en-US" sz="44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</p:titleStyle>
    <p:bodyStyle>
      <a:lvl1pPr marL="342900" marR="0" lvl="0" indent="-342900" algn="l" defTabSz="914400" rtl="0" fontAlgn="auto" hangingPunct="1">
        <a:lnSpc>
          <a:spcPct val="100000"/>
        </a:lnSpc>
        <a:spcBef>
          <a:spcPts val="800"/>
        </a:spcBef>
        <a:spcAft>
          <a:spcPts val="0"/>
        </a:spcAft>
        <a:buSzPct val="100000"/>
        <a:buFont typeface="Arial" pitchFamily="34"/>
        <a:buChar char="•"/>
        <a:tabLst/>
        <a:defRPr lang="en-US" sz="32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742950" marR="0" lvl="1" indent="-285750" algn="l" defTabSz="914400" rtl="0" fontAlgn="auto" hangingPunct="1">
        <a:lnSpc>
          <a:spcPct val="100000"/>
        </a:lnSpc>
        <a:spcBef>
          <a:spcPts val="700"/>
        </a:spcBef>
        <a:spcAft>
          <a:spcPts val="0"/>
        </a:spcAft>
        <a:buSzPct val="100000"/>
        <a:buFont typeface="Arial" pitchFamily="34"/>
        <a:buChar char="–"/>
        <a:tabLst/>
        <a:defRPr lang="en-US" sz="28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100000"/>
        </a:lnSpc>
        <a:spcBef>
          <a:spcPts val="600"/>
        </a:spcBef>
        <a:spcAft>
          <a:spcPts val="0"/>
        </a:spcAft>
        <a:buSzPct val="100000"/>
        <a:buFont typeface="Arial" pitchFamily="34"/>
        <a:buChar char="•"/>
        <a:tabLst/>
        <a:defRPr lang="en-US" sz="24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–"/>
        <a:tabLst/>
        <a:defRPr lang="en-US" sz="20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»"/>
        <a:tabLst/>
        <a:defRPr lang="en-US" sz="20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77FAA0-434B-416E-B1FC-1F3F45B075CF}" type="datetimeFigureOut">
              <a:rPr lang="bg-BG" smtClean="0"/>
              <a:t>24.11.2023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C24AC4-42C8-442F-ACA1-3A4FB8B6EC65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0040918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1.png"/><Relationship Id="rId7" Type="http://schemas.openxmlformats.org/officeDocument/2006/relationships/image" Target="../media/image8.jpe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l="900" t="800" r="700" b="934"/>
          <a:stretch>
            <a:fillRect/>
          </a:stretch>
        </p:blipFill>
        <p:spPr>
          <a:xfrm>
            <a:off x="9143" y="-6775"/>
            <a:ext cx="9165451" cy="6864775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4" name="Content Placeholder 2"/>
          <p:cNvSpPr txBox="1">
            <a:spLocks noGrp="1"/>
          </p:cNvSpPr>
          <p:nvPr>
            <p:ph idx="1"/>
          </p:nvPr>
        </p:nvSpPr>
        <p:spPr>
          <a:xfrm>
            <a:off x="146303" y="1600200"/>
            <a:ext cx="8851393" cy="510235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b="1" spc="100" dirty="0" smtClean="0">
                <a:solidFill>
                  <a:schemeClr val="accent5">
                    <a:lumMod val="50000"/>
                  </a:schemeClr>
                </a:solidFill>
              </a:rPr>
              <a:t>JOINT MONITORING </a:t>
            </a:r>
            <a:endParaRPr lang="bg-BG" sz="4000" b="1" spc="1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en-US" sz="4000" b="1" spc="100" dirty="0" smtClean="0">
                <a:solidFill>
                  <a:schemeClr val="accent5">
                    <a:lumMod val="50000"/>
                  </a:schemeClr>
                </a:solidFill>
              </a:rPr>
              <a:t>COMMITTEE</a:t>
            </a:r>
            <a:endParaRPr lang="bg-BG" sz="4000" b="1" spc="1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0" indent="0" algn="ctr">
              <a:buNone/>
            </a:pPr>
            <a:endParaRPr lang="bg-BG" sz="36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en-US" b="1" cap="all" spc="100" dirty="0" smtClean="0">
                <a:ln w="3175" cmpd="sng">
                  <a:noFill/>
                </a:ln>
                <a:solidFill>
                  <a:schemeClr val="accent5">
                    <a:lumMod val="50000"/>
                  </a:schemeClr>
                </a:solidFill>
              </a:rPr>
              <a:t>PARTNERSHIP </a:t>
            </a:r>
            <a:r>
              <a:rPr lang="en-US" b="1" cap="all" spc="100" dirty="0">
                <a:ln w="3175" cmpd="sng">
                  <a:noFill/>
                </a:ln>
                <a:solidFill>
                  <a:schemeClr val="accent5">
                    <a:lumMod val="50000"/>
                  </a:schemeClr>
                </a:solidFill>
              </a:rPr>
              <a:t>AGREEMENT 2014 </a:t>
            </a:r>
            <a:r>
              <a:rPr lang="bg-BG" b="1" cap="all" spc="100" dirty="0" smtClean="0">
                <a:ln w="3175" cmpd="sng">
                  <a:noFill/>
                </a:ln>
                <a:solidFill>
                  <a:schemeClr val="accent5">
                    <a:lumMod val="50000"/>
                  </a:schemeClr>
                </a:solidFill>
              </a:rPr>
              <a:t>-</a:t>
            </a:r>
            <a:r>
              <a:rPr lang="en-US" b="1" cap="all" spc="100" dirty="0" smtClean="0">
                <a:ln w="3175" cmpd="sng">
                  <a:noFill/>
                </a:ln>
                <a:solidFill>
                  <a:schemeClr val="accent5">
                    <a:lumMod val="50000"/>
                  </a:schemeClr>
                </a:solidFill>
              </a:rPr>
              <a:t> 2020</a:t>
            </a:r>
            <a:endParaRPr lang="bg-BG" b="1" cap="all" spc="100" dirty="0" smtClean="0">
              <a:ln w="3175" cmpd="sng">
                <a:noFill/>
              </a:ln>
              <a:solidFill>
                <a:schemeClr val="accent5">
                  <a:lumMod val="50000"/>
                </a:schemeClr>
              </a:solidFill>
            </a:endParaRPr>
          </a:p>
          <a:p>
            <a:pPr marL="0" indent="0" algn="ctr">
              <a:buNone/>
            </a:pPr>
            <a:r>
              <a:rPr lang="en-US" b="1" cap="all" spc="100" dirty="0">
                <a:ln w="3175" cmpd="sng">
                  <a:noFill/>
                </a:ln>
                <a:solidFill>
                  <a:schemeClr val="accent5">
                    <a:lumMod val="50000"/>
                  </a:schemeClr>
                </a:solidFill>
              </a:rPr>
              <a:t>P</a:t>
            </a:r>
            <a:r>
              <a:rPr lang="en-US" b="1" cap="all" spc="100" dirty="0" smtClean="0">
                <a:ln w="3175" cmpd="sng">
                  <a:noFill/>
                </a:ln>
                <a:solidFill>
                  <a:schemeClr val="accent5">
                    <a:lumMod val="50000"/>
                  </a:schemeClr>
                </a:solidFill>
              </a:rPr>
              <a:t>artnership </a:t>
            </a:r>
            <a:r>
              <a:rPr lang="en-US" b="1" cap="all" spc="100" dirty="0">
                <a:ln w="3175" cmpd="sng">
                  <a:noFill/>
                </a:ln>
                <a:solidFill>
                  <a:schemeClr val="accent5">
                    <a:lumMod val="50000"/>
                  </a:schemeClr>
                </a:solidFill>
              </a:rPr>
              <a:t>agreement 2021 - </a:t>
            </a:r>
            <a:r>
              <a:rPr lang="en-US" b="1" cap="all" spc="100" dirty="0" smtClean="0">
                <a:ln w="3175" cmpd="sng">
                  <a:noFill/>
                </a:ln>
                <a:solidFill>
                  <a:schemeClr val="accent5">
                    <a:lumMod val="50000"/>
                  </a:schemeClr>
                </a:solidFill>
              </a:rPr>
              <a:t>2027</a:t>
            </a:r>
            <a:endParaRPr lang="bg-BG" cap="all" spc="100" dirty="0" smtClean="0">
              <a:ln w="3175" cmpd="sng">
                <a:noFill/>
              </a:ln>
              <a:solidFill>
                <a:schemeClr val="accent5">
                  <a:lumMod val="50000"/>
                </a:schemeClr>
              </a:solidFill>
            </a:endParaRPr>
          </a:p>
          <a:p>
            <a:pPr algn="ctr"/>
            <a:endParaRPr lang="bg-BG" sz="1600" cap="all" dirty="0" smtClean="0">
              <a:ln w="3175" cmpd="sng">
                <a:noFill/>
              </a:ln>
              <a:solidFill>
                <a:schemeClr val="accent5">
                  <a:lumMod val="50000"/>
                </a:schemeClr>
              </a:solidFill>
            </a:endParaRPr>
          </a:p>
          <a:p>
            <a:pPr marL="0" indent="0" algn="ctr">
              <a:buNone/>
            </a:pPr>
            <a:endParaRPr lang="bg-BG" sz="1400" cap="all" dirty="0" smtClean="0">
              <a:ln w="3175" cmpd="sng">
                <a:noFill/>
              </a:ln>
              <a:solidFill>
                <a:schemeClr val="accent5">
                  <a:lumMod val="50000"/>
                </a:schemeClr>
              </a:solidFill>
            </a:endParaRPr>
          </a:p>
          <a:p>
            <a:pPr marL="0" indent="0" algn="ctr">
              <a:spcBef>
                <a:spcPts val="1200"/>
              </a:spcBef>
              <a:buNone/>
            </a:pPr>
            <a:r>
              <a:rPr lang="en-GB" sz="2000" cap="all" dirty="0" smtClean="0">
                <a:ln w="3175" cmpd="sng">
                  <a:noFill/>
                </a:ln>
                <a:solidFill>
                  <a:schemeClr val="accent5">
                    <a:lumMod val="50000"/>
                  </a:schemeClr>
                </a:solidFill>
              </a:rPr>
              <a:t>24 NOVEMBER </a:t>
            </a:r>
            <a:r>
              <a:rPr lang="en-US" sz="2000" cap="all" dirty="0" smtClean="0">
                <a:ln w="3175" cmpd="sng">
                  <a:noFill/>
                </a:ln>
                <a:solidFill>
                  <a:schemeClr val="accent5">
                    <a:lumMod val="50000"/>
                  </a:schemeClr>
                </a:solidFill>
              </a:rPr>
              <a:t>2023</a:t>
            </a:r>
            <a:endParaRPr lang="bg-BG" sz="2000" cap="all" dirty="0" smtClean="0">
              <a:ln w="3175" cmpd="sng">
                <a:noFill/>
              </a:ln>
              <a:solidFill>
                <a:schemeClr val="accent5">
                  <a:lumMod val="50000"/>
                </a:schemeClr>
              </a:solidFill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</a:rPr>
              <a:t>www.eufunds.bg</a:t>
            </a:r>
            <a:endParaRPr lang="bg-BG" sz="20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0" indent="0" algn="ctr">
              <a:buNone/>
            </a:pPr>
            <a:r>
              <a:rPr lang="bg-BG" sz="1600" cap="all" dirty="0" smtClean="0">
                <a:ln w="3175" cmpd="sng">
                  <a:noFill/>
                </a:ln>
                <a:solidFill>
                  <a:schemeClr val="accent5">
                    <a:lumMod val="50000"/>
                  </a:schemeClr>
                </a:solidFill>
              </a:rPr>
              <a:t> </a:t>
            </a:r>
          </a:p>
          <a:p>
            <a:endParaRPr lang="en-GB" dirty="0">
              <a:solidFill>
                <a:schemeClr val="accent5">
                  <a:lumMod val="50000"/>
                </a:schemeClr>
              </a:solidFill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0" y="54864"/>
            <a:ext cx="9064397" cy="941832"/>
            <a:chOff x="0" y="54864"/>
            <a:chExt cx="9064397" cy="941832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p:blipFill rotWithShape="1">
            <a:blip r:embed="rId4"/>
            <a:srcRect l="1818" t="8336" r="3536" b="12500"/>
            <a:stretch/>
          </p:blipFill>
          <p:spPr>
            <a:xfrm>
              <a:off x="0" y="54864"/>
              <a:ext cx="3941064" cy="941832"/>
            </a:xfrm>
            <a:prstGeom prst="rect">
              <a:avLst/>
            </a:prstGeom>
          </p:spPr>
        </p:pic>
        <p:grpSp>
          <p:nvGrpSpPr>
            <p:cNvPr id="12" name="Group 11"/>
            <p:cNvGrpSpPr/>
            <p:nvPr/>
          </p:nvGrpSpPr>
          <p:grpSpPr>
            <a:xfrm>
              <a:off x="5751577" y="69424"/>
              <a:ext cx="3312820" cy="899282"/>
              <a:chOff x="5751577" y="69424"/>
              <a:chExt cx="3312820" cy="899282"/>
            </a:xfrm>
          </p:grpSpPr>
          <p:pic>
            <p:nvPicPr>
              <p:cNvPr id="3" name="Picture 2"/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751577" y="69424"/>
                <a:ext cx="1161750" cy="899282"/>
              </a:xfrm>
              <a:prstGeom prst="rect">
                <a:avLst/>
              </a:prstGeom>
            </p:spPr>
          </p:pic>
          <p:pic>
            <p:nvPicPr>
              <p:cNvPr id="9" name="Picture 8"/>
              <p:cNvPicPr>
                <a:picLocks noChangeAspect="1"/>
              </p:cNvPicPr>
              <p:nvPr/>
            </p:nvPicPr>
            <p:blipFill rotWithShape="1">
              <a:blip r:embed="rId6"/>
              <a:srcRect l="31846" t="26726" r="3392" b="20261"/>
              <a:stretch/>
            </p:blipFill>
            <p:spPr>
              <a:xfrm>
                <a:off x="6825562" y="210312"/>
                <a:ext cx="2238835" cy="612648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1693081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1619996" y="0"/>
            <a:ext cx="7200799" cy="1052739"/>
          </a:xfrm>
        </p:spPr>
        <p:txBody>
          <a:bodyPr anchorCtr="0">
            <a:noAutofit/>
          </a:bodyPr>
          <a:lstStyle/>
          <a:p>
            <a:pPr algn="l"/>
            <a:r>
              <a:rPr lang="en-US" sz="3200" b="1" dirty="0">
                <a:solidFill>
                  <a:schemeClr val="accent5">
                    <a:lumMod val="50000"/>
                  </a:schemeClr>
                </a:solidFill>
                <a:latin typeface="Calibri" pitchFamily="34"/>
              </a:rPr>
              <a:t>Implementation Progress</a:t>
            </a:r>
            <a:r>
              <a:rPr lang="bg-BG" sz="3200" b="1" dirty="0">
                <a:solidFill>
                  <a:schemeClr val="accent5">
                    <a:lumMod val="50000"/>
                  </a:schemeClr>
                </a:solidFill>
                <a:latin typeface="Calibri" pitchFamily="34"/>
              </a:rPr>
              <a:t>: </a:t>
            </a:r>
            <a:r>
              <a:rPr lang="en-US" sz="3200" b="1" dirty="0" smtClean="0">
                <a:solidFill>
                  <a:schemeClr val="accent5">
                    <a:lumMod val="50000"/>
                  </a:schemeClr>
                </a:solidFill>
                <a:latin typeface="Calibri" pitchFamily="34"/>
              </a:rPr>
              <a:t>Financial Data /as of 15 November/</a:t>
            </a:r>
            <a:endParaRPr lang="bg-BG" sz="3200" b="1" dirty="0">
              <a:solidFill>
                <a:schemeClr val="accent5">
                  <a:lumMod val="50000"/>
                </a:schemeClr>
              </a:solidFill>
              <a:latin typeface="Calibri" pitchFamily="34"/>
            </a:endParaRP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139700" y="1206500"/>
            <a:ext cx="8681095" cy="5358059"/>
          </a:xfrm>
        </p:spPr>
        <p:txBody>
          <a:bodyPr>
            <a:noAutofit/>
          </a:bodyPr>
          <a:lstStyle/>
          <a:p>
            <a:pPr lvl="0" algn="just" hangingPunct="0">
              <a:spcBef>
                <a:spcPts val="0"/>
              </a:spcBef>
              <a:spcAft>
                <a:spcPts val="1200"/>
              </a:spcAft>
              <a:buFont typeface="Wingdings" pitchFamily="2"/>
              <a:buChar char="v"/>
            </a:pPr>
            <a:r>
              <a:rPr lang="en-GB" sz="20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Contracted funds:</a:t>
            </a:r>
            <a:r>
              <a:rPr lang="bg-BG" sz="20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 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EUR </a:t>
            </a:r>
            <a:r>
              <a:rPr lang="bg-BG" sz="20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1 </a:t>
            </a:r>
            <a:r>
              <a:rPr lang="bg-BG" sz="20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606 273 676,49</a:t>
            </a:r>
          </a:p>
          <a:p>
            <a:pPr lvl="0" algn="just" hangingPunct="0">
              <a:spcBef>
                <a:spcPts val="0"/>
              </a:spcBef>
              <a:spcAft>
                <a:spcPts val="1200"/>
              </a:spcAft>
              <a:buFont typeface="Wingdings" pitchFamily="2"/>
              <a:buChar char="v"/>
            </a:pPr>
            <a:r>
              <a:rPr lang="en-GB" sz="20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Payments to beneficiaries: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 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EUR </a:t>
            </a:r>
            <a:r>
              <a:rPr lang="bg-BG" sz="20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1 </a:t>
            </a:r>
            <a:r>
              <a:rPr lang="bg-BG" sz="20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315 268 720,83</a:t>
            </a:r>
          </a:p>
          <a:p>
            <a:pPr lvl="0" algn="just" hangingPunct="0">
              <a:spcBef>
                <a:spcPts val="0"/>
              </a:spcBef>
              <a:spcAft>
                <a:spcPts val="1200"/>
              </a:spcAft>
              <a:buFont typeface="Wingdings" pitchFamily="2"/>
              <a:buChar char="v"/>
            </a:pPr>
            <a:r>
              <a:rPr lang="en-GB" sz="20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Verified expenditure: 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EUR </a:t>
            </a:r>
            <a:r>
              <a:rPr lang="bg-BG" sz="20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1 </a:t>
            </a:r>
            <a:r>
              <a:rPr lang="bg-BG" sz="20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110 940 379,77 </a:t>
            </a:r>
            <a:endParaRPr lang="en-GB" sz="2000" dirty="0" smtClean="0">
              <a:solidFill>
                <a:schemeClr val="accent5">
                  <a:lumMod val="50000"/>
                </a:schemeClr>
              </a:solidFill>
              <a:latin typeface="Arial"/>
            </a:endParaRPr>
          </a:p>
          <a:p>
            <a:pPr lvl="0" algn="just" hangingPunct="0">
              <a:spcBef>
                <a:spcPts val="0"/>
              </a:spcBef>
              <a:spcAft>
                <a:spcPts val="1200"/>
              </a:spcAft>
              <a:buFont typeface="Wingdings" pitchFamily="2"/>
              <a:buChar char="v"/>
            </a:pPr>
            <a:r>
              <a:rPr lang="en-GB" sz="20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Certified expenditure: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 EUR 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1 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097 089 564,33</a:t>
            </a:r>
            <a:endParaRPr lang="bg-BG" sz="2000" dirty="0" smtClean="0">
              <a:solidFill>
                <a:schemeClr val="accent5">
                  <a:lumMod val="50000"/>
                </a:schemeClr>
              </a:solidFill>
              <a:latin typeface="Arial"/>
            </a:endParaRPr>
          </a:p>
          <a:p>
            <a:pPr lvl="0" algn="just" hangingPunct="0">
              <a:spcBef>
                <a:spcPts val="0"/>
              </a:spcBef>
              <a:spcAft>
                <a:spcPts val="1200"/>
              </a:spcAft>
              <a:buFont typeface="Wingdings" pitchFamily="2"/>
              <a:buChar char="v"/>
            </a:pPr>
            <a:r>
              <a:rPr lang="en-GB" sz="20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Funds reallocated to SAFE-related operations:</a:t>
            </a:r>
            <a:r>
              <a:rPr lang="bg-BG" sz="20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 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EUR </a:t>
            </a:r>
            <a:r>
              <a:rPr lang="bg-BG" sz="20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88 </a:t>
            </a:r>
            <a:r>
              <a:rPr lang="bg-BG" sz="20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865 494,00</a:t>
            </a:r>
            <a:endParaRPr lang="bg-BG" sz="2000" dirty="0" smtClean="0">
              <a:solidFill>
                <a:schemeClr val="accent5">
                  <a:lumMod val="50000"/>
                </a:schemeClr>
              </a:solidFill>
              <a:latin typeface="Arial"/>
            </a:endParaRPr>
          </a:p>
          <a:p>
            <a:pPr lvl="0" algn="just" hangingPunct="0">
              <a:spcBef>
                <a:spcPts val="0"/>
              </a:spcBef>
              <a:spcAft>
                <a:spcPts val="1200"/>
              </a:spcAft>
              <a:buFont typeface="Wingdings" pitchFamily="2"/>
              <a:buChar char="v"/>
            </a:pPr>
            <a:r>
              <a:rPr lang="en-GB" sz="20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MA estimation of the residual risk of incomplete absorption:</a:t>
            </a:r>
            <a:r>
              <a:rPr lang="bg-BG" sz="20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 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EUR </a:t>
            </a:r>
            <a:r>
              <a:rPr lang="bg-BG" sz="20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1 </a:t>
            </a:r>
            <a:r>
              <a:rPr lang="bg-BG" sz="20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942 408,37 </a:t>
            </a:r>
            <a:r>
              <a:rPr lang="en-GB" sz="20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U</a:t>
            </a:r>
            <a:r>
              <a:rPr lang="en-US" sz="2000" dirty="0" err="1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nion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 contribution</a:t>
            </a:r>
            <a:endParaRPr lang="bg-BG" sz="2000" dirty="0">
              <a:solidFill>
                <a:schemeClr val="accent5">
                  <a:lumMod val="50000"/>
                </a:schemeClr>
              </a:solidFill>
              <a:latin typeface="Arial"/>
            </a:endParaRPr>
          </a:p>
          <a:p>
            <a:pPr marL="457200" lvl="1" indent="0" algn="just" hangingPunct="0">
              <a:spcBef>
                <a:spcPts val="0"/>
              </a:spcBef>
              <a:spcAft>
                <a:spcPts val="600"/>
              </a:spcAft>
              <a:buNone/>
            </a:pPr>
            <a:endParaRPr lang="ru-RU" sz="2200" dirty="0">
              <a:solidFill>
                <a:srgbClr val="1A3A8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040838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1619996" y="0"/>
            <a:ext cx="7386844" cy="1052739"/>
          </a:xfrm>
        </p:spPr>
        <p:txBody>
          <a:bodyPr anchorCtr="0">
            <a:noAutofit/>
          </a:bodyPr>
          <a:lstStyle/>
          <a:p>
            <a:pPr lvl="0" algn="l"/>
            <a:r>
              <a:rPr lang="en-US" sz="3200" b="1" dirty="0" smtClean="0">
                <a:solidFill>
                  <a:schemeClr val="accent5">
                    <a:lumMod val="50000"/>
                  </a:schemeClr>
                </a:solidFill>
                <a:latin typeface="Calibri" pitchFamily="34"/>
              </a:rPr>
              <a:t>LESSONS LEARNT</a:t>
            </a:r>
            <a:endParaRPr lang="bg-BG" sz="3200" b="1" dirty="0">
              <a:solidFill>
                <a:schemeClr val="accent5">
                  <a:lumMod val="50000"/>
                </a:schemeClr>
              </a:solidFill>
              <a:latin typeface="Calibri" pitchFamily="34"/>
            </a:endParaRP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127000" y="1282700"/>
            <a:ext cx="8693795" cy="5281859"/>
          </a:xfrm>
        </p:spPr>
        <p:txBody>
          <a:bodyPr>
            <a:noAutofit/>
          </a:bodyPr>
          <a:lstStyle/>
          <a:p>
            <a:pPr lvl="0" algn="just" hangingPunct="0">
              <a:spcBef>
                <a:spcPts val="0"/>
              </a:spcBef>
              <a:spcAft>
                <a:spcPts val="1200"/>
              </a:spcAft>
              <a:buFont typeface="Wingdings" pitchFamily="2"/>
              <a:buChar char="v"/>
            </a:pP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Force Majeure</a:t>
            </a:r>
            <a:r>
              <a:rPr lang="bg-BG" sz="20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:</a:t>
            </a:r>
          </a:p>
          <a:p>
            <a:pPr lvl="1" algn="just" hangingPunct="0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the global crisis caused by COVID-19 and the war in </a:t>
            </a:r>
            <a:r>
              <a:rPr lang="en-US" sz="18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Ukraine</a:t>
            </a:r>
            <a:endParaRPr lang="en-US" sz="1800" dirty="0">
              <a:solidFill>
                <a:schemeClr val="accent5">
                  <a:lumMod val="50000"/>
                </a:schemeClr>
              </a:solidFill>
              <a:latin typeface="Arial"/>
            </a:endParaRPr>
          </a:p>
          <a:p>
            <a:pPr lvl="1" algn="just" hangingPunct="0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the economic crisis and inflationary processes – cost </a:t>
            </a:r>
            <a:r>
              <a:rPr lang="en-US" sz="18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indexation</a:t>
            </a:r>
            <a:endParaRPr lang="bg-BG" sz="1800" dirty="0">
              <a:solidFill>
                <a:schemeClr val="accent5">
                  <a:lumMod val="50000"/>
                </a:schemeClr>
              </a:solidFill>
              <a:latin typeface="Arial"/>
            </a:endParaRPr>
          </a:p>
          <a:p>
            <a:pPr lvl="0" algn="just" hangingPunct="0">
              <a:spcBef>
                <a:spcPts val="0"/>
              </a:spcBef>
              <a:spcAft>
                <a:spcPts val="1200"/>
              </a:spcAft>
              <a:buFont typeface="Wingdings" pitchFamily="2"/>
              <a:buChar char="v"/>
            </a:pP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Necessary measures for the successful implementation of the projects</a:t>
            </a:r>
            <a:r>
              <a:rPr lang="bg-BG" sz="20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:</a:t>
            </a:r>
            <a:endParaRPr lang="bg-BG" sz="2000" dirty="0">
              <a:solidFill>
                <a:schemeClr val="accent5">
                  <a:lumMod val="50000"/>
                </a:schemeClr>
              </a:solidFill>
              <a:latin typeface="Arial"/>
            </a:endParaRPr>
          </a:p>
          <a:p>
            <a:pPr lvl="1" algn="just" hangingPunct="0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en-US" sz="18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Appointing 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a project management team with </a:t>
            </a:r>
            <a:r>
              <a:rPr lang="en-US" sz="18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relevant experience 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and administrative </a:t>
            </a:r>
            <a:r>
              <a:rPr lang="en-US" sz="18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capacity</a:t>
            </a:r>
            <a:endParaRPr lang="en-US" sz="1800" dirty="0">
              <a:solidFill>
                <a:schemeClr val="accent5">
                  <a:lumMod val="50000"/>
                </a:schemeClr>
              </a:solidFill>
              <a:latin typeface="Arial"/>
            </a:endParaRPr>
          </a:p>
          <a:p>
            <a:pPr lvl="1" algn="just" hangingPunct="0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Timely announcement of public procurement for the selection of </a:t>
            </a:r>
            <a:r>
              <a:rPr lang="en-US" sz="18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contractors</a:t>
            </a:r>
            <a:endParaRPr lang="en-US" sz="1800" dirty="0">
              <a:solidFill>
                <a:schemeClr val="accent5">
                  <a:lumMod val="50000"/>
                </a:schemeClr>
              </a:solidFill>
              <a:latin typeface="Arial"/>
            </a:endParaRPr>
          </a:p>
          <a:p>
            <a:pPr lvl="1" algn="just" hangingPunct="0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Continuous monitoring of the actual implementation of the activities, the set deadlines and the achievement of the project </a:t>
            </a:r>
            <a:r>
              <a:rPr lang="en-US" sz="18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indicators</a:t>
            </a:r>
            <a:endParaRPr lang="en-US" sz="1800" dirty="0">
              <a:solidFill>
                <a:schemeClr val="accent5">
                  <a:lumMod val="50000"/>
                </a:schemeClr>
              </a:solidFill>
              <a:latin typeface="Arial"/>
            </a:endParaRPr>
          </a:p>
          <a:p>
            <a:pPr lvl="1" algn="just" hangingPunct="0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Taking timely corrective </a:t>
            </a:r>
            <a:r>
              <a:rPr lang="en-US" sz="18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action</a:t>
            </a:r>
          </a:p>
          <a:p>
            <a:pPr algn="just" hangingPunct="0">
              <a:spcBef>
                <a:spcPts val="0"/>
              </a:spcBef>
              <a:spcAft>
                <a:spcPts val="1200"/>
              </a:spcAft>
              <a:buFont typeface="Wingdings" pitchFamily="2"/>
              <a:buChar char="v"/>
            </a:pP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Completion of projects in the last year of </a:t>
            </a:r>
            <a:r>
              <a:rPr lang="en-US" sz="2000" dirty="0" err="1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Programme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 implementation</a:t>
            </a:r>
            <a:endParaRPr lang="ru-RU" sz="2200" dirty="0">
              <a:solidFill>
                <a:srgbClr val="1A3A8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25392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l="900" t="800" r="700" b="934"/>
          <a:stretch>
            <a:fillRect/>
          </a:stretch>
        </p:blipFill>
        <p:spPr>
          <a:xfrm>
            <a:off x="9143" y="-6775"/>
            <a:ext cx="9165451" cy="6864775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4" name="Content Placeholder 2"/>
          <p:cNvSpPr txBox="1">
            <a:spLocks noGrp="1"/>
          </p:cNvSpPr>
          <p:nvPr>
            <p:ph idx="1"/>
          </p:nvPr>
        </p:nvSpPr>
        <p:spPr>
          <a:xfrm>
            <a:off x="146303" y="1600200"/>
            <a:ext cx="8851393" cy="5102352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en-US" sz="4000" b="1" cap="all" dirty="0" smtClean="0">
                <a:ln w="3175" cmpd="sng">
                  <a:noFill/>
                </a:ln>
                <a:solidFill>
                  <a:schemeClr val="accent5">
                    <a:lumMod val="50000"/>
                  </a:schemeClr>
                </a:solidFill>
              </a:rPr>
              <a:t>Implementation of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4000" b="1" cap="all" dirty="0" smtClean="0">
                <a:ln w="3175" cmpd="sng">
                  <a:noFill/>
                </a:ln>
                <a:solidFill>
                  <a:schemeClr val="accent5">
                    <a:lumMod val="50000"/>
                  </a:schemeClr>
                </a:solidFill>
              </a:rPr>
              <a:t>op “</a:t>
            </a:r>
            <a:r>
              <a:rPr lang="en-US" sz="4000" b="1" cap="all" dirty="0">
                <a:ln w="3175" cmpd="sng">
                  <a:noFill/>
                </a:ln>
                <a:solidFill>
                  <a:schemeClr val="accent5">
                    <a:lumMod val="50000"/>
                  </a:schemeClr>
                </a:solidFill>
              </a:rPr>
              <a:t>INNOVATION AND COMPETITIVENESS” 201</a:t>
            </a:r>
            <a:r>
              <a:rPr lang="bg-BG" sz="4000" b="1" cap="all" dirty="0">
                <a:ln w="3175" cmpd="sng">
                  <a:noFill/>
                </a:ln>
                <a:solidFill>
                  <a:schemeClr val="accent5">
                    <a:lumMod val="50000"/>
                  </a:schemeClr>
                </a:solidFill>
              </a:rPr>
              <a:t>4 – </a:t>
            </a:r>
            <a:r>
              <a:rPr lang="en-US" sz="4000" b="1" cap="all" dirty="0" smtClean="0">
                <a:ln w="3175" cmpd="sng">
                  <a:noFill/>
                </a:ln>
                <a:solidFill>
                  <a:schemeClr val="accent5">
                    <a:lumMod val="50000"/>
                  </a:schemeClr>
                </a:solidFill>
              </a:rPr>
              <a:t>2020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4000" b="1" cap="all" dirty="0" smtClean="0">
                <a:ln w="3175" cmpd="sng">
                  <a:noFill/>
                </a:ln>
                <a:solidFill>
                  <a:schemeClr val="accent5">
                    <a:lumMod val="50000"/>
                  </a:schemeClr>
                </a:solidFill>
              </a:rPr>
              <a:t>And op “</a:t>
            </a:r>
            <a:r>
              <a:rPr lang="en-US" sz="4000" b="1" cap="all" dirty="0" err="1" smtClean="0">
                <a:ln w="3175" cmpd="sng">
                  <a:noFill/>
                </a:ln>
                <a:solidFill>
                  <a:schemeClr val="accent5">
                    <a:lumMod val="50000"/>
                  </a:schemeClr>
                </a:solidFill>
              </a:rPr>
              <a:t>Sme</a:t>
            </a:r>
            <a:r>
              <a:rPr lang="en-US" sz="4000" b="1" cap="all" dirty="0" smtClean="0">
                <a:ln w="3175" cmpd="sng">
                  <a:noFill/>
                </a:ln>
                <a:solidFill>
                  <a:schemeClr val="accent5">
                    <a:lumMod val="50000"/>
                  </a:schemeClr>
                </a:solidFill>
              </a:rPr>
              <a:t> initiative”</a:t>
            </a:r>
            <a:endParaRPr lang="bg-BG" sz="4000" b="1" cap="all" dirty="0" smtClean="0">
              <a:ln w="3175" cmpd="sng">
                <a:noFill/>
              </a:ln>
              <a:solidFill>
                <a:schemeClr val="accent5">
                  <a:lumMod val="50000"/>
                </a:schemeClr>
              </a:solidFill>
            </a:endParaRPr>
          </a:p>
          <a:p>
            <a:pPr algn="ctr"/>
            <a:endParaRPr lang="bg-BG" sz="2000" cap="all" dirty="0" smtClean="0">
              <a:ln w="3175" cmpd="sng">
                <a:noFill/>
              </a:ln>
              <a:solidFill>
                <a:schemeClr val="accent5">
                  <a:lumMod val="50000"/>
                </a:schemeClr>
              </a:solidFill>
            </a:endParaRPr>
          </a:p>
          <a:p>
            <a:pPr marL="0" indent="0" algn="ctr">
              <a:buNone/>
            </a:pPr>
            <a:endParaRPr lang="bg-BG" sz="2000" cap="all" dirty="0">
              <a:ln w="3175" cmpd="sng">
                <a:noFill/>
              </a:ln>
              <a:solidFill>
                <a:schemeClr val="accent5">
                  <a:lumMod val="50000"/>
                </a:schemeClr>
              </a:solidFill>
            </a:endParaRPr>
          </a:p>
          <a:p>
            <a:pPr marL="0" indent="0" algn="ctr">
              <a:buNone/>
            </a:pPr>
            <a:r>
              <a:rPr lang="bg-BG" sz="2000" cap="all" dirty="0" smtClean="0">
                <a:ln w="3175" cmpd="sng">
                  <a:noFill/>
                </a:ln>
                <a:solidFill>
                  <a:schemeClr val="accent5">
                    <a:lumMod val="50000"/>
                  </a:schemeClr>
                </a:solidFill>
              </a:rPr>
              <a:t> </a:t>
            </a:r>
            <a:endParaRPr lang="bg-BG" sz="2000" cap="all" dirty="0">
              <a:ln w="3175" cmpd="sng">
                <a:noFill/>
              </a:ln>
              <a:solidFill>
                <a:schemeClr val="accent5">
                  <a:lumMod val="50000"/>
                </a:schemeClr>
              </a:solidFill>
            </a:endParaRPr>
          </a:p>
          <a:p>
            <a:endParaRPr lang="en-GB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416062" y="4410000"/>
            <a:ext cx="356406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Iliyana</a:t>
            </a:r>
            <a:r>
              <a:rPr kumimoji="0" lang="en-US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Ilieva</a:t>
            </a:r>
            <a:endParaRPr kumimoji="0" lang="en-US" sz="2400" b="1" i="1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Deputy Director </a:t>
            </a:r>
            <a:r>
              <a:rPr kumimoji="0" lang="en-US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General</a:t>
            </a:r>
            <a:r>
              <a:rPr kumimoji="0" lang="bg-BG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,</a:t>
            </a:r>
            <a:endParaRPr kumimoji="0" lang="bg-BG" sz="2400" b="0" i="1" u="none" strike="noStrike" kern="1200" cap="none" spc="0" normalizeH="0" baseline="0" noProof="0" dirty="0" smtClean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400" i="1" noProof="0" dirty="0" smtClean="0">
                <a:solidFill>
                  <a:srgbClr val="4472C4">
                    <a:lumMod val="50000"/>
                  </a:srgbClr>
                </a:solidFill>
                <a:latin typeface="Calibri" panose="020F0502020204030204"/>
              </a:rPr>
              <a:t>MA of OPIC and OPSMEI</a:t>
            </a:r>
            <a:endParaRPr kumimoji="0" lang="en-US" sz="2400" b="0" i="1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0" y="54864"/>
            <a:ext cx="9064397" cy="941832"/>
            <a:chOff x="0" y="54864"/>
            <a:chExt cx="9064397" cy="941832"/>
          </a:xfrm>
        </p:grpSpPr>
        <p:pic>
          <p:nvPicPr>
            <p:cNvPr id="12" name="Picture 11"/>
            <p:cNvPicPr>
              <a:picLocks noChangeAspect="1"/>
            </p:cNvPicPr>
            <p:nvPr/>
          </p:nvPicPr>
          <p:blipFill rotWithShape="1">
            <a:blip r:embed="rId4"/>
            <a:srcRect l="1818" t="8336" r="3536" b="12500"/>
            <a:stretch/>
          </p:blipFill>
          <p:spPr>
            <a:xfrm>
              <a:off x="0" y="54864"/>
              <a:ext cx="3941064" cy="941832"/>
            </a:xfrm>
            <a:prstGeom prst="rect">
              <a:avLst/>
            </a:prstGeom>
          </p:spPr>
        </p:pic>
        <p:grpSp>
          <p:nvGrpSpPr>
            <p:cNvPr id="13" name="Group 12"/>
            <p:cNvGrpSpPr/>
            <p:nvPr/>
          </p:nvGrpSpPr>
          <p:grpSpPr>
            <a:xfrm>
              <a:off x="5751577" y="69424"/>
              <a:ext cx="3312820" cy="899282"/>
              <a:chOff x="5751577" y="69424"/>
              <a:chExt cx="3312820" cy="899282"/>
            </a:xfrm>
          </p:grpSpPr>
          <p:pic>
            <p:nvPicPr>
              <p:cNvPr id="14" name="Picture 13"/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751577" y="69424"/>
                <a:ext cx="1161750" cy="899282"/>
              </a:xfrm>
              <a:prstGeom prst="rect">
                <a:avLst/>
              </a:prstGeom>
            </p:spPr>
          </p:pic>
          <p:pic>
            <p:nvPicPr>
              <p:cNvPr id="15" name="Picture 14"/>
              <p:cNvPicPr>
                <a:picLocks noChangeAspect="1"/>
              </p:cNvPicPr>
              <p:nvPr/>
            </p:nvPicPr>
            <p:blipFill rotWithShape="1">
              <a:blip r:embed="rId6"/>
              <a:srcRect l="31846" t="26726" r="3392" b="20261"/>
              <a:stretch/>
            </p:blipFill>
            <p:spPr>
              <a:xfrm>
                <a:off x="6825562" y="210312"/>
                <a:ext cx="2238835" cy="612648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4131915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1619996" y="0"/>
            <a:ext cx="7200799" cy="1052739"/>
          </a:xfrm>
        </p:spPr>
        <p:txBody>
          <a:bodyPr anchorCtr="0">
            <a:noAutofit/>
          </a:bodyPr>
          <a:lstStyle/>
          <a:p>
            <a:pPr algn="l"/>
            <a:r>
              <a:rPr lang="en-US" sz="3200" b="1" dirty="0">
                <a:solidFill>
                  <a:schemeClr val="accent5">
                    <a:lumMod val="50000"/>
                  </a:schemeClr>
                </a:solidFill>
                <a:latin typeface="Calibri" pitchFamily="34"/>
              </a:rPr>
              <a:t>Implementation Progress</a:t>
            </a:r>
            <a:r>
              <a:rPr lang="bg-BG" sz="3200" b="1" dirty="0">
                <a:solidFill>
                  <a:schemeClr val="accent5">
                    <a:lumMod val="50000"/>
                  </a:schemeClr>
                </a:solidFill>
                <a:latin typeface="Calibri" pitchFamily="34"/>
              </a:rPr>
              <a:t>: </a:t>
            </a:r>
            <a:r>
              <a:rPr lang="en-US" sz="3200" b="1" dirty="0" smtClean="0">
                <a:solidFill>
                  <a:schemeClr val="accent5">
                    <a:lumMod val="50000"/>
                  </a:schemeClr>
                </a:solidFill>
                <a:latin typeface="Calibri" pitchFamily="34"/>
              </a:rPr>
              <a:t>Financial Data</a:t>
            </a:r>
            <a:br>
              <a:rPr lang="en-US" sz="3200" b="1" dirty="0" smtClean="0">
                <a:solidFill>
                  <a:schemeClr val="accent5">
                    <a:lumMod val="50000"/>
                  </a:schemeClr>
                </a:solidFill>
                <a:latin typeface="Calibri" pitchFamily="34"/>
              </a:rPr>
            </a:br>
            <a:r>
              <a:rPr lang="en-US" sz="3200" b="1" dirty="0">
                <a:solidFill>
                  <a:srgbClr val="4472C4">
                    <a:lumMod val="50000"/>
                  </a:srgbClr>
                </a:solidFill>
                <a:latin typeface="Calibri" pitchFamily="34"/>
              </a:rPr>
              <a:t>/as of 15 November/</a:t>
            </a:r>
            <a:endParaRPr lang="bg-BG" sz="3200" b="1" dirty="0">
              <a:solidFill>
                <a:schemeClr val="accent5">
                  <a:lumMod val="50000"/>
                </a:schemeClr>
              </a:solidFill>
              <a:latin typeface="Calibri" pitchFamily="34"/>
            </a:endParaRP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115849" y="1242649"/>
            <a:ext cx="8353254" cy="5040556"/>
          </a:xfrm>
        </p:spPr>
        <p:txBody>
          <a:bodyPr>
            <a:noAutofit/>
          </a:bodyPr>
          <a:lstStyle/>
          <a:p>
            <a:pPr algn="just" hangingPunct="0">
              <a:spcBef>
                <a:spcPts val="0"/>
              </a:spcBef>
              <a:spcAft>
                <a:spcPts val="900"/>
              </a:spcAft>
              <a:buFont typeface="Wingdings" pitchFamily="2"/>
              <a:buChar char="v"/>
            </a:pPr>
            <a:r>
              <a:rPr lang="en-GB" sz="2000" dirty="0">
                <a:solidFill>
                  <a:srgbClr val="4472C4">
                    <a:lumMod val="50000"/>
                  </a:srgbClr>
                </a:solidFill>
                <a:latin typeface="Arial"/>
              </a:rPr>
              <a:t>Contracted funds:</a:t>
            </a:r>
            <a:r>
              <a:rPr lang="bg-BG" sz="2000" dirty="0">
                <a:solidFill>
                  <a:srgbClr val="4472C4">
                    <a:lumMod val="50000"/>
                  </a:srgbClr>
                </a:solidFill>
                <a:latin typeface="Arial"/>
              </a:rPr>
              <a:t> </a:t>
            </a:r>
          </a:p>
          <a:p>
            <a:pPr lvl="1" algn="just" hangingPunct="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GB" sz="18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OPIC: </a:t>
            </a:r>
            <a:r>
              <a:rPr lang="en-GB" sz="18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EUR </a:t>
            </a:r>
            <a:r>
              <a:rPr lang="ru-RU" sz="18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1 </a:t>
            </a:r>
            <a:r>
              <a:rPr lang="ru-RU" sz="18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704 943 073 </a:t>
            </a:r>
            <a:endParaRPr lang="bg-BG" sz="1800" dirty="0">
              <a:solidFill>
                <a:schemeClr val="accent5">
                  <a:lumMod val="50000"/>
                </a:schemeClr>
              </a:solidFill>
              <a:latin typeface="Arial"/>
            </a:endParaRPr>
          </a:p>
          <a:p>
            <a:pPr lvl="1" algn="just" hangingPunct="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OPSMEI</a:t>
            </a:r>
            <a:r>
              <a:rPr lang="bg-BG" sz="18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:</a:t>
            </a:r>
            <a:r>
              <a:rPr lang="en-GB" sz="18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 </a:t>
            </a:r>
            <a:r>
              <a:rPr lang="en-GB" sz="18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EUR 102 </a:t>
            </a:r>
            <a:r>
              <a:rPr lang="en-GB" sz="18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000 </a:t>
            </a:r>
            <a:r>
              <a:rPr lang="en-GB" sz="18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000 </a:t>
            </a:r>
            <a:endParaRPr lang="bg-BG" sz="1800" dirty="0">
              <a:solidFill>
                <a:schemeClr val="accent5">
                  <a:lumMod val="50000"/>
                </a:schemeClr>
              </a:solidFill>
              <a:latin typeface="Arial"/>
            </a:endParaRPr>
          </a:p>
          <a:p>
            <a:pPr algn="just" hangingPunct="0">
              <a:spcBef>
                <a:spcPts val="0"/>
              </a:spcBef>
              <a:spcAft>
                <a:spcPts val="900"/>
              </a:spcAft>
              <a:buFont typeface="Wingdings" pitchFamily="2"/>
              <a:buChar char="v"/>
            </a:pPr>
            <a:r>
              <a:rPr lang="en-GB" sz="2000" dirty="0">
                <a:solidFill>
                  <a:srgbClr val="4472C4">
                    <a:lumMod val="50000"/>
                  </a:srgbClr>
                </a:solidFill>
                <a:latin typeface="Arial"/>
              </a:rPr>
              <a:t>Payments to beneficiaries:</a:t>
            </a:r>
            <a:endParaRPr lang="bg-BG" sz="2000" dirty="0">
              <a:solidFill>
                <a:srgbClr val="4472C4">
                  <a:lumMod val="50000"/>
                </a:srgbClr>
              </a:solidFill>
              <a:latin typeface="Arial"/>
            </a:endParaRPr>
          </a:p>
          <a:p>
            <a:pPr lvl="1" algn="just" hangingPunct="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OPIC</a:t>
            </a:r>
            <a:r>
              <a:rPr lang="bg-BG" sz="18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: </a:t>
            </a:r>
            <a:r>
              <a:rPr lang="en-GB" sz="18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EUR </a:t>
            </a:r>
            <a:r>
              <a:rPr lang="bg-BG" sz="18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1 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501 537 </a:t>
            </a:r>
            <a:r>
              <a:rPr lang="en-US" sz="18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184</a:t>
            </a:r>
            <a:r>
              <a:rPr lang="bg-BG" sz="18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,</a:t>
            </a:r>
            <a:r>
              <a:rPr lang="en-US" sz="18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42</a:t>
            </a:r>
            <a:r>
              <a:rPr lang="bg-BG" sz="18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; </a:t>
            </a:r>
            <a:r>
              <a:rPr lang="en-US" sz="18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90</a:t>
            </a:r>
            <a:r>
              <a:rPr lang="bg-BG" sz="18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,</a:t>
            </a:r>
            <a:r>
              <a:rPr lang="en-US" sz="18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35 </a:t>
            </a:r>
            <a:r>
              <a:rPr lang="bg-BG" sz="18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% 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of the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Arial"/>
              </a:rPr>
              <a:t>Programme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 budget</a:t>
            </a:r>
            <a:endParaRPr lang="bg-BG" sz="1800" dirty="0">
              <a:solidFill>
                <a:schemeClr val="accent5">
                  <a:lumMod val="50000"/>
                </a:schemeClr>
              </a:solidFill>
              <a:latin typeface="Arial"/>
            </a:endParaRPr>
          </a:p>
          <a:p>
            <a:pPr lvl="1" algn="just" hangingPunct="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OPSMEI</a:t>
            </a:r>
            <a:r>
              <a:rPr lang="bg-BG" sz="18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: </a:t>
            </a:r>
            <a:r>
              <a:rPr lang="en-GB" sz="18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EUR </a:t>
            </a:r>
            <a:r>
              <a:rPr lang="bg-BG" sz="18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102 </a:t>
            </a:r>
            <a:r>
              <a:rPr lang="bg-BG" sz="18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001 </a:t>
            </a:r>
            <a:r>
              <a:rPr lang="bg-BG" sz="18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564,57; </a:t>
            </a:r>
            <a:r>
              <a:rPr lang="bg-BG" sz="18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100% 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of the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Arial"/>
              </a:rPr>
              <a:t>Programme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 budget</a:t>
            </a:r>
            <a:endParaRPr lang="bg-BG" sz="1800" dirty="0">
              <a:solidFill>
                <a:schemeClr val="accent5">
                  <a:lumMod val="50000"/>
                </a:schemeClr>
              </a:solidFill>
              <a:latin typeface="Arial"/>
            </a:endParaRPr>
          </a:p>
          <a:p>
            <a:pPr algn="just" hangingPunct="0">
              <a:spcBef>
                <a:spcPts val="0"/>
              </a:spcBef>
              <a:spcAft>
                <a:spcPts val="900"/>
              </a:spcAft>
              <a:buFont typeface="Wingdings" pitchFamily="2"/>
              <a:buChar char="v"/>
            </a:pPr>
            <a:r>
              <a:rPr lang="en-GB" sz="2000" dirty="0">
                <a:solidFill>
                  <a:srgbClr val="4472C4">
                    <a:lumMod val="50000"/>
                  </a:srgbClr>
                </a:solidFill>
                <a:latin typeface="Arial"/>
              </a:rPr>
              <a:t>Verified expenditure:</a:t>
            </a:r>
            <a:endParaRPr lang="bg-BG" sz="2000" dirty="0">
              <a:solidFill>
                <a:srgbClr val="4472C4">
                  <a:lumMod val="50000"/>
                </a:srgbClr>
              </a:solidFill>
              <a:latin typeface="Arial"/>
            </a:endParaRPr>
          </a:p>
          <a:p>
            <a:pPr lvl="1" algn="just" hangingPunct="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OPIC</a:t>
            </a:r>
            <a:r>
              <a:rPr lang="bg-BG" sz="18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: </a:t>
            </a:r>
            <a:r>
              <a:rPr lang="en-GB" sz="18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EUR </a:t>
            </a:r>
            <a:r>
              <a:rPr lang="bg-BG" sz="18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1 </a:t>
            </a:r>
            <a:r>
              <a:rPr lang="bg-BG" sz="18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603 765 </a:t>
            </a:r>
            <a:r>
              <a:rPr lang="bg-BG" sz="18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943,47; 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9</a:t>
            </a:r>
            <a:r>
              <a:rPr lang="bg-BG" sz="18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6</a:t>
            </a:r>
            <a:r>
              <a:rPr lang="bg-BG" sz="18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,</a:t>
            </a:r>
            <a:r>
              <a:rPr lang="en-US" sz="18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5</a:t>
            </a:r>
            <a:r>
              <a:rPr lang="bg-BG" sz="18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0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 </a:t>
            </a:r>
            <a:r>
              <a:rPr lang="bg-BG" sz="18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% 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of the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Arial"/>
              </a:rPr>
              <a:t>Programme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 budget</a:t>
            </a:r>
            <a:endParaRPr lang="bg-BG" sz="1800" dirty="0">
              <a:solidFill>
                <a:schemeClr val="accent5">
                  <a:lumMod val="50000"/>
                </a:schemeClr>
              </a:solidFill>
              <a:latin typeface="Arial"/>
            </a:endParaRPr>
          </a:p>
          <a:p>
            <a:pPr lvl="1" algn="just" hangingPunct="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sz="18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OPSMEI</a:t>
            </a:r>
            <a:r>
              <a:rPr lang="bg-BG" sz="18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: </a:t>
            </a:r>
            <a:r>
              <a:rPr lang="en-GB" sz="18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EUR </a:t>
            </a:r>
            <a:r>
              <a:rPr lang="bg-BG" sz="18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102 </a:t>
            </a:r>
            <a:r>
              <a:rPr lang="bg-BG" sz="18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001 </a:t>
            </a:r>
            <a:r>
              <a:rPr lang="bg-BG" sz="18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564,57; </a:t>
            </a:r>
            <a:r>
              <a:rPr lang="bg-BG" sz="18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100% 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of the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Arial"/>
              </a:rPr>
              <a:t>Programme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 budget</a:t>
            </a:r>
            <a:endParaRPr lang="bg-BG" sz="1800" dirty="0">
              <a:solidFill>
                <a:schemeClr val="accent5">
                  <a:lumMod val="50000"/>
                </a:schemeClr>
              </a:solidFill>
              <a:latin typeface="Arial"/>
            </a:endParaRPr>
          </a:p>
          <a:p>
            <a:pPr algn="just" hangingPunct="0">
              <a:spcBef>
                <a:spcPts val="0"/>
              </a:spcBef>
              <a:spcAft>
                <a:spcPts val="900"/>
              </a:spcAft>
              <a:buFont typeface="Wingdings" pitchFamily="2"/>
              <a:buChar char="v"/>
            </a:pPr>
            <a:r>
              <a:rPr lang="en-GB" sz="2000" dirty="0">
                <a:solidFill>
                  <a:srgbClr val="4472C4">
                    <a:lumMod val="50000"/>
                  </a:srgbClr>
                </a:solidFill>
                <a:latin typeface="Arial"/>
              </a:rPr>
              <a:t>Certified expenditure:</a:t>
            </a:r>
            <a:endParaRPr lang="bg-BG" sz="2000" dirty="0">
              <a:solidFill>
                <a:srgbClr val="4472C4">
                  <a:lumMod val="50000"/>
                </a:srgbClr>
              </a:solidFill>
              <a:latin typeface="Arial"/>
            </a:endParaRPr>
          </a:p>
          <a:p>
            <a:pPr lvl="1" algn="just" hangingPunct="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OPIC</a:t>
            </a:r>
            <a:r>
              <a:rPr lang="bg-BG" sz="18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: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 </a:t>
            </a:r>
            <a:r>
              <a:rPr lang="en-US" sz="18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EUR 1 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447 406 </a:t>
            </a:r>
            <a:r>
              <a:rPr lang="en-US" sz="18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097</a:t>
            </a:r>
            <a:r>
              <a:rPr lang="bg-BG" sz="18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,</a:t>
            </a:r>
            <a:r>
              <a:rPr lang="en-US" sz="18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99</a:t>
            </a:r>
            <a:r>
              <a:rPr lang="bg-BG" sz="18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;</a:t>
            </a:r>
            <a:r>
              <a:rPr lang="en-US" sz="18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 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8</a:t>
            </a:r>
            <a:r>
              <a:rPr lang="bg-BG" sz="18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7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,1</a:t>
            </a:r>
            <a:r>
              <a:rPr lang="bg-BG" sz="18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0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 % of the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Arial"/>
              </a:rPr>
              <a:t>Programme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 budget</a:t>
            </a:r>
            <a:endParaRPr lang="bg-BG" sz="1800" dirty="0">
              <a:solidFill>
                <a:schemeClr val="accent5">
                  <a:lumMod val="50000"/>
                </a:schemeClr>
              </a:solidFill>
              <a:latin typeface="Arial"/>
            </a:endParaRPr>
          </a:p>
          <a:p>
            <a:pPr lvl="1" algn="just" hangingPunct="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OPSMEI</a:t>
            </a:r>
            <a:r>
              <a:rPr lang="bg-BG" sz="18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: </a:t>
            </a:r>
            <a:r>
              <a:rPr lang="en-GB" sz="18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EUR </a:t>
            </a:r>
            <a:r>
              <a:rPr lang="bg-BG" sz="18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102 </a:t>
            </a:r>
            <a:r>
              <a:rPr lang="bg-BG" sz="18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001 564,5</a:t>
            </a:r>
            <a:r>
              <a:rPr lang="en-US" sz="18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7</a:t>
            </a:r>
            <a:r>
              <a:rPr lang="bg-BG" sz="18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; </a:t>
            </a:r>
            <a:r>
              <a:rPr lang="bg-BG" sz="18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100% 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of the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Arial"/>
              </a:rPr>
              <a:t>Programme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 budget</a:t>
            </a:r>
            <a:endParaRPr lang="bg-BG" sz="1800" dirty="0">
              <a:solidFill>
                <a:schemeClr val="accent5">
                  <a:lumMod val="50000"/>
                </a:schemeClr>
              </a:solidFill>
              <a:latin typeface="Arial"/>
            </a:endParaRPr>
          </a:p>
          <a:p>
            <a:pPr algn="just" hangingPunct="0">
              <a:spcBef>
                <a:spcPts val="0"/>
              </a:spcBef>
              <a:spcAft>
                <a:spcPts val="900"/>
              </a:spcAft>
              <a:buFont typeface="Wingdings" pitchFamily="2"/>
              <a:buChar char="v"/>
            </a:pPr>
            <a:r>
              <a:rPr lang="en-GB" sz="2000" dirty="0">
                <a:solidFill>
                  <a:srgbClr val="4472C4">
                    <a:lumMod val="50000"/>
                  </a:srgbClr>
                </a:solidFill>
                <a:latin typeface="Arial"/>
              </a:rPr>
              <a:t>Funds reallocated to SAFE-related operations: </a:t>
            </a:r>
            <a:r>
              <a:rPr lang="en-GB" sz="2000" dirty="0" smtClean="0">
                <a:solidFill>
                  <a:srgbClr val="4472C4">
                    <a:lumMod val="50000"/>
                  </a:srgbClr>
                </a:solidFill>
                <a:latin typeface="Arial"/>
              </a:rPr>
              <a:t>EUR </a:t>
            </a:r>
            <a:r>
              <a:rPr lang="bg-BG" sz="2000" dirty="0">
                <a:solidFill>
                  <a:srgbClr val="4472C4">
                    <a:lumMod val="50000"/>
                  </a:srgbClr>
                </a:solidFill>
                <a:latin typeface="Arial"/>
              </a:rPr>
              <a:t>53 149 882 </a:t>
            </a:r>
            <a:endParaRPr lang="en-GB" sz="2000" dirty="0" smtClean="0">
              <a:solidFill>
                <a:srgbClr val="4472C4">
                  <a:lumMod val="50000"/>
                </a:srgbClr>
              </a:solidFill>
              <a:latin typeface="Arial"/>
            </a:endParaRPr>
          </a:p>
          <a:p>
            <a:pPr algn="just" hangingPunct="0">
              <a:spcBef>
                <a:spcPts val="0"/>
              </a:spcBef>
              <a:spcAft>
                <a:spcPts val="900"/>
              </a:spcAft>
              <a:buFont typeface="Wingdings" pitchFamily="2"/>
              <a:buChar char="v"/>
            </a:pPr>
            <a:r>
              <a:rPr lang="en-GB" sz="2000" dirty="0" smtClean="0">
                <a:solidFill>
                  <a:srgbClr val="4472C4">
                    <a:lumMod val="50000"/>
                  </a:srgbClr>
                </a:solidFill>
                <a:latin typeface="Arial"/>
              </a:rPr>
              <a:t>MA </a:t>
            </a:r>
            <a:r>
              <a:rPr lang="en-GB" sz="2000" dirty="0">
                <a:solidFill>
                  <a:srgbClr val="4472C4">
                    <a:lumMod val="50000"/>
                  </a:srgbClr>
                </a:solidFill>
                <a:latin typeface="Arial"/>
              </a:rPr>
              <a:t>estimation of the residual risk of incomplete absorption:</a:t>
            </a:r>
            <a:r>
              <a:rPr lang="bg-BG" sz="2000" dirty="0">
                <a:solidFill>
                  <a:srgbClr val="4472C4">
                    <a:lumMod val="50000"/>
                  </a:srgbClr>
                </a:solidFill>
                <a:latin typeface="Arial"/>
              </a:rPr>
              <a:t> </a:t>
            </a:r>
            <a:r>
              <a:rPr lang="en-US" sz="2000" dirty="0">
                <a:solidFill>
                  <a:srgbClr val="4472C4">
                    <a:lumMod val="50000"/>
                  </a:srgbClr>
                </a:solidFill>
                <a:latin typeface="Arial"/>
              </a:rPr>
              <a:t>Full absorption of the funds under the programs is </a:t>
            </a:r>
            <a:r>
              <a:rPr lang="en-US" sz="2000" dirty="0" smtClean="0">
                <a:solidFill>
                  <a:srgbClr val="4472C4">
                    <a:lumMod val="50000"/>
                  </a:srgbClr>
                </a:solidFill>
                <a:latin typeface="Arial"/>
              </a:rPr>
              <a:t>foreseen</a:t>
            </a:r>
            <a:r>
              <a:rPr lang="bg-BG" sz="2000" dirty="0" smtClean="0">
                <a:solidFill>
                  <a:srgbClr val="4472C4">
                    <a:lumMod val="50000"/>
                  </a:srgbClr>
                </a:solidFill>
                <a:latin typeface="Arial"/>
              </a:rPr>
              <a:t>.</a:t>
            </a:r>
            <a:endParaRPr lang="ru-RU" sz="2000" dirty="0">
              <a:solidFill>
                <a:srgbClr val="4472C4">
                  <a:lumMod val="50000"/>
                </a:srgb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81169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1619996" y="0"/>
            <a:ext cx="7386844" cy="1052739"/>
          </a:xfrm>
        </p:spPr>
        <p:txBody>
          <a:bodyPr anchorCtr="0">
            <a:noAutofit/>
          </a:bodyPr>
          <a:lstStyle/>
          <a:p>
            <a:pPr lvl="0" algn="l"/>
            <a:r>
              <a:rPr lang="en-US" sz="3200" b="1" dirty="0" smtClean="0">
                <a:solidFill>
                  <a:schemeClr val="accent5">
                    <a:lumMod val="50000"/>
                  </a:schemeClr>
                </a:solidFill>
                <a:latin typeface="Calibri" pitchFamily="34"/>
              </a:rPr>
              <a:t>Lessons Learnt</a:t>
            </a:r>
            <a:endParaRPr lang="bg-BG" sz="3200" b="1" dirty="0">
              <a:solidFill>
                <a:schemeClr val="accent5">
                  <a:lumMod val="50000"/>
                </a:schemeClr>
              </a:solidFill>
              <a:latin typeface="Calibri" pitchFamily="34"/>
            </a:endParaRP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152401" y="1244600"/>
            <a:ext cx="8854440" cy="5227922"/>
          </a:xfrm>
        </p:spPr>
        <p:txBody>
          <a:bodyPr>
            <a:noAutofit/>
          </a:bodyPr>
          <a:lstStyle/>
          <a:p>
            <a:pPr algn="just" hangingPunct="0">
              <a:spcBef>
                <a:spcPts val="0"/>
              </a:spcBef>
              <a:spcAft>
                <a:spcPts val="1200"/>
              </a:spcAft>
              <a:buFont typeface="Wingdings" pitchFamily="2"/>
              <a:buChar char="v"/>
            </a:pPr>
            <a:r>
              <a:rPr lang="en-US" sz="2000" dirty="0">
                <a:solidFill>
                  <a:srgbClr val="4472C4">
                    <a:lumMod val="50000"/>
                  </a:srgbClr>
                </a:solidFill>
                <a:latin typeface="Arial"/>
              </a:rPr>
              <a:t>Seeking dialogue and reaching consensus among partners and stakeholders</a:t>
            </a:r>
          </a:p>
          <a:p>
            <a:pPr algn="just" hangingPunct="0">
              <a:spcBef>
                <a:spcPts val="0"/>
              </a:spcBef>
              <a:spcAft>
                <a:spcPts val="1200"/>
              </a:spcAft>
              <a:buFont typeface="Wingdings" pitchFamily="2"/>
              <a:buChar char="v"/>
            </a:pPr>
            <a:r>
              <a:rPr lang="en-US" sz="2000" dirty="0">
                <a:solidFill>
                  <a:srgbClr val="4472C4">
                    <a:lumMod val="50000"/>
                  </a:srgbClr>
                </a:solidFill>
                <a:latin typeface="Arial"/>
              </a:rPr>
              <a:t>Strengthening of administrative capacity – </a:t>
            </a:r>
            <a:r>
              <a:rPr lang="en-US" sz="2000" dirty="0" err="1" smtClean="0">
                <a:solidFill>
                  <a:srgbClr val="4472C4">
                    <a:lumMod val="50000"/>
                  </a:srgbClr>
                </a:solidFill>
                <a:latin typeface="Arial"/>
              </a:rPr>
              <a:t>digitalisation</a:t>
            </a:r>
            <a:r>
              <a:rPr lang="en-US" sz="2000" dirty="0" smtClean="0">
                <a:solidFill>
                  <a:srgbClr val="4472C4">
                    <a:lumMod val="50000"/>
                  </a:srgbClr>
                </a:solidFill>
                <a:latin typeface="Arial"/>
              </a:rPr>
              <a:t> </a:t>
            </a:r>
            <a:r>
              <a:rPr lang="en-US" sz="2000" dirty="0">
                <a:solidFill>
                  <a:srgbClr val="4472C4">
                    <a:lumMod val="50000"/>
                  </a:srgbClr>
                </a:solidFill>
                <a:latin typeface="Arial"/>
              </a:rPr>
              <a:t>of the MA activity, improvement of data processing and analysis skills, better planning of measures</a:t>
            </a:r>
          </a:p>
          <a:p>
            <a:pPr algn="just" hangingPunct="0">
              <a:spcBef>
                <a:spcPts val="0"/>
              </a:spcBef>
              <a:spcAft>
                <a:spcPts val="1200"/>
              </a:spcAft>
              <a:buFont typeface="Wingdings" pitchFamily="2"/>
              <a:buChar char="v"/>
            </a:pPr>
            <a:r>
              <a:rPr lang="en-US" sz="2000" dirty="0" smtClean="0">
                <a:solidFill>
                  <a:srgbClr val="4472C4">
                    <a:lumMod val="50000"/>
                  </a:srgbClr>
                </a:solidFill>
                <a:latin typeface="Arial"/>
              </a:rPr>
              <a:t>Responsiveness </a:t>
            </a:r>
            <a:r>
              <a:rPr lang="en-US" sz="2000" dirty="0">
                <a:solidFill>
                  <a:srgbClr val="4472C4">
                    <a:lumMod val="50000"/>
                  </a:srgbClr>
                </a:solidFill>
                <a:latin typeface="Arial"/>
              </a:rPr>
              <a:t>and </a:t>
            </a:r>
            <a:r>
              <a:rPr lang="en-US" sz="2000" dirty="0" smtClean="0">
                <a:solidFill>
                  <a:srgbClr val="4472C4">
                    <a:lumMod val="50000"/>
                  </a:srgbClr>
                </a:solidFill>
                <a:latin typeface="Arial"/>
              </a:rPr>
              <a:t>ability </a:t>
            </a:r>
            <a:r>
              <a:rPr lang="en-US" sz="2000" dirty="0">
                <a:solidFill>
                  <a:srgbClr val="4472C4">
                    <a:lumMod val="50000"/>
                  </a:srgbClr>
                </a:solidFill>
                <a:latin typeface="Arial"/>
              </a:rPr>
              <a:t>to quickly adapt to changes in the environment (consequences of COVID-19, war in Ukraine and subsequent refugee and energy crisis)</a:t>
            </a:r>
          </a:p>
          <a:p>
            <a:pPr algn="just" hangingPunct="0">
              <a:spcBef>
                <a:spcPts val="0"/>
              </a:spcBef>
              <a:spcAft>
                <a:spcPts val="1200"/>
              </a:spcAft>
              <a:buFont typeface="Wingdings" pitchFamily="2"/>
              <a:buChar char="v"/>
            </a:pPr>
            <a:r>
              <a:rPr lang="en-US" sz="2000" dirty="0">
                <a:solidFill>
                  <a:srgbClr val="4472C4">
                    <a:lumMod val="50000"/>
                  </a:srgbClr>
                </a:solidFill>
                <a:latin typeface="Arial"/>
              </a:rPr>
              <a:t>Flexible approach respecting market realities and ESIF rules</a:t>
            </a:r>
          </a:p>
          <a:p>
            <a:pPr algn="just" hangingPunct="0">
              <a:spcBef>
                <a:spcPts val="0"/>
              </a:spcBef>
              <a:spcAft>
                <a:spcPts val="1200"/>
              </a:spcAft>
              <a:buFont typeface="Wingdings" pitchFamily="2"/>
              <a:buChar char="v"/>
            </a:pPr>
            <a:r>
              <a:rPr lang="en-US" sz="2000" dirty="0">
                <a:solidFill>
                  <a:srgbClr val="4472C4">
                    <a:lumMod val="50000"/>
                  </a:srgbClr>
                </a:solidFill>
                <a:latin typeface="Arial"/>
              </a:rPr>
              <a:t>Wider use of external experts with necessary technical knowledge and experience in project evaluation and monitoring</a:t>
            </a:r>
          </a:p>
          <a:p>
            <a:pPr algn="just" hangingPunct="0">
              <a:spcBef>
                <a:spcPts val="0"/>
              </a:spcBef>
              <a:spcAft>
                <a:spcPts val="1200"/>
              </a:spcAft>
              <a:buFont typeface="Wingdings" pitchFamily="2"/>
              <a:buChar char="v"/>
            </a:pPr>
            <a:r>
              <a:rPr lang="en-US" sz="2000" dirty="0">
                <a:solidFill>
                  <a:srgbClr val="4472C4">
                    <a:lumMod val="50000"/>
                  </a:srgbClr>
                </a:solidFill>
                <a:latin typeface="Arial"/>
              </a:rPr>
              <a:t>Continue the approach of reducing administrative burden and </a:t>
            </a:r>
            <a:r>
              <a:rPr lang="en-US" sz="2000" dirty="0" smtClean="0">
                <a:solidFill>
                  <a:srgbClr val="4472C4">
                    <a:lumMod val="50000"/>
                  </a:srgbClr>
                </a:solidFill>
                <a:latin typeface="Arial"/>
              </a:rPr>
              <a:t>widening the </a:t>
            </a:r>
            <a:r>
              <a:rPr lang="en-US" sz="2000" dirty="0">
                <a:solidFill>
                  <a:srgbClr val="4472C4">
                    <a:lumMod val="50000"/>
                  </a:srgbClr>
                </a:solidFill>
                <a:latin typeface="Arial"/>
              </a:rPr>
              <a:t>use of simplified costs options</a:t>
            </a:r>
          </a:p>
          <a:p>
            <a:pPr algn="just" hangingPunct="0">
              <a:spcBef>
                <a:spcPts val="0"/>
              </a:spcBef>
              <a:spcAft>
                <a:spcPts val="1200"/>
              </a:spcAft>
              <a:buFont typeface="Wingdings" pitchFamily="2"/>
              <a:buChar char="v"/>
            </a:pPr>
            <a:r>
              <a:rPr lang="en-US" sz="2000" dirty="0">
                <a:solidFill>
                  <a:srgbClr val="4472C4">
                    <a:lumMod val="50000"/>
                  </a:srgbClr>
                </a:solidFill>
                <a:latin typeface="Arial"/>
              </a:rPr>
              <a:t>Need to strengthen capacity to use </a:t>
            </a:r>
            <a:r>
              <a:rPr lang="en-US" sz="2000" dirty="0" smtClean="0">
                <a:solidFill>
                  <a:srgbClr val="4472C4">
                    <a:lumMod val="50000"/>
                  </a:srgbClr>
                </a:solidFill>
                <a:latin typeface="Arial"/>
              </a:rPr>
              <a:t>financial </a:t>
            </a:r>
            <a:r>
              <a:rPr lang="en-US" sz="2000" dirty="0">
                <a:solidFill>
                  <a:srgbClr val="4472C4">
                    <a:lumMod val="50000"/>
                  </a:srgbClr>
                </a:solidFill>
                <a:latin typeface="Arial"/>
              </a:rPr>
              <a:t>instruments at national level</a:t>
            </a:r>
          </a:p>
        </p:txBody>
      </p:sp>
    </p:spTree>
    <p:extLst>
      <p:ext uri="{BB962C8B-B14F-4D97-AF65-F5344CB8AC3E}">
        <p14:creationId xmlns:p14="http://schemas.microsoft.com/office/powerpoint/2010/main" val="25138185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l="900" t="800" r="700" b="934"/>
          <a:stretch>
            <a:fillRect/>
          </a:stretch>
        </p:blipFill>
        <p:spPr>
          <a:xfrm>
            <a:off x="9143" y="-6775"/>
            <a:ext cx="9165451" cy="6864775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4" name="Content Placeholder 2"/>
          <p:cNvSpPr txBox="1">
            <a:spLocks noGrp="1"/>
          </p:cNvSpPr>
          <p:nvPr>
            <p:ph idx="1"/>
          </p:nvPr>
        </p:nvSpPr>
        <p:spPr>
          <a:xfrm>
            <a:off x="146303" y="1600200"/>
            <a:ext cx="8851393" cy="5102352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en-US" sz="4000" b="1" cap="all" dirty="0" smtClean="0">
                <a:ln w="3175" cmpd="sng">
                  <a:noFill/>
                </a:ln>
                <a:solidFill>
                  <a:schemeClr val="accent5">
                    <a:lumMod val="50000"/>
                  </a:schemeClr>
                </a:solidFill>
              </a:rPr>
              <a:t>Implementation of 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GB" sz="4000" b="1" cap="all" dirty="0" smtClean="0">
                <a:ln w="3175" cmpd="sng">
                  <a:noFill/>
                </a:ln>
                <a:solidFill>
                  <a:schemeClr val="accent5">
                    <a:lumMod val="50000"/>
                  </a:schemeClr>
                </a:solidFill>
              </a:rPr>
              <a:t>Op “</a:t>
            </a:r>
            <a:r>
              <a:rPr lang="en-US" sz="4000" b="1" cap="all" dirty="0" smtClean="0">
                <a:ln w="3175" cmpd="sng">
                  <a:noFill/>
                </a:ln>
                <a:solidFill>
                  <a:schemeClr val="accent5">
                    <a:lumMod val="50000"/>
                  </a:schemeClr>
                </a:solidFill>
              </a:rPr>
              <a:t>HUMAN </a:t>
            </a:r>
            <a:r>
              <a:rPr lang="en-US" sz="4000" b="1" cap="all" dirty="0">
                <a:ln w="3175" cmpd="sng">
                  <a:noFill/>
                </a:ln>
                <a:solidFill>
                  <a:schemeClr val="accent5">
                    <a:lumMod val="50000"/>
                  </a:schemeClr>
                </a:solidFill>
              </a:rPr>
              <a:t>RESOURCES DEVELOPMENT” </a:t>
            </a:r>
            <a:r>
              <a:rPr lang="en-US" sz="4000" b="1" cap="all" dirty="0" smtClean="0">
                <a:ln w="3175" cmpd="sng">
                  <a:noFill/>
                </a:ln>
                <a:solidFill>
                  <a:schemeClr val="accent5">
                    <a:lumMod val="50000"/>
                  </a:schemeClr>
                </a:solidFill>
              </a:rPr>
              <a:t>201</a:t>
            </a:r>
            <a:r>
              <a:rPr lang="bg-BG" sz="4000" b="1" cap="all" dirty="0" smtClean="0">
                <a:ln w="3175" cmpd="sng">
                  <a:noFill/>
                </a:ln>
                <a:solidFill>
                  <a:schemeClr val="accent5">
                    <a:lumMod val="50000"/>
                  </a:schemeClr>
                </a:solidFill>
              </a:rPr>
              <a:t>4 – </a:t>
            </a:r>
            <a:r>
              <a:rPr lang="en-US" sz="4000" b="1" cap="all" dirty="0" smtClean="0">
                <a:ln w="3175" cmpd="sng">
                  <a:noFill/>
                </a:ln>
                <a:solidFill>
                  <a:schemeClr val="accent5">
                    <a:lumMod val="50000"/>
                  </a:schemeClr>
                </a:solidFill>
              </a:rPr>
              <a:t>2020</a:t>
            </a:r>
            <a:endParaRPr lang="bg-BG" sz="4000" b="1" cap="all" dirty="0" smtClean="0">
              <a:ln w="3175" cmpd="sng">
                <a:noFill/>
              </a:ln>
              <a:solidFill>
                <a:schemeClr val="accent5">
                  <a:lumMod val="50000"/>
                </a:schemeClr>
              </a:solidFill>
            </a:endParaRPr>
          </a:p>
          <a:p>
            <a:pPr algn="ctr"/>
            <a:endParaRPr lang="bg-BG" sz="2000" cap="all" dirty="0" smtClean="0">
              <a:ln w="3175" cmpd="sng">
                <a:noFill/>
              </a:ln>
              <a:solidFill>
                <a:schemeClr val="accent5">
                  <a:lumMod val="50000"/>
                </a:schemeClr>
              </a:solidFill>
            </a:endParaRPr>
          </a:p>
          <a:p>
            <a:pPr marL="0" indent="0" algn="ctr">
              <a:buNone/>
            </a:pPr>
            <a:endParaRPr lang="bg-BG" sz="2000" cap="all" dirty="0">
              <a:ln w="3175" cmpd="sng">
                <a:noFill/>
              </a:ln>
              <a:solidFill>
                <a:schemeClr val="accent5">
                  <a:lumMod val="50000"/>
                </a:schemeClr>
              </a:solidFill>
            </a:endParaRPr>
          </a:p>
          <a:p>
            <a:pPr marL="0" indent="0" algn="ctr">
              <a:buNone/>
            </a:pPr>
            <a:r>
              <a:rPr lang="bg-BG" sz="2000" cap="all" dirty="0" smtClean="0">
                <a:ln w="3175" cmpd="sng">
                  <a:noFill/>
                </a:ln>
                <a:solidFill>
                  <a:schemeClr val="accent5">
                    <a:lumMod val="50000"/>
                  </a:schemeClr>
                </a:solidFill>
              </a:rPr>
              <a:t> </a:t>
            </a:r>
            <a:endParaRPr lang="bg-BG" sz="2000" cap="all" dirty="0">
              <a:ln w="3175" cmpd="sng">
                <a:noFill/>
              </a:ln>
              <a:solidFill>
                <a:schemeClr val="accent5">
                  <a:lumMod val="50000"/>
                </a:schemeClr>
              </a:solidFill>
            </a:endParaRPr>
          </a:p>
          <a:p>
            <a:endParaRPr lang="en-GB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687568" y="4819257"/>
            <a:ext cx="33101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Nikolay </a:t>
            </a:r>
            <a:r>
              <a:rPr kumimoji="0" lang="en-US" sz="24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Naydenov</a:t>
            </a:r>
            <a:endParaRPr kumimoji="0" lang="en-US" sz="2400" b="1" i="1" u="none" strike="noStrike" kern="1200" cap="none" spc="0" normalizeH="0" baseline="0" noProof="0" dirty="0" smtClean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Deputy </a:t>
            </a:r>
            <a:r>
              <a:rPr kumimoji="0" lang="bg-BG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М</a:t>
            </a:r>
            <a:r>
              <a:rPr kumimoji="0" lang="en-US" sz="2400" b="0" i="1" u="none" strike="noStrike" kern="1200" cap="none" spc="0" normalizeH="0" baseline="0" noProof="0" dirty="0" err="1" smtClean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inister</a:t>
            </a:r>
            <a:r>
              <a:rPr kumimoji="0" lang="en-US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of </a:t>
            </a:r>
            <a:r>
              <a:rPr kumimoji="0" lang="en-US" sz="2400" b="0" i="1" u="none" strike="noStrike" kern="1200" cap="none" spc="0" normalizeH="0" baseline="0" noProof="0" dirty="0" err="1" smtClean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Labour</a:t>
            </a:r>
            <a:r>
              <a:rPr kumimoji="0" lang="en-US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and Social Policy</a:t>
            </a:r>
            <a:endParaRPr kumimoji="0" lang="en-GB" sz="2400" b="0" i="1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0" y="54864"/>
            <a:ext cx="9064397" cy="941832"/>
            <a:chOff x="0" y="54864"/>
            <a:chExt cx="9064397" cy="941832"/>
          </a:xfrm>
        </p:grpSpPr>
        <p:pic>
          <p:nvPicPr>
            <p:cNvPr id="12" name="Picture 11"/>
            <p:cNvPicPr>
              <a:picLocks noChangeAspect="1"/>
            </p:cNvPicPr>
            <p:nvPr/>
          </p:nvPicPr>
          <p:blipFill rotWithShape="1">
            <a:blip r:embed="rId4"/>
            <a:srcRect l="1818" t="8336" r="3536" b="12500"/>
            <a:stretch/>
          </p:blipFill>
          <p:spPr>
            <a:xfrm>
              <a:off x="0" y="54864"/>
              <a:ext cx="3941064" cy="941832"/>
            </a:xfrm>
            <a:prstGeom prst="rect">
              <a:avLst/>
            </a:prstGeom>
          </p:spPr>
        </p:pic>
        <p:grpSp>
          <p:nvGrpSpPr>
            <p:cNvPr id="13" name="Group 12"/>
            <p:cNvGrpSpPr/>
            <p:nvPr/>
          </p:nvGrpSpPr>
          <p:grpSpPr>
            <a:xfrm>
              <a:off x="5751577" y="69424"/>
              <a:ext cx="3312820" cy="899282"/>
              <a:chOff x="5751577" y="69424"/>
              <a:chExt cx="3312820" cy="899282"/>
            </a:xfrm>
          </p:grpSpPr>
          <p:pic>
            <p:nvPicPr>
              <p:cNvPr id="14" name="Picture 13"/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751577" y="69424"/>
                <a:ext cx="1161750" cy="899282"/>
              </a:xfrm>
              <a:prstGeom prst="rect">
                <a:avLst/>
              </a:prstGeom>
            </p:spPr>
          </p:pic>
          <p:pic>
            <p:nvPicPr>
              <p:cNvPr id="15" name="Picture 14"/>
              <p:cNvPicPr>
                <a:picLocks noChangeAspect="1"/>
              </p:cNvPicPr>
              <p:nvPr/>
            </p:nvPicPr>
            <p:blipFill rotWithShape="1">
              <a:blip r:embed="rId6"/>
              <a:srcRect l="31846" t="26726" r="3392" b="20261"/>
              <a:stretch/>
            </p:blipFill>
            <p:spPr>
              <a:xfrm>
                <a:off x="6825562" y="210312"/>
                <a:ext cx="2238835" cy="612648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3963929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1619996" y="0"/>
            <a:ext cx="7200799" cy="1052739"/>
          </a:xfrm>
        </p:spPr>
        <p:txBody>
          <a:bodyPr anchorCtr="0">
            <a:noAutofit/>
          </a:bodyPr>
          <a:lstStyle/>
          <a:p>
            <a:pPr algn="l"/>
            <a:r>
              <a:rPr lang="en-US" sz="3200" b="1" dirty="0">
                <a:solidFill>
                  <a:schemeClr val="accent5">
                    <a:lumMod val="50000"/>
                  </a:schemeClr>
                </a:solidFill>
                <a:latin typeface="Calibri" pitchFamily="34"/>
              </a:rPr>
              <a:t>Implementation Progress</a:t>
            </a:r>
            <a:r>
              <a:rPr lang="bg-BG" sz="3200" b="1" dirty="0">
                <a:solidFill>
                  <a:schemeClr val="accent5">
                    <a:lumMod val="50000"/>
                  </a:schemeClr>
                </a:solidFill>
                <a:latin typeface="Calibri" pitchFamily="34"/>
              </a:rPr>
              <a:t>: </a:t>
            </a:r>
            <a:r>
              <a:rPr lang="en-US" sz="3200" b="1" dirty="0" smtClean="0">
                <a:solidFill>
                  <a:schemeClr val="accent5">
                    <a:lumMod val="50000"/>
                  </a:schemeClr>
                </a:solidFill>
                <a:latin typeface="Calibri" pitchFamily="34"/>
              </a:rPr>
              <a:t>Financial Data /as of 15 November/</a:t>
            </a:r>
            <a:endParaRPr lang="bg-BG" sz="3200" b="1" dirty="0">
              <a:solidFill>
                <a:schemeClr val="accent5">
                  <a:lumMod val="50000"/>
                </a:schemeClr>
              </a:solidFill>
              <a:latin typeface="Calibri" pitchFamily="34"/>
            </a:endParaRP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193431" y="1151792"/>
            <a:ext cx="8704384" cy="5706208"/>
          </a:xfrm>
        </p:spPr>
        <p:txBody>
          <a:bodyPr>
            <a:noAutofit/>
          </a:bodyPr>
          <a:lstStyle/>
          <a:p>
            <a:pPr algn="just" hangingPunct="0">
              <a:spcBef>
                <a:spcPts val="0"/>
              </a:spcBef>
              <a:spcAft>
                <a:spcPts val="1200"/>
              </a:spcAft>
              <a:buFont typeface="Wingdings" pitchFamily="2"/>
              <a:buChar char="v"/>
            </a:pPr>
            <a:r>
              <a:rPr lang="en-GB" sz="20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Contracted funds:</a:t>
            </a:r>
            <a:r>
              <a:rPr lang="bg-BG" sz="20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 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EUR </a:t>
            </a:r>
            <a:r>
              <a:rPr lang="bg-BG" sz="20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1 </a:t>
            </a:r>
            <a:r>
              <a:rPr lang="bg-BG" sz="20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421 963 938 </a:t>
            </a:r>
            <a:endParaRPr lang="en-GB" sz="2000" dirty="0" smtClean="0">
              <a:solidFill>
                <a:schemeClr val="accent5">
                  <a:lumMod val="50000"/>
                </a:schemeClr>
              </a:solidFill>
              <a:latin typeface="Arial"/>
            </a:endParaRPr>
          </a:p>
          <a:p>
            <a:pPr algn="just" hangingPunct="0">
              <a:spcBef>
                <a:spcPts val="0"/>
              </a:spcBef>
              <a:spcAft>
                <a:spcPts val="1200"/>
              </a:spcAft>
              <a:buFont typeface="Wingdings" pitchFamily="2"/>
              <a:buChar char="v"/>
            </a:pPr>
            <a:r>
              <a:rPr lang="en-GB" sz="20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Payments </a:t>
            </a:r>
            <a:r>
              <a:rPr lang="en-GB" sz="20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to beneficiaries:</a:t>
            </a:r>
            <a:r>
              <a:rPr lang="bg-BG" sz="20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 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EUR </a:t>
            </a:r>
            <a:r>
              <a:rPr lang="bg-BG" sz="20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1 </a:t>
            </a:r>
            <a:r>
              <a:rPr lang="bg-BG" sz="20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286 812 </a:t>
            </a:r>
            <a:r>
              <a:rPr lang="bg-BG" sz="20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942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 </a:t>
            </a:r>
            <a:endParaRPr lang="en-US" sz="2000" dirty="0" smtClean="0">
              <a:solidFill>
                <a:schemeClr val="accent5">
                  <a:lumMod val="50000"/>
                </a:schemeClr>
              </a:solidFill>
              <a:latin typeface="Arial"/>
            </a:endParaRPr>
          </a:p>
          <a:p>
            <a:pPr algn="just" hangingPunct="0">
              <a:spcBef>
                <a:spcPts val="0"/>
              </a:spcBef>
              <a:spcAft>
                <a:spcPts val="1200"/>
              </a:spcAft>
              <a:buFont typeface="Wingdings" pitchFamily="2"/>
              <a:buChar char="v"/>
            </a:pPr>
            <a:r>
              <a:rPr lang="en-GB" sz="20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Verified </a:t>
            </a:r>
            <a:r>
              <a:rPr lang="en-GB" sz="20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expenditure:</a:t>
            </a:r>
            <a:r>
              <a:rPr lang="bg-BG" sz="20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 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EUR 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1 </a:t>
            </a: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276 137 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968</a:t>
            </a:r>
            <a:endParaRPr lang="bg-BG" sz="2000" dirty="0" smtClean="0">
              <a:solidFill>
                <a:schemeClr val="accent5">
                  <a:lumMod val="50000"/>
                </a:schemeClr>
              </a:solidFill>
              <a:latin typeface="Arial"/>
            </a:endParaRPr>
          </a:p>
          <a:p>
            <a:pPr lvl="1" algn="just" hangingPunct="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sz="18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EUR </a:t>
            </a:r>
            <a:r>
              <a:rPr lang="ru-RU" sz="18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986 </a:t>
            </a:r>
            <a:r>
              <a:rPr lang="ru-RU" sz="18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626 191 </a:t>
            </a:r>
            <a:r>
              <a:rPr lang="en-US" sz="18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under 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ESF</a:t>
            </a:r>
            <a:endParaRPr lang="ru-RU" sz="1800" dirty="0">
              <a:solidFill>
                <a:schemeClr val="accent5">
                  <a:lumMod val="50000"/>
                </a:schemeClr>
              </a:solidFill>
              <a:latin typeface="Arial"/>
            </a:endParaRPr>
          </a:p>
          <a:p>
            <a:pPr lvl="1" algn="just" hangingPunct="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sz="18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EUR </a:t>
            </a:r>
            <a:r>
              <a:rPr lang="ru-RU" sz="18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111 </a:t>
            </a:r>
            <a:r>
              <a:rPr lang="ru-RU" sz="18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480 056 </a:t>
            </a:r>
            <a:r>
              <a:rPr lang="en-US" sz="18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under </a:t>
            </a:r>
            <a:r>
              <a:rPr lang="en-US" sz="18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YEI</a:t>
            </a:r>
            <a:endParaRPr lang="ru-RU" sz="1800" dirty="0">
              <a:solidFill>
                <a:schemeClr val="accent5">
                  <a:lumMod val="50000"/>
                </a:schemeClr>
              </a:solidFill>
              <a:latin typeface="Arial"/>
            </a:endParaRPr>
          </a:p>
          <a:p>
            <a:pPr lvl="1" algn="just" hangingPunct="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ru-RU" sz="18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Е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UR </a:t>
            </a:r>
            <a:r>
              <a:rPr lang="ru-RU" sz="18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178 </a:t>
            </a:r>
            <a:r>
              <a:rPr lang="ru-RU" sz="18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031 720 </a:t>
            </a:r>
            <a:r>
              <a:rPr lang="en-US" sz="18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under 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REACT-EU</a:t>
            </a:r>
            <a:endParaRPr lang="en-GB" sz="1800" dirty="0">
              <a:solidFill>
                <a:schemeClr val="accent5">
                  <a:lumMod val="50000"/>
                </a:schemeClr>
              </a:solidFill>
              <a:latin typeface="Arial"/>
            </a:endParaRPr>
          </a:p>
          <a:p>
            <a:pPr lvl="0" algn="just" hangingPunct="0">
              <a:spcBef>
                <a:spcPts val="0"/>
              </a:spcBef>
              <a:spcAft>
                <a:spcPts val="1200"/>
              </a:spcAft>
              <a:buFont typeface="Wingdings" pitchFamily="2"/>
              <a:buChar char="v"/>
            </a:pPr>
            <a:r>
              <a:rPr lang="en-GB" sz="20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Certified expenditure:</a:t>
            </a: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1 254 302 512 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EUR</a:t>
            </a:r>
            <a:endParaRPr lang="ru-RU" sz="2000" dirty="0">
              <a:solidFill>
                <a:schemeClr val="accent5">
                  <a:lumMod val="50000"/>
                </a:schemeClr>
              </a:solidFill>
              <a:latin typeface="Arial"/>
            </a:endParaRPr>
          </a:p>
          <a:p>
            <a:pPr lvl="1" algn="just" hangingPunct="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sz="18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EUR </a:t>
            </a:r>
            <a:r>
              <a:rPr lang="ru-RU" sz="18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966 </a:t>
            </a:r>
            <a:r>
              <a:rPr lang="ru-RU" sz="18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691 320 </a:t>
            </a:r>
            <a:r>
              <a:rPr lang="en-US" sz="18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under 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ESF</a:t>
            </a:r>
            <a:endParaRPr lang="ru-RU" sz="1800" dirty="0">
              <a:solidFill>
                <a:schemeClr val="accent5">
                  <a:lumMod val="50000"/>
                </a:schemeClr>
              </a:solidFill>
              <a:latin typeface="Arial"/>
            </a:endParaRPr>
          </a:p>
          <a:p>
            <a:pPr lvl="1" algn="just" hangingPunct="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sz="18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EUR </a:t>
            </a:r>
            <a:r>
              <a:rPr lang="ru-RU" sz="18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111 </a:t>
            </a:r>
            <a:r>
              <a:rPr lang="ru-RU" sz="18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390 318 </a:t>
            </a:r>
            <a:r>
              <a:rPr lang="en-US" sz="18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under </a:t>
            </a:r>
            <a:r>
              <a:rPr lang="en-US" sz="18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YEI</a:t>
            </a:r>
            <a:endParaRPr lang="ru-RU" sz="1800" dirty="0">
              <a:solidFill>
                <a:schemeClr val="accent5">
                  <a:lumMod val="50000"/>
                </a:schemeClr>
              </a:solidFill>
              <a:latin typeface="Arial"/>
            </a:endParaRPr>
          </a:p>
          <a:p>
            <a:pPr lvl="1" algn="just" hangingPunct="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ru-RU" sz="18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Е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UR </a:t>
            </a:r>
            <a:r>
              <a:rPr lang="ru-RU" sz="18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176 </a:t>
            </a:r>
            <a:r>
              <a:rPr lang="ru-RU" sz="18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220 874 </a:t>
            </a:r>
            <a:r>
              <a:rPr lang="en-US" sz="18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under 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REACT-EU</a:t>
            </a:r>
            <a:endParaRPr lang="bg-BG" sz="1800" dirty="0">
              <a:solidFill>
                <a:schemeClr val="accent5">
                  <a:lumMod val="50000"/>
                </a:schemeClr>
              </a:solidFill>
              <a:latin typeface="Arial"/>
            </a:endParaRPr>
          </a:p>
          <a:p>
            <a:pPr algn="just" hangingPunct="0">
              <a:spcBef>
                <a:spcPts val="0"/>
              </a:spcBef>
              <a:spcAft>
                <a:spcPts val="1200"/>
              </a:spcAft>
              <a:buFont typeface="Wingdings" pitchFamily="2"/>
              <a:buChar char="v"/>
            </a:pPr>
            <a:r>
              <a:rPr lang="en-GB" sz="20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Funds reallocated to SAFE-related </a:t>
            </a:r>
            <a:r>
              <a:rPr lang="en-GB" sz="20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operations: 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EUR</a:t>
            </a:r>
            <a:r>
              <a:rPr lang="en-GB" sz="20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 </a:t>
            </a:r>
            <a:r>
              <a:rPr lang="en-GB" sz="20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25 </a:t>
            </a:r>
            <a:r>
              <a:rPr lang="en-GB" sz="20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243 </a:t>
            </a:r>
            <a:r>
              <a:rPr lang="en-GB" sz="20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317</a:t>
            </a:r>
            <a:endParaRPr lang="bg-BG" sz="2000" dirty="0" smtClean="0">
              <a:solidFill>
                <a:schemeClr val="accent5">
                  <a:lumMod val="50000"/>
                </a:schemeClr>
              </a:solidFill>
              <a:latin typeface="Arial"/>
            </a:endParaRPr>
          </a:p>
          <a:p>
            <a:pPr lvl="0" algn="just" hangingPunct="0">
              <a:spcBef>
                <a:spcPts val="0"/>
              </a:spcBef>
              <a:spcAft>
                <a:spcPts val="1200"/>
              </a:spcAft>
              <a:buFont typeface="Wingdings" pitchFamily="2"/>
              <a:buChar char="v"/>
            </a:pP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Assessment of the MA for the residual risk of incomplete absorption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:</a:t>
            </a:r>
            <a:r>
              <a:rPr lang="bg-BG" sz="20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 </a:t>
            </a:r>
            <a:r>
              <a:rPr lang="en-GB" sz="20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No </a:t>
            </a:r>
            <a:r>
              <a:rPr lang="en-GB" sz="20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risk of </a:t>
            </a:r>
            <a:r>
              <a:rPr lang="en-GB" sz="20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de</a:t>
            </a:r>
            <a:r>
              <a:rPr lang="bg-BG" sz="20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-</a:t>
            </a:r>
            <a:r>
              <a:rPr lang="en-GB" sz="20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commitment, 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as the certified expenditure level has reached 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91,53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% of the budget</a:t>
            </a:r>
            <a:endParaRPr lang="en-GB" sz="2000" dirty="0">
              <a:solidFill>
                <a:schemeClr val="accent5">
                  <a:lumMod val="50000"/>
                </a:schemeClr>
              </a:solidFill>
              <a:latin typeface="Arial"/>
            </a:endParaRPr>
          </a:p>
          <a:p>
            <a:pPr marL="0" lvl="0" indent="0" algn="just" hangingPunct="0">
              <a:spcBef>
                <a:spcPts val="0"/>
              </a:spcBef>
              <a:spcAft>
                <a:spcPts val="1200"/>
              </a:spcAft>
              <a:buNone/>
            </a:pPr>
            <a:endParaRPr lang="bg-BG" sz="2200" dirty="0">
              <a:solidFill>
                <a:schemeClr val="accent5">
                  <a:lumMod val="50000"/>
                </a:schemeClr>
              </a:solidFill>
              <a:latin typeface="Arial"/>
            </a:endParaRPr>
          </a:p>
          <a:p>
            <a:pPr marL="457200" lvl="1" indent="0" algn="just" hangingPunct="0">
              <a:spcBef>
                <a:spcPts val="0"/>
              </a:spcBef>
              <a:spcAft>
                <a:spcPts val="600"/>
              </a:spcAft>
              <a:buNone/>
            </a:pPr>
            <a:endParaRPr lang="ru-RU" sz="2200" dirty="0">
              <a:solidFill>
                <a:srgbClr val="1A3A80"/>
              </a:solidFill>
              <a:latin typeface="Arial"/>
            </a:endParaRPr>
          </a:p>
          <a:p>
            <a:pPr lvl="1" algn="just" hangingPunct="0">
              <a:spcBef>
                <a:spcPts val="0"/>
              </a:spcBef>
              <a:spcAft>
                <a:spcPts val="600"/>
              </a:spcAft>
              <a:buFont typeface="Wingdings" pitchFamily="2"/>
              <a:buChar char="ü"/>
            </a:pPr>
            <a:endParaRPr lang="ru-RU" sz="2200" dirty="0">
              <a:solidFill>
                <a:srgbClr val="1A3A8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69236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1619996" y="0"/>
            <a:ext cx="7386844" cy="1052739"/>
          </a:xfrm>
        </p:spPr>
        <p:txBody>
          <a:bodyPr anchorCtr="0">
            <a:noAutofit/>
          </a:bodyPr>
          <a:lstStyle/>
          <a:p>
            <a:pPr lvl="0" algn="l"/>
            <a:r>
              <a:rPr lang="en-US" sz="3200" b="1" dirty="0" smtClean="0">
                <a:solidFill>
                  <a:schemeClr val="accent5">
                    <a:lumMod val="50000"/>
                  </a:schemeClr>
                </a:solidFill>
                <a:latin typeface="Calibri" pitchFamily="34"/>
              </a:rPr>
              <a:t>Lessons Learnt</a:t>
            </a:r>
            <a:endParaRPr lang="bg-BG" sz="3200" b="1" dirty="0">
              <a:solidFill>
                <a:schemeClr val="accent5">
                  <a:lumMod val="50000"/>
                </a:schemeClr>
              </a:solidFill>
              <a:latin typeface="Calibri" pitchFamily="34"/>
            </a:endParaRP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96253" y="1239253"/>
            <a:ext cx="8724542" cy="5325306"/>
          </a:xfrm>
        </p:spPr>
        <p:txBody>
          <a:bodyPr>
            <a:noAutofit/>
          </a:bodyPr>
          <a:lstStyle/>
          <a:p>
            <a:pPr lvl="0" algn="just" hangingPunct="0">
              <a:spcBef>
                <a:spcPts val="0"/>
              </a:spcBef>
              <a:spcAft>
                <a:spcPts val="1200"/>
              </a:spcAft>
              <a:buFont typeface="Wingdings" pitchFamily="2"/>
              <a:buChar char="v"/>
            </a:pP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Wider use of simplified 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cost options compared to the previous programming 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period</a:t>
            </a:r>
            <a:endParaRPr lang="bg-BG" sz="2000" dirty="0">
              <a:solidFill>
                <a:schemeClr val="accent5">
                  <a:lumMod val="50000"/>
                </a:schemeClr>
              </a:solidFill>
              <a:latin typeface="Arial"/>
            </a:endParaRPr>
          </a:p>
          <a:p>
            <a:pPr lvl="1" algn="just" hangingPunct="0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en-US" sz="18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Reduce 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the administrative burden </a:t>
            </a:r>
            <a:r>
              <a:rPr lang="en-US" sz="18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by 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both the Beneficiaries and the </a:t>
            </a:r>
            <a:r>
              <a:rPr lang="en-US" sz="18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MA</a:t>
            </a:r>
            <a:endParaRPr lang="bg-BG" sz="1800" dirty="0">
              <a:solidFill>
                <a:schemeClr val="accent5">
                  <a:lumMod val="50000"/>
                </a:schemeClr>
              </a:solidFill>
              <a:latin typeface="Arial"/>
            </a:endParaRPr>
          </a:p>
          <a:p>
            <a:pPr lvl="1" algn="just" hangingPunct="0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en-US" sz="18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Minimized errors</a:t>
            </a:r>
            <a:endParaRPr lang="bg-BG" sz="1800" dirty="0">
              <a:solidFill>
                <a:schemeClr val="accent5">
                  <a:lumMod val="50000"/>
                </a:schemeClr>
              </a:solidFill>
              <a:latin typeface="Arial"/>
            </a:endParaRPr>
          </a:p>
          <a:p>
            <a:pPr lvl="1" algn="just" hangingPunct="0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en-US" sz="18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Focus on the result</a:t>
            </a:r>
            <a:endParaRPr lang="bg-BG" sz="1800" dirty="0">
              <a:solidFill>
                <a:schemeClr val="accent5">
                  <a:lumMod val="50000"/>
                </a:schemeClr>
              </a:solidFill>
              <a:latin typeface="Arial"/>
            </a:endParaRPr>
          </a:p>
          <a:p>
            <a:pPr lvl="0" algn="just" hangingPunct="0">
              <a:spcBef>
                <a:spcPts val="0"/>
              </a:spcBef>
              <a:spcAft>
                <a:spcPts val="1200"/>
              </a:spcAft>
              <a:buFont typeface="Wingdings" pitchFamily="2"/>
              <a:buChar char="v"/>
            </a:pPr>
            <a:endParaRPr lang="bg-BG" sz="2000" dirty="0">
              <a:solidFill>
                <a:schemeClr val="accent5">
                  <a:lumMod val="50000"/>
                </a:schemeClr>
              </a:solidFill>
              <a:latin typeface="Arial"/>
            </a:endParaRPr>
          </a:p>
          <a:p>
            <a:pPr marL="457200" lvl="1" indent="0" algn="just" hangingPunct="0">
              <a:spcBef>
                <a:spcPts val="0"/>
              </a:spcBef>
              <a:spcAft>
                <a:spcPts val="600"/>
              </a:spcAft>
              <a:buNone/>
            </a:pPr>
            <a:endParaRPr lang="ru-RU" sz="2200" dirty="0">
              <a:solidFill>
                <a:srgbClr val="1A3A80"/>
              </a:solidFill>
              <a:latin typeface="Arial"/>
            </a:endParaRPr>
          </a:p>
          <a:p>
            <a:pPr lvl="1" algn="just" hangingPunct="0">
              <a:spcBef>
                <a:spcPts val="0"/>
              </a:spcBef>
              <a:spcAft>
                <a:spcPts val="600"/>
              </a:spcAft>
              <a:buFont typeface="Wingdings" pitchFamily="2"/>
              <a:buChar char="ü"/>
            </a:pPr>
            <a:endParaRPr lang="ru-RU" sz="2200" dirty="0">
              <a:solidFill>
                <a:srgbClr val="1A3A8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737849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/>
          <p:cNvPicPr>
            <a:picLocks noChangeAspect="1"/>
          </p:cNvPicPr>
          <p:nvPr/>
        </p:nvPicPr>
        <p:blipFill>
          <a:blip r:embed="rId3"/>
          <a:srcRect l="900" t="800" r="700" b="934"/>
          <a:stretch>
            <a:fillRect/>
          </a:stretch>
        </p:blipFill>
        <p:spPr>
          <a:xfrm>
            <a:off x="9143" y="-6775"/>
            <a:ext cx="9165451" cy="6864775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4" name="Content Placeholder 2"/>
          <p:cNvSpPr txBox="1">
            <a:spLocks noGrp="1"/>
          </p:cNvSpPr>
          <p:nvPr>
            <p:ph idx="1"/>
          </p:nvPr>
        </p:nvSpPr>
        <p:spPr>
          <a:xfrm>
            <a:off x="146303" y="1600200"/>
            <a:ext cx="8851393" cy="5102352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en-US" sz="4000" b="1" cap="all" dirty="0">
                <a:ln w="3175" cmpd="sng">
                  <a:noFill/>
                </a:ln>
                <a:solidFill>
                  <a:schemeClr val="accent5">
                    <a:lumMod val="50000"/>
                  </a:schemeClr>
                </a:solidFill>
              </a:rPr>
              <a:t>Implementation of </a:t>
            </a:r>
            <a:endParaRPr lang="en-US" sz="4000" b="1" cap="all" dirty="0" smtClean="0">
              <a:ln w="3175" cmpd="sng">
                <a:noFill/>
              </a:ln>
              <a:solidFill>
                <a:schemeClr val="accent5">
                  <a:lumMod val="50000"/>
                </a:schemeClr>
              </a:solidFill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en-GB" sz="4000" b="1" cap="all" dirty="0" smtClean="0">
                <a:ln w="3175" cmpd="sng">
                  <a:noFill/>
                </a:ln>
                <a:solidFill>
                  <a:schemeClr val="accent5">
                    <a:lumMod val="50000"/>
                  </a:schemeClr>
                </a:solidFill>
              </a:rPr>
              <a:t>Op </a:t>
            </a:r>
            <a:r>
              <a:rPr lang="en-US" sz="4000" b="1" cap="all" dirty="0" smtClean="0">
                <a:ln w="3175" cmpd="sng">
                  <a:noFill/>
                </a:ln>
                <a:solidFill>
                  <a:schemeClr val="accent5">
                    <a:lumMod val="50000"/>
                  </a:schemeClr>
                </a:solidFill>
              </a:rPr>
              <a:t>“</a:t>
            </a:r>
            <a:r>
              <a:rPr lang="en-US" sz="4000" b="1" cap="all" dirty="0">
                <a:ln w="3175" cmpd="sng">
                  <a:noFill/>
                </a:ln>
                <a:solidFill>
                  <a:schemeClr val="accent5">
                    <a:lumMod val="50000"/>
                  </a:schemeClr>
                </a:solidFill>
              </a:rPr>
              <a:t>Science and Education for Smart Growth” 2014-2020 </a:t>
            </a:r>
            <a:endParaRPr lang="bg-BG" sz="2000" cap="all" dirty="0">
              <a:ln w="3175" cmpd="sng">
                <a:noFill/>
              </a:ln>
              <a:solidFill>
                <a:schemeClr val="accent5">
                  <a:lumMod val="50000"/>
                </a:schemeClr>
              </a:solidFill>
            </a:endParaRPr>
          </a:p>
          <a:p>
            <a:pPr marL="0" indent="0" algn="ctr">
              <a:buNone/>
            </a:pPr>
            <a:endParaRPr lang="bg-BG" sz="2000" cap="all" dirty="0">
              <a:ln w="3175" cmpd="sng">
                <a:noFill/>
              </a:ln>
              <a:solidFill>
                <a:schemeClr val="accent5">
                  <a:lumMod val="50000"/>
                </a:schemeClr>
              </a:solidFill>
            </a:endParaRPr>
          </a:p>
          <a:p>
            <a:pPr marL="0" indent="0" algn="ctr">
              <a:buNone/>
            </a:pPr>
            <a:r>
              <a:rPr lang="bg-BG" sz="2000" cap="all" dirty="0">
                <a:ln w="3175" cmpd="sng">
                  <a:noFill/>
                </a:ln>
                <a:solidFill>
                  <a:schemeClr val="accent5">
                    <a:lumMod val="50000"/>
                  </a:schemeClr>
                </a:solidFill>
              </a:rPr>
              <a:t> </a:t>
            </a:r>
          </a:p>
          <a:p>
            <a:endParaRPr lang="en-GB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042517" y="4410000"/>
            <a:ext cx="393761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1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Ivan Popov 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Deputy Executive </a:t>
            </a:r>
            <a:r>
              <a:rPr kumimoji="0" lang="en-US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Director</a:t>
            </a:r>
            <a:r>
              <a:rPr kumimoji="0" lang="bg-BG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,</a:t>
            </a:r>
            <a:endParaRPr kumimoji="0" lang="en-US" sz="2400" b="0" i="1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MA 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of OP SESG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0" y="54864"/>
            <a:ext cx="9064397" cy="941832"/>
            <a:chOff x="0" y="54864"/>
            <a:chExt cx="9064397" cy="941832"/>
          </a:xfrm>
        </p:grpSpPr>
        <p:pic>
          <p:nvPicPr>
            <p:cNvPr id="12" name="Picture 11"/>
            <p:cNvPicPr>
              <a:picLocks noChangeAspect="1"/>
            </p:cNvPicPr>
            <p:nvPr/>
          </p:nvPicPr>
          <p:blipFill rotWithShape="1">
            <a:blip r:embed="rId4"/>
            <a:srcRect l="1818" t="8336" r="3536" b="12500"/>
            <a:stretch/>
          </p:blipFill>
          <p:spPr>
            <a:xfrm>
              <a:off x="0" y="54864"/>
              <a:ext cx="3941064" cy="941832"/>
            </a:xfrm>
            <a:prstGeom prst="rect">
              <a:avLst/>
            </a:prstGeom>
          </p:spPr>
        </p:pic>
        <p:grpSp>
          <p:nvGrpSpPr>
            <p:cNvPr id="13" name="Group 12"/>
            <p:cNvGrpSpPr/>
            <p:nvPr/>
          </p:nvGrpSpPr>
          <p:grpSpPr>
            <a:xfrm>
              <a:off x="5751577" y="69424"/>
              <a:ext cx="3312820" cy="899282"/>
              <a:chOff x="5751577" y="69424"/>
              <a:chExt cx="3312820" cy="899282"/>
            </a:xfrm>
          </p:grpSpPr>
          <p:pic>
            <p:nvPicPr>
              <p:cNvPr id="14" name="Picture 13"/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751577" y="69424"/>
                <a:ext cx="1161750" cy="899282"/>
              </a:xfrm>
              <a:prstGeom prst="rect">
                <a:avLst/>
              </a:prstGeom>
            </p:spPr>
          </p:pic>
          <p:pic>
            <p:nvPicPr>
              <p:cNvPr id="15" name="Picture 14"/>
              <p:cNvPicPr>
                <a:picLocks noChangeAspect="1"/>
              </p:cNvPicPr>
              <p:nvPr/>
            </p:nvPicPr>
            <p:blipFill rotWithShape="1">
              <a:blip r:embed="rId6"/>
              <a:srcRect l="31846" t="26726" r="3392" b="20261"/>
              <a:stretch/>
            </p:blipFill>
            <p:spPr>
              <a:xfrm>
                <a:off x="6825562" y="210312"/>
                <a:ext cx="2238835" cy="612648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3289723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1619996" y="0"/>
            <a:ext cx="7200799" cy="1052739"/>
          </a:xfrm>
        </p:spPr>
        <p:txBody>
          <a:bodyPr anchorCtr="0">
            <a:noAutofit/>
          </a:bodyPr>
          <a:lstStyle/>
          <a:p>
            <a:pPr algn="l"/>
            <a:r>
              <a:rPr lang="en-US" sz="3200" b="1" dirty="0">
                <a:solidFill>
                  <a:schemeClr val="accent5">
                    <a:lumMod val="50000"/>
                  </a:schemeClr>
                </a:solidFill>
                <a:latin typeface="Calibri" pitchFamily="34"/>
              </a:rPr>
              <a:t>Implementation Progress</a:t>
            </a:r>
            <a:r>
              <a:rPr lang="bg-BG" sz="3200" b="1" dirty="0">
                <a:solidFill>
                  <a:schemeClr val="accent5">
                    <a:lumMod val="50000"/>
                  </a:schemeClr>
                </a:solidFill>
                <a:latin typeface="Calibri" pitchFamily="34"/>
              </a:rPr>
              <a:t>: </a:t>
            </a:r>
            <a:r>
              <a:rPr lang="en-US" sz="3200" b="1" dirty="0" smtClean="0">
                <a:solidFill>
                  <a:schemeClr val="accent5">
                    <a:lumMod val="50000"/>
                  </a:schemeClr>
                </a:solidFill>
                <a:latin typeface="Calibri" pitchFamily="34"/>
              </a:rPr>
              <a:t>Financial Data /as of 15 November/</a:t>
            </a:r>
            <a:endParaRPr lang="bg-BG" sz="3200" b="1" dirty="0">
              <a:solidFill>
                <a:schemeClr val="accent5">
                  <a:lumMod val="50000"/>
                </a:schemeClr>
              </a:solidFill>
              <a:latin typeface="Calibri" pitchFamily="34"/>
            </a:endParaRP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193431" y="1151792"/>
            <a:ext cx="8704384" cy="5706208"/>
          </a:xfrm>
        </p:spPr>
        <p:txBody>
          <a:bodyPr>
            <a:noAutofit/>
          </a:bodyPr>
          <a:lstStyle/>
          <a:p>
            <a:pPr algn="just" hangingPunct="0">
              <a:spcBef>
                <a:spcPts val="0"/>
              </a:spcBef>
              <a:spcAft>
                <a:spcPts val="1200"/>
              </a:spcAft>
              <a:buFont typeface="Wingdings" pitchFamily="2"/>
              <a:buChar char="v"/>
            </a:pPr>
            <a:r>
              <a:rPr lang="en-GB" sz="20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Contracted funds:</a:t>
            </a:r>
            <a:r>
              <a:rPr lang="bg-BG" sz="20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 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EUR </a:t>
            </a:r>
            <a:r>
              <a:rPr lang="bg-BG" sz="20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701 </a:t>
            </a:r>
            <a:r>
              <a:rPr lang="bg-BG" sz="20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311 950 </a:t>
            </a:r>
            <a:endParaRPr lang="en-GB" sz="2000" dirty="0" smtClean="0">
              <a:solidFill>
                <a:schemeClr val="accent5">
                  <a:lumMod val="50000"/>
                </a:schemeClr>
              </a:solidFill>
              <a:latin typeface="Arial"/>
            </a:endParaRPr>
          </a:p>
          <a:p>
            <a:pPr algn="just" hangingPunct="0">
              <a:spcBef>
                <a:spcPts val="0"/>
              </a:spcBef>
              <a:spcAft>
                <a:spcPts val="1200"/>
              </a:spcAft>
              <a:buFont typeface="Wingdings" pitchFamily="2"/>
              <a:buChar char="v"/>
            </a:pPr>
            <a:r>
              <a:rPr lang="en-GB" sz="20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Payments </a:t>
            </a:r>
            <a:r>
              <a:rPr lang="en-GB" sz="20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to beneficiaries:</a:t>
            </a:r>
            <a:r>
              <a:rPr lang="bg-BG" sz="20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 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EUR </a:t>
            </a:r>
            <a:r>
              <a:rPr lang="bg-BG" sz="20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619 </a:t>
            </a:r>
            <a:r>
              <a:rPr lang="bg-BG" sz="20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526 464 </a:t>
            </a:r>
            <a:endParaRPr lang="en-GB" sz="2000" dirty="0" smtClean="0">
              <a:solidFill>
                <a:schemeClr val="accent5">
                  <a:lumMod val="50000"/>
                </a:schemeClr>
              </a:solidFill>
              <a:latin typeface="Arial"/>
            </a:endParaRPr>
          </a:p>
          <a:p>
            <a:pPr algn="just" hangingPunct="0">
              <a:spcBef>
                <a:spcPts val="0"/>
              </a:spcBef>
              <a:spcAft>
                <a:spcPts val="1200"/>
              </a:spcAft>
              <a:buFont typeface="Wingdings" pitchFamily="2"/>
              <a:buChar char="v"/>
            </a:pPr>
            <a:r>
              <a:rPr lang="en-GB" sz="20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Verified </a:t>
            </a:r>
            <a:r>
              <a:rPr lang="en-GB" sz="20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expenditure:</a:t>
            </a:r>
            <a:r>
              <a:rPr lang="bg-BG" sz="20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 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EUR </a:t>
            </a:r>
            <a:r>
              <a:rPr lang="bg-BG" sz="20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557 </a:t>
            </a:r>
            <a:r>
              <a:rPr lang="bg-BG" sz="20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142 661 </a:t>
            </a:r>
            <a:endParaRPr lang="en-GB" sz="2000" dirty="0" smtClean="0">
              <a:solidFill>
                <a:schemeClr val="accent5">
                  <a:lumMod val="50000"/>
                </a:schemeClr>
              </a:solidFill>
              <a:latin typeface="Arial"/>
            </a:endParaRPr>
          </a:p>
          <a:p>
            <a:pPr algn="just" hangingPunct="0">
              <a:spcBef>
                <a:spcPts val="0"/>
              </a:spcBef>
              <a:spcAft>
                <a:spcPts val="1200"/>
              </a:spcAft>
              <a:buFont typeface="Wingdings" pitchFamily="2"/>
              <a:buChar char="v"/>
            </a:pPr>
            <a:r>
              <a:rPr lang="en-GB" sz="20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Certified </a:t>
            </a:r>
            <a:r>
              <a:rPr lang="en-GB" sz="20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expenditure: 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EUR 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541 </a:t>
            </a: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070 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669</a:t>
            </a:r>
          </a:p>
          <a:p>
            <a:pPr lvl="1" algn="just" hangingPunct="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GB" sz="18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EUR </a:t>
            </a:r>
            <a:r>
              <a:rPr lang="bg-BG" sz="18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136 603 888</a:t>
            </a:r>
            <a:r>
              <a:rPr lang="en-US" sz="18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 under </a:t>
            </a:r>
            <a:r>
              <a:rPr lang="en-GB" sz="18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ERDF</a:t>
            </a:r>
            <a:endParaRPr lang="ru-RU" sz="1800" dirty="0" smtClean="0">
              <a:solidFill>
                <a:schemeClr val="accent5">
                  <a:lumMod val="50000"/>
                </a:schemeClr>
              </a:solidFill>
              <a:latin typeface="Arial"/>
            </a:endParaRPr>
          </a:p>
          <a:p>
            <a:pPr lvl="1" algn="just" hangingPunct="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sz="18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EUR</a:t>
            </a:r>
            <a:r>
              <a:rPr lang="en-GB" sz="18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 </a:t>
            </a:r>
            <a:r>
              <a:rPr lang="ru-RU" sz="18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364 092 268 </a:t>
            </a:r>
            <a:r>
              <a:rPr lang="en-US" sz="18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under </a:t>
            </a:r>
            <a:r>
              <a:rPr lang="en-GB" sz="18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ESF</a:t>
            </a:r>
            <a:endParaRPr lang="ru-RU" sz="1800" dirty="0" smtClean="0">
              <a:solidFill>
                <a:schemeClr val="accent5">
                  <a:lumMod val="50000"/>
                </a:schemeClr>
              </a:solidFill>
              <a:latin typeface="Arial"/>
            </a:endParaRPr>
          </a:p>
          <a:p>
            <a:pPr lvl="1" algn="just" hangingPunct="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sz="18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EUR </a:t>
            </a:r>
            <a:r>
              <a:rPr lang="bg-BG" sz="18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40 </a:t>
            </a:r>
            <a:r>
              <a:rPr lang="bg-BG" sz="18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374 </a:t>
            </a:r>
            <a:r>
              <a:rPr lang="bg-BG" sz="18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513</a:t>
            </a:r>
            <a:r>
              <a:rPr lang="en-US" sz="18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 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under REACT-EU</a:t>
            </a:r>
            <a:endParaRPr lang="bg-BG" sz="1800" dirty="0">
              <a:solidFill>
                <a:schemeClr val="accent5">
                  <a:lumMod val="50000"/>
                </a:schemeClr>
              </a:solidFill>
              <a:latin typeface="Arial"/>
            </a:endParaRPr>
          </a:p>
          <a:p>
            <a:pPr algn="just" hangingPunct="0">
              <a:spcBef>
                <a:spcPts val="0"/>
              </a:spcBef>
              <a:spcAft>
                <a:spcPts val="1200"/>
              </a:spcAft>
              <a:buFont typeface="Wingdings" pitchFamily="2"/>
              <a:buChar char="v"/>
            </a:pPr>
            <a:r>
              <a:rPr lang="en-GB" sz="20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Funds reallocated to SAFE-related </a:t>
            </a:r>
            <a:r>
              <a:rPr lang="en-GB" sz="20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operations</a:t>
            </a:r>
            <a:r>
              <a:rPr lang="en-GB" sz="20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: 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EUR 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24 </a:t>
            </a: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000 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000</a:t>
            </a:r>
            <a:endParaRPr lang="bg-BG" sz="2000" dirty="0" smtClean="0">
              <a:solidFill>
                <a:schemeClr val="accent5">
                  <a:lumMod val="50000"/>
                </a:schemeClr>
              </a:solidFill>
              <a:latin typeface="Arial"/>
            </a:endParaRPr>
          </a:p>
          <a:p>
            <a:pPr lvl="1" algn="just" hangingPunct="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sz="18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EUR </a:t>
            </a:r>
            <a:r>
              <a:rPr lang="bg-BG" sz="1800" dirty="0" smtClean="0">
                <a:solidFill>
                  <a:srgbClr val="4472C4">
                    <a:lumMod val="50000"/>
                  </a:srgbClr>
                </a:solidFill>
                <a:latin typeface="Arial"/>
              </a:rPr>
              <a:t>18 </a:t>
            </a:r>
            <a:r>
              <a:rPr lang="bg-BG" sz="1800" dirty="0">
                <a:solidFill>
                  <a:srgbClr val="4472C4">
                    <a:lumMod val="50000"/>
                  </a:srgbClr>
                </a:solidFill>
                <a:latin typeface="Arial"/>
              </a:rPr>
              <a:t>950 497 </a:t>
            </a:r>
            <a:r>
              <a:rPr lang="en-US" sz="18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under </a:t>
            </a:r>
            <a:r>
              <a:rPr lang="en-GB" sz="18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ERDF</a:t>
            </a:r>
            <a:endParaRPr lang="ru-RU" sz="1800" dirty="0">
              <a:solidFill>
                <a:schemeClr val="accent5">
                  <a:lumMod val="50000"/>
                </a:schemeClr>
              </a:solidFill>
              <a:latin typeface="Arial"/>
            </a:endParaRPr>
          </a:p>
          <a:p>
            <a:pPr lvl="1" algn="just" hangingPunct="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sz="18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EUR </a:t>
            </a:r>
            <a:r>
              <a:rPr lang="bg-BG" sz="1800" dirty="0" smtClean="0">
                <a:solidFill>
                  <a:srgbClr val="4472C4">
                    <a:lumMod val="50000"/>
                  </a:srgbClr>
                </a:solidFill>
                <a:latin typeface="Arial"/>
              </a:rPr>
              <a:t>1 </a:t>
            </a:r>
            <a:r>
              <a:rPr lang="bg-BG" sz="1800" dirty="0">
                <a:solidFill>
                  <a:srgbClr val="4472C4">
                    <a:lumMod val="50000"/>
                  </a:srgbClr>
                </a:solidFill>
                <a:latin typeface="Arial"/>
              </a:rPr>
              <a:t>000 000 </a:t>
            </a:r>
            <a:r>
              <a:rPr lang="en-US" sz="18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under </a:t>
            </a:r>
            <a:r>
              <a:rPr lang="en-GB" sz="18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ESF</a:t>
            </a:r>
            <a:endParaRPr lang="ru-RU" sz="1800" dirty="0">
              <a:solidFill>
                <a:schemeClr val="accent5">
                  <a:lumMod val="50000"/>
                </a:schemeClr>
              </a:solidFill>
              <a:latin typeface="Arial"/>
            </a:endParaRPr>
          </a:p>
          <a:p>
            <a:pPr lvl="1" algn="just" hangingPunct="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sz="18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EUR </a:t>
            </a:r>
            <a:r>
              <a:rPr lang="bg-BG" sz="1800" dirty="0" smtClean="0">
                <a:solidFill>
                  <a:srgbClr val="4472C4">
                    <a:lumMod val="50000"/>
                  </a:srgbClr>
                </a:solidFill>
                <a:latin typeface="Arial"/>
              </a:rPr>
              <a:t>4 </a:t>
            </a:r>
            <a:r>
              <a:rPr lang="bg-BG" sz="1800" dirty="0">
                <a:solidFill>
                  <a:srgbClr val="4472C4">
                    <a:lumMod val="50000"/>
                  </a:srgbClr>
                </a:solidFill>
                <a:latin typeface="Arial"/>
              </a:rPr>
              <a:t>049 </a:t>
            </a:r>
            <a:r>
              <a:rPr lang="bg-BG" sz="1800" dirty="0" smtClean="0">
                <a:solidFill>
                  <a:srgbClr val="4472C4">
                    <a:lumMod val="50000"/>
                  </a:srgbClr>
                </a:solidFill>
                <a:latin typeface="Arial"/>
              </a:rPr>
              <a:t>503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 </a:t>
            </a:r>
            <a:r>
              <a:rPr lang="en-US" sz="18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under 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REACT-EU</a:t>
            </a:r>
            <a:endParaRPr lang="bg-BG" sz="1800" dirty="0">
              <a:solidFill>
                <a:schemeClr val="accent5">
                  <a:lumMod val="50000"/>
                </a:schemeClr>
              </a:solidFill>
              <a:latin typeface="Arial"/>
            </a:endParaRPr>
          </a:p>
          <a:p>
            <a:pPr lvl="0" algn="just" hangingPunct="0">
              <a:spcBef>
                <a:spcPts val="0"/>
              </a:spcBef>
              <a:spcAft>
                <a:spcPts val="1200"/>
              </a:spcAft>
              <a:buFont typeface="Wingdings" pitchFamily="2"/>
              <a:buChar char="v"/>
            </a:pP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Assessment of the MA 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f</a:t>
            </a:r>
            <a:r>
              <a:rPr lang="en-GB" sz="20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or the residual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 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risk of incomplete 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absorption: 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EUR 2</a:t>
            </a:r>
            <a:r>
              <a:rPr lang="bg-BG" sz="20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,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25 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million 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under 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ERDF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, and no risk is identified under the ESF and 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REACT-EU</a:t>
            </a:r>
            <a:endParaRPr lang="en-US" sz="2000" dirty="0">
              <a:solidFill>
                <a:schemeClr val="accent5">
                  <a:lumMod val="50000"/>
                </a:schemeClr>
              </a:solidFill>
              <a:latin typeface="Arial"/>
            </a:endParaRPr>
          </a:p>
          <a:p>
            <a:pPr marL="0" lvl="0" indent="0" algn="just" hangingPunct="0">
              <a:spcBef>
                <a:spcPts val="0"/>
              </a:spcBef>
              <a:spcAft>
                <a:spcPts val="1200"/>
              </a:spcAft>
              <a:buNone/>
            </a:pPr>
            <a:endParaRPr lang="bg-BG" sz="2200" dirty="0">
              <a:solidFill>
                <a:schemeClr val="accent5">
                  <a:lumMod val="50000"/>
                </a:schemeClr>
              </a:solidFill>
              <a:latin typeface="Arial"/>
            </a:endParaRPr>
          </a:p>
          <a:p>
            <a:pPr marL="457200" lvl="1" indent="0" algn="just" hangingPunct="0">
              <a:spcBef>
                <a:spcPts val="0"/>
              </a:spcBef>
              <a:spcAft>
                <a:spcPts val="600"/>
              </a:spcAft>
              <a:buNone/>
            </a:pPr>
            <a:endParaRPr lang="ru-RU" sz="2200" dirty="0">
              <a:solidFill>
                <a:srgbClr val="1A3A80"/>
              </a:solidFill>
              <a:latin typeface="Arial"/>
            </a:endParaRPr>
          </a:p>
          <a:p>
            <a:pPr lvl="1" algn="just" hangingPunct="0">
              <a:spcBef>
                <a:spcPts val="0"/>
              </a:spcBef>
              <a:spcAft>
                <a:spcPts val="600"/>
              </a:spcAft>
              <a:buFont typeface="Wingdings" pitchFamily="2"/>
              <a:buChar char="ü"/>
            </a:pPr>
            <a:endParaRPr lang="ru-RU" sz="2200" dirty="0">
              <a:solidFill>
                <a:srgbClr val="1A3A8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354542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l="900" t="800" r="700" b="934"/>
          <a:stretch>
            <a:fillRect/>
          </a:stretch>
        </p:blipFill>
        <p:spPr>
          <a:xfrm>
            <a:off x="9143" y="-6775"/>
            <a:ext cx="9165451" cy="6864775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4" name="Content Placeholder 2"/>
          <p:cNvSpPr txBox="1">
            <a:spLocks noGrp="1"/>
          </p:cNvSpPr>
          <p:nvPr>
            <p:ph idx="1"/>
          </p:nvPr>
        </p:nvSpPr>
        <p:spPr>
          <a:xfrm>
            <a:off x="146303" y="1600200"/>
            <a:ext cx="8851393" cy="5102352"/>
          </a:xfrm>
        </p:spPr>
        <p:txBody>
          <a:bodyPr>
            <a:normAutofit/>
          </a:bodyPr>
          <a:lstStyle/>
          <a:p>
            <a:pPr algn="ctr"/>
            <a:endParaRPr lang="bg-BG" sz="2000" cap="all" dirty="0" smtClean="0">
              <a:ln w="3175" cmpd="sng">
                <a:noFill/>
              </a:ln>
              <a:solidFill>
                <a:schemeClr val="accent5">
                  <a:lumMod val="50000"/>
                </a:schemeClr>
              </a:solidFill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en-GB" sz="4000" b="1" cap="all" dirty="0">
                <a:ln w="3175" cmpd="sng">
                  <a:noFill/>
                </a:ln>
                <a:solidFill>
                  <a:schemeClr val="accent5">
                    <a:lumMod val="50000"/>
                  </a:schemeClr>
                </a:solidFill>
              </a:rPr>
              <a:t>IMPLEMENTATION OF THE 2014 – 2020 PROGRAMMES: ACHIEVEMENTS, CHALLENGES AND LESSONS LEARNT</a:t>
            </a:r>
            <a:endParaRPr lang="bg-BG" sz="4000" b="1" cap="all" dirty="0">
              <a:ln w="3175" cmpd="sng">
                <a:noFill/>
              </a:ln>
              <a:solidFill>
                <a:schemeClr val="accent5">
                  <a:lumMod val="50000"/>
                </a:schemeClr>
              </a:solidFill>
            </a:endParaRPr>
          </a:p>
          <a:p>
            <a:pPr marL="0" indent="0" algn="ctr">
              <a:buNone/>
            </a:pPr>
            <a:r>
              <a:rPr lang="bg-BG" sz="2000" cap="all" dirty="0" smtClean="0">
                <a:ln w="3175" cmpd="sng">
                  <a:noFill/>
                </a:ln>
                <a:solidFill>
                  <a:schemeClr val="accent5">
                    <a:lumMod val="50000"/>
                  </a:schemeClr>
                </a:solidFill>
              </a:rPr>
              <a:t> </a:t>
            </a:r>
            <a:endParaRPr lang="bg-BG" sz="2000" cap="all" dirty="0">
              <a:ln w="3175" cmpd="sng">
                <a:noFill/>
              </a:ln>
              <a:solidFill>
                <a:schemeClr val="accent5">
                  <a:lumMod val="50000"/>
                </a:schemeClr>
              </a:solidFill>
            </a:endParaRPr>
          </a:p>
          <a:p>
            <a:endParaRPr lang="en-GB" sz="4000" b="1" cap="all" dirty="0">
              <a:ln w="3175" cmpd="sng">
                <a:noFill/>
              </a:ln>
              <a:solidFill>
                <a:schemeClr val="accent5">
                  <a:lumMod val="50000"/>
                </a:schemeClr>
              </a:solidFill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0" y="54864"/>
            <a:ext cx="9064397" cy="941832"/>
            <a:chOff x="0" y="54864"/>
            <a:chExt cx="9064397" cy="941832"/>
          </a:xfrm>
        </p:grpSpPr>
        <p:pic>
          <p:nvPicPr>
            <p:cNvPr id="12" name="Picture 11"/>
            <p:cNvPicPr>
              <a:picLocks noChangeAspect="1"/>
            </p:cNvPicPr>
            <p:nvPr/>
          </p:nvPicPr>
          <p:blipFill rotWithShape="1">
            <a:blip r:embed="rId4"/>
            <a:srcRect l="1818" t="8336" r="3536" b="12500"/>
            <a:stretch/>
          </p:blipFill>
          <p:spPr>
            <a:xfrm>
              <a:off x="0" y="54864"/>
              <a:ext cx="3941064" cy="941832"/>
            </a:xfrm>
            <a:prstGeom prst="rect">
              <a:avLst/>
            </a:prstGeom>
          </p:spPr>
        </p:pic>
        <p:grpSp>
          <p:nvGrpSpPr>
            <p:cNvPr id="13" name="Group 12"/>
            <p:cNvGrpSpPr/>
            <p:nvPr/>
          </p:nvGrpSpPr>
          <p:grpSpPr>
            <a:xfrm>
              <a:off x="5751577" y="69424"/>
              <a:ext cx="3312820" cy="899282"/>
              <a:chOff x="5751577" y="69424"/>
              <a:chExt cx="3312820" cy="899282"/>
            </a:xfrm>
          </p:grpSpPr>
          <p:pic>
            <p:nvPicPr>
              <p:cNvPr id="14" name="Picture 13"/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751577" y="69424"/>
                <a:ext cx="1161750" cy="899282"/>
              </a:xfrm>
              <a:prstGeom prst="rect">
                <a:avLst/>
              </a:prstGeom>
            </p:spPr>
          </p:pic>
          <p:pic>
            <p:nvPicPr>
              <p:cNvPr id="15" name="Picture 14"/>
              <p:cNvPicPr>
                <a:picLocks noChangeAspect="1"/>
              </p:cNvPicPr>
              <p:nvPr/>
            </p:nvPicPr>
            <p:blipFill rotWithShape="1">
              <a:blip r:embed="rId6"/>
              <a:srcRect l="31846" t="26726" r="3392" b="20261"/>
              <a:stretch/>
            </p:blipFill>
            <p:spPr>
              <a:xfrm>
                <a:off x="6825562" y="210312"/>
                <a:ext cx="2238835" cy="612648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95700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1619996" y="0"/>
            <a:ext cx="7386844" cy="1052739"/>
          </a:xfrm>
        </p:spPr>
        <p:txBody>
          <a:bodyPr anchorCtr="0">
            <a:noAutofit/>
          </a:bodyPr>
          <a:lstStyle/>
          <a:p>
            <a:pPr lvl="0" algn="l"/>
            <a:r>
              <a:rPr lang="en-US" sz="3200" b="1" dirty="0" smtClean="0">
                <a:solidFill>
                  <a:schemeClr val="accent5">
                    <a:lumMod val="50000"/>
                  </a:schemeClr>
                </a:solidFill>
                <a:latin typeface="Calibri" pitchFamily="34"/>
              </a:rPr>
              <a:t>Lessons Learnt</a:t>
            </a:r>
            <a:endParaRPr lang="bg-BG" sz="3200" b="1" dirty="0">
              <a:solidFill>
                <a:schemeClr val="accent5">
                  <a:lumMod val="50000"/>
                </a:schemeClr>
              </a:solidFill>
              <a:latin typeface="Calibri" pitchFamily="34"/>
            </a:endParaRP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108284" y="1215189"/>
            <a:ext cx="8712511" cy="5349370"/>
          </a:xfrm>
        </p:spPr>
        <p:txBody>
          <a:bodyPr>
            <a:noAutofit/>
          </a:bodyPr>
          <a:lstStyle/>
          <a:p>
            <a:pPr lvl="0" algn="just" hangingPunct="0">
              <a:spcBef>
                <a:spcPts val="0"/>
              </a:spcBef>
              <a:spcAft>
                <a:spcPts val="1200"/>
              </a:spcAft>
              <a:buFont typeface="Wingdings" pitchFamily="2"/>
              <a:buChar char="v"/>
            </a:pPr>
            <a:r>
              <a:rPr lang="en-US" sz="2000" dirty="0">
                <a:solidFill>
                  <a:srgbClr val="4472C4">
                    <a:lumMod val="50000"/>
                  </a:srgbClr>
                </a:solidFill>
                <a:latin typeface="Arial"/>
              </a:rPr>
              <a:t>ERDF</a:t>
            </a:r>
            <a:r>
              <a:rPr lang="bg-BG" sz="2000" dirty="0">
                <a:solidFill>
                  <a:srgbClr val="4472C4">
                    <a:lumMod val="50000"/>
                  </a:srgbClr>
                </a:solidFill>
                <a:latin typeface="Arial"/>
              </a:rPr>
              <a:t> – </a:t>
            </a:r>
            <a:r>
              <a:rPr lang="en-US" sz="2000" dirty="0">
                <a:solidFill>
                  <a:srgbClr val="4472C4">
                    <a:lumMod val="50000"/>
                  </a:srgbClr>
                </a:solidFill>
                <a:latin typeface="Arial"/>
              </a:rPr>
              <a:t>Public procurement and construction-related activities</a:t>
            </a:r>
            <a:r>
              <a:rPr lang="bg-BG" sz="2000" dirty="0">
                <a:solidFill>
                  <a:srgbClr val="4472C4">
                    <a:lumMod val="50000"/>
                  </a:srgbClr>
                </a:solidFill>
                <a:latin typeface="Arial"/>
              </a:rPr>
              <a:t>:</a:t>
            </a:r>
          </a:p>
          <a:p>
            <a:pPr lvl="1" algn="just" hangingPunct="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Preparing annual analyzes of the most frequently committed mistakes and conducting trainings for the </a:t>
            </a:r>
            <a:r>
              <a:rPr lang="en-US" sz="18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beneficiaries</a:t>
            </a:r>
            <a:endParaRPr lang="bg-BG" sz="1800" dirty="0">
              <a:solidFill>
                <a:schemeClr val="accent5">
                  <a:lumMod val="50000"/>
                </a:schemeClr>
              </a:solidFill>
              <a:latin typeface="Arial"/>
            </a:endParaRPr>
          </a:p>
          <a:p>
            <a:pPr lvl="1" algn="just" hangingPunct="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A trend towards reduction in the number of the </a:t>
            </a:r>
            <a:r>
              <a:rPr lang="en-US" sz="18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irregularities</a:t>
            </a:r>
            <a:endParaRPr lang="bg-BG" sz="1800" dirty="0">
              <a:solidFill>
                <a:schemeClr val="accent5">
                  <a:lumMod val="50000"/>
                </a:schemeClr>
              </a:solidFill>
              <a:latin typeface="Arial"/>
            </a:endParaRPr>
          </a:p>
          <a:p>
            <a:pPr lvl="0" algn="just" hangingPunct="0">
              <a:spcBef>
                <a:spcPts val="0"/>
              </a:spcBef>
              <a:spcAft>
                <a:spcPts val="1200"/>
              </a:spcAft>
              <a:buFont typeface="Wingdings" pitchFamily="2"/>
              <a:buChar char="v"/>
            </a:pPr>
            <a:r>
              <a:rPr lang="en-US" sz="2000" dirty="0">
                <a:solidFill>
                  <a:srgbClr val="4472C4">
                    <a:lumMod val="50000"/>
                  </a:srgbClr>
                </a:solidFill>
                <a:latin typeface="Arial"/>
              </a:rPr>
              <a:t>ESF</a:t>
            </a:r>
            <a:r>
              <a:rPr lang="bg-BG" sz="2000" dirty="0">
                <a:solidFill>
                  <a:srgbClr val="4472C4">
                    <a:lumMod val="50000"/>
                  </a:srgbClr>
                </a:solidFill>
                <a:latin typeface="Arial"/>
              </a:rPr>
              <a:t> – </a:t>
            </a:r>
            <a:r>
              <a:rPr lang="en-US" sz="2000" dirty="0">
                <a:solidFill>
                  <a:srgbClr val="4472C4">
                    <a:lumMod val="50000"/>
                  </a:srgbClr>
                </a:solidFill>
                <a:latin typeface="Arial"/>
              </a:rPr>
              <a:t>COVID</a:t>
            </a:r>
            <a:r>
              <a:rPr lang="bg-BG" sz="2000" dirty="0">
                <a:solidFill>
                  <a:srgbClr val="4472C4">
                    <a:lumMod val="50000"/>
                  </a:srgbClr>
                </a:solidFill>
                <a:latin typeface="Arial"/>
              </a:rPr>
              <a:t>-19:</a:t>
            </a:r>
          </a:p>
          <a:p>
            <a:pPr lvl="1" algn="just" hangingPunct="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Activities related to training and mobility of students, professors. </a:t>
            </a:r>
          </a:p>
          <a:p>
            <a:pPr lvl="0" algn="just" hangingPunct="0">
              <a:spcBef>
                <a:spcPts val="0"/>
              </a:spcBef>
              <a:spcAft>
                <a:spcPts val="1200"/>
              </a:spcAft>
              <a:buFont typeface="Wingdings" pitchFamily="2"/>
              <a:buChar char="v"/>
            </a:pPr>
            <a:r>
              <a:rPr lang="en-US" sz="2000" dirty="0">
                <a:solidFill>
                  <a:srgbClr val="4472C4">
                    <a:lumMod val="50000"/>
                  </a:srgbClr>
                </a:solidFill>
                <a:latin typeface="Arial"/>
              </a:rPr>
              <a:t>Application of simplified cost options </a:t>
            </a:r>
            <a:r>
              <a:rPr lang="bg-BG" sz="2000" dirty="0">
                <a:solidFill>
                  <a:srgbClr val="4472C4">
                    <a:lumMod val="50000"/>
                  </a:srgbClr>
                </a:solidFill>
                <a:latin typeface="Arial"/>
              </a:rPr>
              <a:t>(</a:t>
            </a:r>
            <a:r>
              <a:rPr lang="en-US" sz="2000" dirty="0">
                <a:solidFill>
                  <a:srgbClr val="4472C4">
                    <a:lumMod val="50000"/>
                  </a:srgbClr>
                </a:solidFill>
                <a:latin typeface="Arial"/>
              </a:rPr>
              <a:t>ESF</a:t>
            </a:r>
            <a:r>
              <a:rPr lang="bg-BG" sz="2000" dirty="0">
                <a:solidFill>
                  <a:srgbClr val="4472C4">
                    <a:lumMod val="50000"/>
                  </a:srgbClr>
                </a:solidFill>
                <a:latin typeface="Arial"/>
              </a:rPr>
              <a:t>)</a:t>
            </a:r>
          </a:p>
          <a:p>
            <a:pPr lvl="1" algn="just" hangingPunct="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A significant reduction in the administrative burden for both the beneficiaries and the Managing </a:t>
            </a:r>
            <a:r>
              <a:rPr lang="en-US" sz="18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Authority</a:t>
            </a:r>
            <a:endParaRPr lang="en-US" sz="1800" dirty="0">
              <a:solidFill>
                <a:schemeClr val="accent5">
                  <a:lumMod val="50000"/>
                </a:schemeClr>
              </a:solidFill>
              <a:latin typeface="Arial"/>
            </a:endParaRPr>
          </a:p>
          <a:p>
            <a:pPr lvl="1" algn="just" hangingPunct="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Very low error rate, rather isolated and </a:t>
            </a:r>
            <a:r>
              <a:rPr lang="en-US" sz="18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individual</a:t>
            </a:r>
            <a:endParaRPr lang="bg-BG" sz="1800" dirty="0">
              <a:solidFill>
                <a:schemeClr val="accent5">
                  <a:lumMod val="50000"/>
                </a:schemeClr>
              </a:solidFill>
              <a:latin typeface="Arial"/>
            </a:endParaRPr>
          </a:p>
          <a:p>
            <a:pPr lvl="0" algn="just" hangingPunct="0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v"/>
            </a:pPr>
            <a:r>
              <a:rPr lang="en-US" sz="2000" dirty="0">
                <a:solidFill>
                  <a:srgbClr val="4472C4">
                    <a:lumMod val="50000"/>
                  </a:srgbClr>
                </a:solidFill>
                <a:latin typeface="Arial"/>
              </a:rPr>
              <a:t>Application of </a:t>
            </a:r>
            <a:r>
              <a:rPr lang="en-US" sz="2000" dirty="0" smtClean="0">
                <a:solidFill>
                  <a:srgbClr val="4472C4">
                    <a:lumMod val="50000"/>
                  </a:srgbClr>
                </a:solidFill>
                <a:latin typeface="Arial"/>
              </a:rPr>
              <a:t>de-</a:t>
            </a:r>
            <a:r>
              <a:rPr lang="en-US" sz="2000" dirty="0" err="1" smtClean="0">
                <a:solidFill>
                  <a:srgbClr val="4472C4">
                    <a:lumMod val="50000"/>
                  </a:srgbClr>
                </a:solidFill>
                <a:latin typeface="Arial"/>
              </a:rPr>
              <a:t>minimis</a:t>
            </a:r>
            <a:r>
              <a:rPr lang="en-US" sz="2000" dirty="0" smtClean="0">
                <a:solidFill>
                  <a:srgbClr val="4472C4">
                    <a:lumMod val="50000"/>
                  </a:srgbClr>
                </a:solidFill>
                <a:latin typeface="Arial"/>
              </a:rPr>
              <a:t> </a:t>
            </a:r>
            <a:r>
              <a:rPr lang="en-US" sz="2000" dirty="0">
                <a:solidFill>
                  <a:srgbClr val="4472C4">
                    <a:lumMod val="50000"/>
                  </a:srgbClr>
                </a:solidFill>
                <a:latin typeface="Arial"/>
              </a:rPr>
              <a:t>for NGOs in the Education sector</a:t>
            </a:r>
            <a:endParaRPr lang="bg-BG" sz="1600" dirty="0">
              <a:solidFill>
                <a:srgbClr val="4472C4">
                  <a:lumMod val="50000"/>
                </a:srgbClr>
              </a:solidFill>
              <a:latin typeface="Arial"/>
            </a:endParaRPr>
          </a:p>
          <a:p>
            <a:pPr marL="0" lvl="0" indent="0" algn="just" hangingPunct="0">
              <a:spcBef>
                <a:spcPts val="0"/>
              </a:spcBef>
              <a:spcAft>
                <a:spcPts val="1200"/>
              </a:spcAft>
              <a:buNone/>
            </a:pPr>
            <a:endParaRPr lang="bg-BG" sz="2000" dirty="0">
              <a:solidFill>
                <a:schemeClr val="accent5">
                  <a:lumMod val="50000"/>
                </a:schemeClr>
              </a:solidFill>
              <a:latin typeface="Arial"/>
            </a:endParaRPr>
          </a:p>
          <a:p>
            <a:pPr marL="457200" lvl="1" indent="0" algn="just" hangingPunct="0">
              <a:spcBef>
                <a:spcPts val="0"/>
              </a:spcBef>
              <a:spcAft>
                <a:spcPts val="600"/>
              </a:spcAft>
              <a:buNone/>
            </a:pPr>
            <a:endParaRPr lang="ru-RU" sz="2200" dirty="0">
              <a:solidFill>
                <a:srgbClr val="1A3A80"/>
              </a:solidFill>
              <a:latin typeface="Arial"/>
            </a:endParaRPr>
          </a:p>
          <a:p>
            <a:pPr lvl="1" algn="just" hangingPunct="0">
              <a:spcBef>
                <a:spcPts val="0"/>
              </a:spcBef>
              <a:spcAft>
                <a:spcPts val="600"/>
              </a:spcAft>
              <a:buFont typeface="Wingdings" pitchFamily="2"/>
              <a:buChar char="ü"/>
            </a:pPr>
            <a:endParaRPr lang="ru-RU" sz="2200" dirty="0">
              <a:solidFill>
                <a:srgbClr val="1A3A8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898837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l="900" t="800" r="700" b="934"/>
          <a:stretch>
            <a:fillRect/>
          </a:stretch>
        </p:blipFill>
        <p:spPr>
          <a:xfrm>
            <a:off x="9143" y="-6775"/>
            <a:ext cx="9165451" cy="6864775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4" name="Content Placeholder 2"/>
          <p:cNvSpPr txBox="1">
            <a:spLocks noGrp="1"/>
          </p:cNvSpPr>
          <p:nvPr>
            <p:ph idx="1"/>
          </p:nvPr>
        </p:nvSpPr>
        <p:spPr>
          <a:xfrm>
            <a:off x="146303" y="1600200"/>
            <a:ext cx="8851393" cy="5102352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en-US" sz="4000" b="1" cap="all" dirty="0" smtClean="0">
                <a:ln w="3175" cmpd="sng">
                  <a:noFill/>
                </a:ln>
                <a:solidFill>
                  <a:schemeClr val="accent5">
                    <a:lumMod val="50000"/>
                  </a:schemeClr>
                </a:solidFill>
              </a:rPr>
              <a:t>Implementation of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4000" b="1" cap="all" dirty="0" smtClean="0">
                <a:ln w="3175" cmpd="sng">
                  <a:noFill/>
                </a:ln>
                <a:solidFill>
                  <a:schemeClr val="accent5">
                    <a:lumMod val="50000"/>
                  </a:schemeClr>
                </a:solidFill>
              </a:rPr>
              <a:t>OP “GOOD GOVERNANCE” 201</a:t>
            </a:r>
            <a:r>
              <a:rPr lang="bg-BG" sz="4000" b="1" cap="all" dirty="0" smtClean="0">
                <a:ln w="3175" cmpd="sng">
                  <a:noFill/>
                </a:ln>
                <a:solidFill>
                  <a:schemeClr val="accent5">
                    <a:lumMod val="50000"/>
                  </a:schemeClr>
                </a:solidFill>
              </a:rPr>
              <a:t>4 – </a:t>
            </a:r>
            <a:r>
              <a:rPr lang="en-US" sz="4000" b="1" cap="all" dirty="0" smtClean="0">
                <a:ln w="3175" cmpd="sng">
                  <a:noFill/>
                </a:ln>
                <a:solidFill>
                  <a:schemeClr val="accent5">
                    <a:lumMod val="50000"/>
                  </a:schemeClr>
                </a:solidFill>
              </a:rPr>
              <a:t>2020</a:t>
            </a:r>
            <a:endParaRPr lang="bg-BG" sz="4000" b="1" cap="all" dirty="0" smtClean="0">
              <a:ln w="3175" cmpd="sng">
                <a:noFill/>
              </a:ln>
              <a:solidFill>
                <a:schemeClr val="accent5">
                  <a:lumMod val="50000"/>
                </a:schemeClr>
              </a:solidFill>
            </a:endParaRPr>
          </a:p>
          <a:p>
            <a:pPr algn="ctr"/>
            <a:endParaRPr lang="bg-BG" sz="2000" cap="all" dirty="0" smtClean="0">
              <a:ln w="3175" cmpd="sng">
                <a:noFill/>
              </a:ln>
              <a:solidFill>
                <a:schemeClr val="accent5">
                  <a:lumMod val="50000"/>
                </a:schemeClr>
              </a:solidFill>
            </a:endParaRPr>
          </a:p>
          <a:p>
            <a:pPr marL="0" indent="0" algn="ctr">
              <a:buNone/>
            </a:pPr>
            <a:endParaRPr lang="bg-BG" sz="2000" cap="all" dirty="0">
              <a:ln w="3175" cmpd="sng">
                <a:noFill/>
              </a:ln>
              <a:solidFill>
                <a:schemeClr val="accent5">
                  <a:lumMod val="50000"/>
                </a:schemeClr>
              </a:solidFill>
            </a:endParaRPr>
          </a:p>
          <a:p>
            <a:pPr marL="0" indent="0" algn="ctr">
              <a:buNone/>
            </a:pPr>
            <a:r>
              <a:rPr lang="bg-BG" sz="2000" cap="all" dirty="0" smtClean="0">
                <a:ln w="3175" cmpd="sng">
                  <a:noFill/>
                </a:ln>
                <a:solidFill>
                  <a:schemeClr val="accent5">
                    <a:lumMod val="50000"/>
                  </a:schemeClr>
                </a:solidFill>
              </a:rPr>
              <a:t> </a:t>
            </a:r>
            <a:endParaRPr lang="bg-BG" sz="2000" cap="all" dirty="0">
              <a:ln w="3175" cmpd="sng">
                <a:noFill/>
              </a:ln>
              <a:solidFill>
                <a:schemeClr val="accent5">
                  <a:lumMod val="50000"/>
                </a:schemeClr>
              </a:solidFill>
            </a:endParaRPr>
          </a:p>
          <a:p>
            <a:endParaRPr lang="en-GB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402178" y="4410000"/>
            <a:ext cx="35779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Daniela </a:t>
            </a:r>
            <a:r>
              <a:rPr kumimoji="0" lang="en-US" sz="2400" b="1" i="1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Nikolova	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Head </a:t>
            </a:r>
            <a:r>
              <a:rPr lang="en-GB" sz="2400" i="1" dirty="0" smtClean="0">
                <a:solidFill>
                  <a:srgbClr val="4472C4">
                    <a:lumMod val="50000"/>
                  </a:srgbClr>
                </a:solidFill>
                <a:latin typeface="Calibri" panose="020F0502020204030204"/>
              </a:rPr>
              <a:t>of </a:t>
            </a:r>
            <a:r>
              <a:rPr kumimoji="0" lang="en-US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Department</a:t>
            </a:r>
            <a:r>
              <a:rPr kumimoji="0" lang="bg-BG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,</a:t>
            </a:r>
            <a:r>
              <a:rPr kumimoji="0" lang="en-US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endParaRPr kumimoji="0" lang="en-US" sz="2400" b="0" i="1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MA of OPGG</a:t>
            </a:r>
            <a:endParaRPr kumimoji="0" lang="en-US" sz="2400" b="0" i="1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0" y="54864"/>
            <a:ext cx="9064397" cy="941832"/>
            <a:chOff x="0" y="54864"/>
            <a:chExt cx="9064397" cy="941832"/>
          </a:xfrm>
        </p:grpSpPr>
        <p:pic>
          <p:nvPicPr>
            <p:cNvPr id="12" name="Picture 11"/>
            <p:cNvPicPr>
              <a:picLocks noChangeAspect="1"/>
            </p:cNvPicPr>
            <p:nvPr/>
          </p:nvPicPr>
          <p:blipFill rotWithShape="1">
            <a:blip r:embed="rId4"/>
            <a:srcRect l="1818" t="8336" r="3536" b="12500"/>
            <a:stretch/>
          </p:blipFill>
          <p:spPr>
            <a:xfrm>
              <a:off x="0" y="54864"/>
              <a:ext cx="3941064" cy="941832"/>
            </a:xfrm>
            <a:prstGeom prst="rect">
              <a:avLst/>
            </a:prstGeom>
          </p:spPr>
        </p:pic>
        <p:grpSp>
          <p:nvGrpSpPr>
            <p:cNvPr id="13" name="Group 12"/>
            <p:cNvGrpSpPr/>
            <p:nvPr/>
          </p:nvGrpSpPr>
          <p:grpSpPr>
            <a:xfrm>
              <a:off x="5751577" y="69424"/>
              <a:ext cx="3312820" cy="899282"/>
              <a:chOff x="5751577" y="69424"/>
              <a:chExt cx="3312820" cy="899282"/>
            </a:xfrm>
          </p:grpSpPr>
          <p:pic>
            <p:nvPicPr>
              <p:cNvPr id="14" name="Picture 13"/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751577" y="69424"/>
                <a:ext cx="1161750" cy="899282"/>
              </a:xfrm>
              <a:prstGeom prst="rect">
                <a:avLst/>
              </a:prstGeom>
            </p:spPr>
          </p:pic>
          <p:pic>
            <p:nvPicPr>
              <p:cNvPr id="15" name="Picture 14"/>
              <p:cNvPicPr>
                <a:picLocks noChangeAspect="1"/>
              </p:cNvPicPr>
              <p:nvPr/>
            </p:nvPicPr>
            <p:blipFill rotWithShape="1">
              <a:blip r:embed="rId6"/>
              <a:srcRect l="31846" t="26726" r="3392" b="20261"/>
              <a:stretch/>
            </p:blipFill>
            <p:spPr>
              <a:xfrm>
                <a:off x="6825562" y="210312"/>
                <a:ext cx="2238835" cy="612648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2467099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1619996" y="0"/>
            <a:ext cx="7200799" cy="1052739"/>
          </a:xfrm>
        </p:spPr>
        <p:txBody>
          <a:bodyPr anchorCtr="0">
            <a:noAutofit/>
          </a:bodyPr>
          <a:lstStyle/>
          <a:p>
            <a:pPr algn="l"/>
            <a:r>
              <a:rPr lang="en-US" sz="3200" b="1" dirty="0">
                <a:solidFill>
                  <a:schemeClr val="accent5">
                    <a:lumMod val="50000"/>
                  </a:schemeClr>
                </a:solidFill>
                <a:latin typeface="Calibri" pitchFamily="34"/>
              </a:rPr>
              <a:t>Implementation Progress</a:t>
            </a:r>
            <a:r>
              <a:rPr lang="bg-BG" sz="3200" b="1" dirty="0">
                <a:solidFill>
                  <a:schemeClr val="accent5">
                    <a:lumMod val="50000"/>
                  </a:schemeClr>
                </a:solidFill>
                <a:latin typeface="Calibri" pitchFamily="34"/>
              </a:rPr>
              <a:t>: </a:t>
            </a:r>
            <a:r>
              <a:rPr lang="en-US" sz="3200" b="1" dirty="0" smtClean="0">
                <a:solidFill>
                  <a:schemeClr val="accent5">
                    <a:lumMod val="50000"/>
                  </a:schemeClr>
                </a:solidFill>
                <a:latin typeface="Calibri" pitchFamily="34"/>
              </a:rPr>
              <a:t>Financial Data /as of 15 November/</a:t>
            </a:r>
            <a:endParaRPr lang="bg-BG" sz="3200" b="1" dirty="0">
              <a:solidFill>
                <a:schemeClr val="accent5">
                  <a:lumMod val="50000"/>
                </a:schemeClr>
              </a:solidFill>
              <a:latin typeface="Calibri" pitchFamily="34"/>
            </a:endParaRP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84221" y="1239253"/>
            <a:ext cx="8736574" cy="5325306"/>
          </a:xfrm>
        </p:spPr>
        <p:txBody>
          <a:bodyPr>
            <a:noAutofit/>
          </a:bodyPr>
          <a:lstStyle/>
          <a:p>
            <a:pPr algn="just" hangingPunct="0">
              <a:spcBef>
                <a:spcPts val="0"/>
              </a:spcBef>
              <a:spcAft>
                <a:spcPts val="1200"/>
              </a:spcAft>
              <a:buFont typeface="Wingdings" pitchFamily="2"/>
              <a:buChar char="v"/>
            </a:pP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Contracted funds: EUR 283 836 550 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(101,4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%)</a:t>
            </a:r>
            <a:endParaRPr lang="en-US" sz="2000" dirty="0" smtClean="0">
              <a:solidFill>
                <a:schemeClr val="accent5">
                  <a:lumMod val="50000"/>
                </a:schemeClr>
              </a:solidFill>
              <a:latin typeface="Arial"/>
            </a:endParaRPr>
          </a:p>
          <a:p>
            <a:pPr lvl="0" algn="just" hangingPunct="0">
              <a:spcBef>
                <a:spcPts val="0"/>
              </a:spcBef>
              <a:spcAft>
                <a:spcPts val="1200"/>
              </a:spcAft>
              <a:buFont typeface="Wingdings" pitchFamily="2"/>
              <a:buChar char="v"/>
            </a:pP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Payments to beneficiaries: EUR 248 571 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198</a:t>
            </a:r>
            <a:r>
              <a:rPr lang="bg-BG" sz="20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 (8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8,8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%)</a:t>
            </a:r>
          </a:p>
          <a:p>
            <a:pPr lvl="0" algn="just" hangingPunct="0">
              <a:spcBef>
                <a:spcPts val="0"/>
              </a:spcBef>
              <a:spcAft>
                <a:spcPts val="1200"/>
              </a:spcAft>
              <a:buFont typeface="Wingdings" pitchFamily="2"/>
              <a:buChar char="v"/>
            </a:pP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Verified 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expenditure: EUR 245 155 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423</a:t>
            </a:r>
            <a:r>
              <a:rPr lang="bg-BG" sz="20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 </a:t>
            </a:r>
            <a:r>
              <a:rPr lang="en-US" sz="2000" dirty="0" smtClean="0">
                <a:solidFill>
                  <a:srgbClr val="4472C4">
                    <a:lumMod val="50000"/>
                  </a:srgbClr>
                </a:solidFill>
                <a:latin typeface="Arial"/>
              </a:rPr>
              <a:t>(</a:t>
            </a:r>
            <a:r>
              <a:rPr lang="en-US" sz="2000" dirty="0">
                <a:solidFill>
                  <a:srgbClr val="4472C4">
                    <a:lumMod val="50000"/>
                  </a:srgbClr>
                </a:solidFill>
                <a:latin typeface="Arial"/>
              </a:rPr>
              <a:t>87,6%)</a:t>
            </a:r>
          </a:p>
          <a:p>
            <a:pPr lvl="0" algn="just" hangingPunct="0">
              <a:spcBef>
                <a:spcPts val="0"/>
              </a:spcBef>
              <a:spcAft>
                <a:spcPts val="1200"/>
              </a:spcAft>
              <a:buFont typeface="Wingdings" pitchFamily="2"/>
              <a:buChar char="v"/>
            </a:pP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Certified 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expenditure: EUR 241 375 868 </a:t>
            </a:r>
            <a:r>
              <a:rPr lang="en-US" sz="2000" dirty="0">
                <a:solidFill>
                  <a:srgbClr val="4472C4">
                    <a:lumMod val="50000"/>
                  </a:srgbClr>
                </a:solidFill>
                <a:latin typeface="Arial"/>
              </a:rPr>
              <a:t>(86,2%)</a:t>
            </a:r>
            <a:endParaRPr lang="en-US" sz="2000" dirty="0" smtClean="0">
              <a:solidFill>
                <a:schemeClr val="accent5">
                  <a:lumMod val="50000"/>
                </a:schemeClr>
              </a:solidFill>
              <a:latin typeface="Arial"/>
            </a:endParaRPr>
          </a:p>
          <a:p>
            <a:pPr lvl="0" algn="just" hangingPunct="0">
              <a:spcBef>
                <a:spcPts val="0"/>
              </a:spcBef>
              <a:spcAft>
                <a:spcPts val="1200"/>
              </a:spcAft>
              <a:buFont typeface="Wingdings" pitchFamily="2"/>
              <a:buChar char="v"/>
            </a:pP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Funds reallocated to SAFE-related operations: EUR 3 466 125</a:t>
            </a:r>
          </a:p>
          <a:p>
            <a:pPr lvl="0" algn="just" hangingPunct="0">
              <a:spcBef>
                <a:spcPts val="0"/>
              </a:spcBef>
              <a:spcAft>
                <a:spcPts val="1200"/>
              </a:spcAft>
              <a:buFont typeface="Wingdings" pitchFamily="2"/>
              <a:buChar char="v"/>
            </a:pP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MA 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estimation of the residual risk of incomplete absorption: 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/>
            </a:r>
            <a:b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</a:b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No 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decommitment is expected at 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the closure of the </a:t>
            </a:r>
            <a:r>
              <a:rPr lang="en-US" sz="2000" dirty="0" err="1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programme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.</a:t>
            </a:r>
            <a:r>
              <a:rPr lang="bg-BG" sz="20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 </a:t>
            </a:r>
            <a:endParaRPr lang="en-GB" sz="2000" dirty="0" smtClean="0">
              <a:solidFill>
                <a:schemeClr val="accent5">
                  <a:lumMod val="50000"/>
                </a:schemeClr>
              </a:solidFill>
              <a:latin typeface="Arial"/>
            </a:endParaRPr>
          </a:p>
          <a:p>
            <a:pPr lvl="0" algn="just" hangingPunct="0">
              <a:spcBef>
                <a:spcPts val="0"/>
              </a:spcBef>
              <a:spcAft>
                <a:spcPts val="1200"/>
              </a:spcAft>
              <a:buFont typeface="Wingdings" pitchFamily="2"/>
              <a:buChar char="v"/>
            </a:pP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The 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programme has 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been over-contracted 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in 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order to cover the savings from projects 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under 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implementation. </a:t>
            </a:r>
          </a:p>
          <a:p>
            <a:pPr marL="457200" lvl="1" indent="0" algn="just" hangingPunct="0">
              <a:spcBef>
                <a:spcPts val="0"/>
              </a:spcBef>
              <a:spcAft>
                <a:spcPts val="600"/>
              </a:spcAft>
              <a:buNone/>
            </a:pPr>
            <a:endParaRPr lang="ru-RU" sz="2200" dirty="0">
              <a:solidFill>
                <a:srgbClr val="1A3A80"/>
              </a:solidFill>
              <a:latin typeface="Arial"/>
            </a:endParaRPr>
          </a:p>
          <a:p>
            <a:pPr lvl="1" algn="just" hangingPunct="0">
              <a:spcBef>
                <a:spcPts val="0"/>
              </a:spcBef>
              <a:spcAft>
                <a:spcPts val="600"/>
              </a:spcAft>
              <a:buFont typeface="Wingdings" pitchFamily="2"/>
              <a:buChar char="ü"/>
            </a:pPr>
            <a:endParaRPr lang="ru-RU" sz="2200" dirty="0">
              <a:solidFill>
                <a:srgbClr val="1A3A8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356845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1619996" y="0"/>
            <a:ext cx="7386844" cy="1052739"/>
          </a:xfrm>
        </p:spPr>
        <p:txBody>
          <a:bodyPr anchorCtr="0">
            <a:noAutofit/>
          </a:bodyPr>
          <a:lstStyle/>
          <a:p>
            <a:pPr lvl="0" algn="l"/>
            <a:r>
              <a:rPr lang="en-US" sz="3200" b="1" dirty="0" smtClean="0">
                <a:solidFill>
                  <a:schemeClr val="accent5">
                    <a:lumMod val="50000"/>
                  </a:schemeClr>
                </a:solidFill>
                <a:latin typeface="Calibri" pitchFamily="34"/>
              </a:rPr>
              <a:t>Lessons Learnt</a:t>
            </a:r>
            <a:endParaRPr lang="bg-BG" sz="3200" b="1" dirty="0">
              <a:solidFill>
                <a:schemeClr val="accent5">
                  <a:lumMod val="50000"/>
                </a:schemeClr>
              </a:solidFill>
              <a:latin typeface="Calibri" pitchFamily="34"/>
            </a:endParaRP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108284" y="1179095"/>
            <a:ext cx="8712511" cy="5385464"/>
          </a:xfrm>
        </p:spPr>
        <p:txBody>
          <a:bodyPr>
            <a:noAutofit/>
          </a:bodyPr>
          <a:lstStyle/>
          <a:p>
            <a:pPr algn="just" hangingPunct="0">
              <a:spcBef>
                <a:spcPts val="0"/>
              </a:spcBef>
              <a:spcAft>
                <a:spcPts val="1200"/>
              </a:spcAft>
              <a:buFont typeface="Wingdings" pitchFamily="2"/>
              <a:buChar char="v"/>
            </a:pP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Application of a strategic 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approach to </a:t>
            </a:r>
            <a:r>
              <a:rPr lang="en-US" sz="2000" dirty="0" err="1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programme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 interventions</a:t>
            </a:r>
            <a:endParaRPr lang="en-US" sz="2000" dirty="0">
              <a:solidFill>
                <a:schemeClr val="accent5">
                  <a:lumMod val="50000"/>
                </a:schemeClr>
              </a:solidFill>
              <a:latin typeface="Arial"/>
            </a:endParaRPr>
          </a:p>
          <a:p>
            <a:pPr algn="just" hangingPunct="0">
              <a:spcBef>
                <a:spcPts val="0"/>
              </a:spcBef>
              <a:spcAft>
                <a:spcPts val="1200"/>
              </a:spcAft>
              <a:buFont typeface="Wingdings" pitchFamily="2"/>
              <a:buChar char="v"/>
            </a:pP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Close partnership with stakeholders in the overall process of </a:t>
            </a:r>
            <a:r>
              <a:rPr lang="en-US" sz="2000" dirty="0" err="1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programme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 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management and 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implementation</a:t>
            </a:r>
            <a:endParaRPr lang="en-US" sz="2000" dirty="0">
              <a:solidFill>
                <a:schemeClr val="accent5">
                  <a:lumMod val="50000"/>
                </a:schemeClr>
              </a:solidFill>
              <a:latin typeface="Arial"/>
            </a:endParaRPr>
          </a:p>
          <a:p>
            <a:pPr algn="just" hangingPunct="0">
              <a:spcBef>
                <a:spcPts val="0"/>
              </a:spcBef>
              <a:spcAft>
                <a:spcPts val="1200"/>
              </a:spcAft>
              <a:buFont typeface="Wingdings" pitchFamily="2"/>
              <a:buChar char="v"/>
            </a:pPr>
            <a:r>
              <a:rPr lang="en-GB" sz="20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A n</a:t>
            </a:r>
            <a:r>
              <a:rPr lang="en-US" sz="2000" dirty="0" err="1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eed</a:t>
            </a:r>
            <a:r>
              <a:rPr lang="bg-BG" sz="20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:</a:t>
            </a:r>
          </a:p>
          <a:p>
            <a:pPr lvl="1" algn="just" hangingPunct="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sz="18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for 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political consensus on policies and their sustainability over time</a:t>
            </a:r>
            <a:r>
              <a:rPr lang="bg-BG" sz="18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 </a:t>
            </a:r>
            <a:r>
              <a:rPr lang="en-US" sz="18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including 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coordination and joint work between the </a:t>
            </a:r>
            <a:r>
              <a:rPr lang="en-US" sz="18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executive and 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the judiciary in the justice sector</a:t>
            </a:r>
          </a:p>
          <a:p>
            <a:pPr lvl="1" algn="just" hangingPunct="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sz="18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to 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strengthen the capacity of the administration for ICT projects implementation</a:t>
            </a:r>
            <a:r>
              <a:rPr lang="bg-BG" sz="18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 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and improving the public procurement process</a:t>
            </a:r>
          </a:p>
          <a:p>
            <a:pPr lvl="1" algn="just" hangingPunct="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sz="18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to 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improve the monitoring mechanism of the strategic </a:t>
            </a:r>
            <a:r>
              <a:rPr lang="en-US" sz="18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documents that shape the measures 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and more active involvement of stakeholders throughout the life cycle of strategies</a:t>
            </a:r>
          </a:p>
          <a:p>
            <a:pPr lvl="1" algn="just" hangingPunct="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sz="18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for 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realistic time planning of the operations given the scope, complexity and potential risks for their implementation</a:t>
            </a:r>
          </a:p>
          <a:p>
            <a:pPr lvl="1" algn="just" hangingPunct="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sz="18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to 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set specific preconditions to boost and guarantee the implementation of the operations</a:t>
            </a:r>
          </a:p>
          <a:p>
            <a:pPr lvl="0" algn="just" hangingPunct="0">
              <a:spcBef>
                <a:spcPts val="0"/>
              </a:spcBef>
              <a:spcAft>
                <a:spcPts val="1200"/>
              </a:spcAft>
              <a:buFont typeface="Wingdings" pitchFamily="2"/>
              <a:buChar char="v"/>
            </a:pPr>
            <a:endParaRPr lang="bg-BG" sz="2000" dirty="0" smtClean="0">
              <a:solidFill>
                <a:schemeClr val="accent5">
                  <a:lumMod val="50000"/>
                </a:schemeClr>
              </a:solidFill>
              <a:latin typeface="Arial"/>
            </a:endParaRPr>
          </a:p>
          <a:p>
            <a:pPr marL="457200" lvl="1" indent="0" algn="just" hangingPunct="0">
              <a:spcBef>
                <a:spcPts val="0"/>
              </a:spcBef>
              <a:spcAft>
                <a:spcPts val="600"/>
              </a:spcAft>
              <a:buNone/>
            </a:pPr>
            <a:endParaRPr lang="ru-RU" sz="2200" dirty="0" smtClean="0">
              <a:solidFill>
                <a:srgbClr val="1A3A80"/>
              </a:solidFill>
              <a:latin typeface="Arial"/>
            </a:endParaRPr>
          </a:p>
          <a:p>
            <a:pPr lvl="1" algn="just" hangingPunct="0">
              <a:spcBef>
                <a:spcPts val="0"/>
              </a:spcBef>
              <a:spcAft>
                <a:spcPts val="600"/>
              </a:spcAft>
              <a:buFont typeface="Wingdings" pitchFamily="2"/>
              <a:buChar char="ü"/>
            </a:pPr>
            <a:endParaRPr lang="ru-RU" sz="2200" dirty="0">
              <a:solidFill>
                <a:srgbClr val="1A3A8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305163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l="900" t="800" r="700" b="934"/>
          <a:stretch>
            <a:fillRect/>
          </a:stretch>
        </p:blipFill>
        <p:spPr>
          <a:xfrm>
            <a:off x="9143" y="-6775"/>
            <a:ext cx="9165451" cy="6864775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4" name="Content Placeholder 2"/>
          <p:cNvSpPr txBox="1">
            <a:spLocks noGrp="1"/>
          </p:cNvSpPr>
          <p:nvPr>
            <p:ph idx="1"/>
          </p:nvPr>
        </p:nvSpPr>
        <p:spPr>
          <a:xfrm>
            <a:off x="146303" y="1600200"/>
            <a:ext cx="8851393" cy="5102352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en-US" sz="4000" b="1" cap="all" dirty="0" smtClean="0">
                <a:ln w="3175" cmpd="sng">
                  <a:noFill/>
                </a:ln>
                <a:solidFill>
                  <a:schemeClr val="accent5">
                    <a:lumMod val="50000"/>
                  </a:schemeClr>
                </a:solidFill>
              </a:rPr>
              <a:t>Implementation of</a:t>
            </a:r>
          </a:p>
          <a:p>
            <a:pPr marL="0" lvl="0" indent="0" algn="ctr">
              <a:spcBef>
                <a:spcPts val="0"/>
              </a:spcBef>
              <a:buNone/>
            </a:pPr>
            <a:r>
              <a:rPr lang="en-US" sz="4000" b="1" cap="all" dirty="0" smtClean="0">
                <a:ln w="3175" cmpd="sng">
                  <a:noFill/>
                </a:ln>
                <a:solidFill>
                  <a:srgbClr val="4472C4">
                    <a:lumMod val="50000"/>
                  </a:srgbClr>
                </a:solidFill>
              </a:rPr>
              <a:t>“FOOD AND/OR BASIC MATERIAL ASSISTANCE</a:t>
            </a:r>
            <a:r>
              <a:rPr lang="ru-RU" sz="4000" b="1" cap="all" dirty="0" smtClean="0">
                <a:ln w="3175" cmpd="sng">
                  <a:noFill/>
                </a:ln>
                <a:solidFill>
                  <a:srgbClr val="4472C4">
                    <a:lumMod val="50000"/>
                  </a:srgbClr>
                </a:solidFill>
              </a:rPr>
              <a:t> </a:t>
            </a:r>
            <a:r>
              <a:rPr lang="en-GB" sz="4000" b="1" cap="all" dirty="0" err="1" smtClean="0">
                <a:ln w="3175" cmpd="sng">
                  <a:noFill/>
                </a:ln>
                <a:solidFill>
                  <a:srgbClr val="4472C4">
                    <a:lumMod val="50000"/>
                  </a:srgbClr>
                </a:solidFill>
              </a:rPr>
              <a:t>oP</a:t>
            </a:r>
            <a:r>
              <a:rPr lang="en-GB" sz="4000" b="1" cap="all" dirty="0" smtClean="0">
                <a:ln w="3175" cmpd="sng">
                  <a:noFill/>
                </a:ln>
                <a:solidFill>
                  <a:srgbClr val="4472C4">
                    <a:lumMod val="50000"/>
                  </a:srgbClr>
                </a:solidFill>
              </a:rPr>
              <a:t>”</a:t>
            </a:r>
            <a:r>
              <a:rPr lang="en-US" sz="4000" b="1" cap="all" dirty="0" smtClean="0">
                <a:ln w="3175" cmpd="sng">
                  <a:noFill/>
                </a:ln>
                <a:solidFill>
                  <a:srgbClr val="4472C4">
                    <a:lumMod val="50000"/>
                  </a:srgbClr>
                </a:solidFill>
              </a:rPr>
              <a:t> </a:t>
            </a:r>
            <a:r>
              <a:rPr lang="ru-RU" sz="4000" b="1" cap="all" dirty="0" smtClean="0">
                <a:ln w="3175" cmpd="sng">
                  <a:noFill/>
                </a:ln>
                <a:solidFill>
                  <a:srgbClr val="4472C4">
                    <a:lumMod val="50000"/>
                  </a:srgbClr>
                </a:solidFill>
              </a:rPr>
              <a:t>2014 </a:t>
            </a:r>
            <a:r>
              <a:rPr lang="ru-RU" sz="4000" b="1" cap="all" dirty="0">
                <a:ln w="3175" cmpd="sng">
                  <a:noFill/>
                </a:ln>
                <a:solidFill>
                  <a:srgbClr val="4472C4">
                    <a:lumMod val="50000"/>
                  </a:srgbClr>
                </a:solidFill>
              </a:rPr>
              <a:t>– </a:t>
            </a:r>
            <a:r>
              <a:rPr lang="ru-RU" sz="4000" b="1" cap="all" dirty="0" smtClean="0">
                <a:ln w="3175" cmpd="sng">
                  <a:noFill/>
                </a:ln>
                <a:solidFill>
                  <a:srgbClr val="4472C4">
                    <a:lumMod val="50000"/>
                  </a:srgbClr>
                </a:solidFill>
              </a:rPr>
              <a:t>2020</a:t>
            </a:r>
            <a:endParaRPr lang="bg-BG" sz="2000" cap="all" dirty="0">
              <a:ln w="3175" cmpd="sng">
                <a:noFill/>
              </a:ln>
              <a:solidFill>
                <a:schemeClr val="accent5">
                  <a:lumMod val="50000"/>
                </a:schemeClr>
              </a:solidFill>
            </a:endParaRPr>
          </a:p>
          <a:p>
            <a:pPr marL="0" indent="0" algn="ctr">
              <a:buNone/>
            </a:pPr>
            <a:r>
              <a:rPr lang="bg-BG" sz="2000" cap="all" dirty="0" smtClean="0">
                <a:ln w="3175" cmpd="sng">
                  <a:noFill/>
                </a:ln>
                <a:solidFill>
                  <a:schemeClr val="accent5">
                    <a:lumMod val="50000"/>
                  </a:schemeClr>
                </a:solidFill>
              </a:rPr>
              <a:t> </a:t>
            </a:r>
            <a:endParaRPr lang="bg-BG" sz="2000" cap="all" dirty="0">
              <a:ln w="3175" cmpd="sng">
                <a:noFill/>
              </a:ln>
              <a:solidFill>
                <a:schemeClr val="accent5">
                  <a:lumMod val="50000"/>
                </a:schemeClr>
              </a:solidFill>
            </a:endParaRPr>
          </a:p>
          <a:p>
            <a:endParaRPr lang="en-GB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687568" y="4979783"/>
            <a:ext cx="33101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Nikolay </a:t>
            </a:r>
            <a:r>
              <a:rPr kumimoji="0" lang="en-US" sz="24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Naydenov</a:t>
            </a:r>
            <a:endParaRPr kumimoji="0" lang="en-US" sz="2400" b="1" i="1" u="none" strike="noStrike" kern="1200" cap="none" spc="0" normalizeH="0" baseline="0" noProof="0" dirty="0" smtClean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Deputy </a:t>
            </a:r>
            <a:r>
              <a:rPr lang="en-GB" sz="2400" i="1" dirty="0">
                <a:solidFill>
                  <a:srgbClr val="4472C4">
                    <a:lumMod val="50000"/>
                  </a:srgbClr>
                </a:solidFill>
                <a:latin typeface="Calibri" panose="020F0502020204030204"/>
              </a:rPr>
              <a:t>M</a:t>
            </a:r>
            <a:r>
              <a:rPr kumimoji="0" lang="en-US" sz="2400" b="0" i="1" u="none" strike="noStrike" kern="1200" cap="none" spc="0" normalizeH="0" baseline="0" noProof="0" dirty="0" err="1" smtClean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inister</a:t>
            </a:r>
            <a:r>
              <a:rPr kumimoji="0" lang="en-US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of </a:t>
            </a:r>
            <a:r>
              <a:rPr kumimoji="0" lang="en-US" sz="2400" b="0" i="1" u="none" strike="noStrike" kern="1200" cap="none" spc="0" normalizeH="0" baseline="0" noProof="0" dirty="0" err="1" smtClean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Labour</a:t>
            </a:r>
            <a:r>
              <a:rPr kumimoji="0" lang="en-US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and </a:t>
            </a:r>
            <a:r>
              <a:rPr kumimoji="0" lang="en-US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Social Policy</a:t>
            </a:r>
            <a:endParaRPr kumimoji="0" lang="en-GB" sz="2400" b="0" i="1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0" y="54864"/>
            <a:ext cx="9064397" cy="941832"/>
            <a:chOff x="0" y="54864"/>
            <a:chExt cx="9064397" cy="941832"/>
          </a:xfrm>
        </p:grpSpPr>
        <p:pic>
          <p:nvPicPr>
            <p:cNvPr id="12" name="Picture 11"/>
            <p:cNvPicPr>
              <a:picLocks noChangeAspect="1"/>
            </p:cNvPicPr>
            <p:nvPr/>
          </p:nvPicPr>
          <p:blipFill rotWithShape="1">
            <a:blip r:embed="rId4"/>
            <a:srcRect l="1818" t="8336" r="3536" b="12500"/>
            <a:stretch/>
          </p:blipFill>
          <p:spPr>
            <a:xfrm>
              <a:off x="0" y="54864"/>
              <a:ext cx="3941064" cy="941832"/>
            </a:xfrm>
            <a:prstGeom prst="rect">
              <a:avLst/>
            </a:prstGeom>
          </p:spPr>
        </p:pic>
        <p:grpSp>
          <p:nvGrpSpPr>
            <p:cNvPr id="13" name="Group 12"/>
            <p:cNvGrpSpPr/>
            <p:nvPr/>
          </p:nvGrpSpPr>
          <p:grpSpPr>
            <a:xfrm>
              <a:off x="5751577" y="69424"/>
              <a:ext cx="3312820" cy="899282"/>
              <a:chOff x="5751577" y="69424"/>
              <a:chExt cx="3312820" cy="899282"/>
            </a:xfrm>
          </p:grpSpPr>
          <p:pic>
            <p:nvPicPr>
              <p:cNvPr id="14" name="Picture 13"/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751577" y="69424"/>
                <a:ext cx="1161750" cy="899282"/>
              </a:xfrm>
              <a:prstGeom prst="rect">
                <a:avLst/>
              </a:prstGeom>
            </p:spPr>
          </p:pic>
          <p:pic>
            <p:nvPicPr>
              <p:cNvPr id="15" name="Picture 14"/>
              <p:cNvPicPr>
                <a:picLocks noChangeAspect="1"/>
              </p:cNvPicPr>
              <p:nvPr/>
            </p:nvPicPr>
            <p:blipFill rotWithShape="1">
              <a:blip r:embed="rId6"/>
              <a:srcRect l="31846" t="26726" r="3392" b="20261"/>
              <a:stretch/>
            </p:blipFill>
            <p:spPr>
              <a:xfrm>
                <a:off x="6825562" y="210312"/>
                <a:ext cx="2238835" cy="612648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35957378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1619996" y="0"/>
            <a:ext cx="7200799" cy="1052739"/>
          </a:xfrm>
        </p:spPr>
        <p:txBody>
          <a:bodyPr anchorCtr="0">
            <a:noAutofit/>
          </a:bodyPr>
          <a:lstStyle/>
          <a:p>
            <a:pPr algn="l"/>
            <a:r>
              <a:rPr lang="en-US" sz="3200" b="1" dirty="0">
                <a:solidFill>
                  <a:schemeClr val="accent5">
                    <a:lumMod val="50000"/>
                  </a:schemeClr>
                </a:solidFill>
                <a:latin typeface="Calibri" pitchFamily="34"/>
              </a:rPr>
              <a:t>Implementation Progress</a:t>
            </a:r>
            <a:r>
              <a:rPr lang="bg-BG" sz="3200" b="1" dirty="0">
                <a:solidFill>
                  <a:schemeClr val="accent5">
                    <a:lumMod val="50000"/>
                  </a:schemeClr>
                </a:solidFill>
                <a:latin typeface="Calibri" pitchFamily="34"/>
              </a:rPr>
              <a:t>: </a:t>
            </a:r>
            <a:r>
              <a:rPr lang="en-US" sz="3200" b="1" dirty="0" smtClean="0">
                <a:solidFill>
                  <a:schemeClr val="accent5">
                    <a:lumMod val="50000"/>
                  </a:schemeClr>
                </a:solidFill>
                <a:latin typeface="Calibri" pitchFamily="34"/>
              </a:rPr>
              <a:t>Financial Data /as of 15 November/</a:t>
            </a:r>
            <a:endParaRPr lang="bg-BG" sz="3200" b="1" dirty="0">
              <a:solidFill>
                <a:schemeClr val="accent5">
                  <a:lumMod val="50000"/>
                </a:schemeClr>
              </a:solidFill>
              <a:latin typeface="Calibri" pitchFamily="34"/>
            </a:endParaRP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84221" y="1227221"/>
            <a:ext cx="8736574" cy="5337338"/>
          </a:xfrm>
        </p:spPr>
        <p:txBody>
          <a:bodyPr>
            <a:noAutofit/>
          </a:bodyPr>
          <a:lstStyle/>
          <a:p>
            <a:pPr lvl="0" algn="just" hangingPunct="0">
              <a:spcBef>
                <a:spcPts val="0"/>
              </a:spcBef>
              <a:spcAft>
                <a:spcPts val="1200"/>
              </a:spcAft>
              <a:buFont typeface="Wingdings" pitchFamily="2"/>
              <a:buChar char="v"/>
            </a:pPr>
            <a:r>
              <a:rPr lang="en-GB" sz="2000" dirty="0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  <a:t>Contracted funds: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 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  <a:t>EUR 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161 842 652.34 (99.98%), of which EUR 38 531 039.82 under the REACT-EU mechanism.</a:t>
            </a:r>
            <a:endParaRPr lang="bg-BG" sz="2000" dirty="0">
              <a:solidFill>
                <a:schemeClr val="accent5">
                  <a:lumMod val="50000"/>
                </a:schemeClr>
              </a:solidFill>
              <a:latin typeface="+mn-lt"/>
            </a:endParaRPr>
          </a:p>
          <a:p>
            <a:pPr lvl="0" algn="just" hangingPunct="0">
              <a:spcBef>
                <a:spcPts val="0"/>
              </a:spcBef>
              <a:spcAft>
                <a:spcPts val="1200"/>
              </a:spcAft>
              <a:buFont typeface="Wingdings" pitchFamily="2"/>
              <a:buChar char="v"/>
            </a:pPr>
            <a:r>
              <a:rPr lang="en-GB" sz="2000" dirty="0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  <a:t>Payments to beneficiaries</a:t>
            </a:r>
            <a:r>
              <a:rPr lang="en-GB" sz="2000" dirty="0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  <a:t>: 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  <a:t>ЕUR </a:t>
            </a: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161 841 993.39 (99.98%), 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  <a:t>of which 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  <a:t>ЕUR </a:t>
            </a: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38 531 039.82 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  <a:t>under the 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  <a:t>REACT-EU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  <a:t> mechanism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  <a:t>.</a:t>
            </a:r>
            <a:endParaRPr lang="bg-BG" sz="2000" dirty="0">
              <a:solidFill>
                <a:schemeClr val="accent5">
                  <a:lumMod val="50000"/>
                </a:schemeClr>
              </a:solidFill>
              <a:latin typeface="+mn-lt"/>
            </a:endParaRPr>
          </a:p>
          <a:p>
            <a:pPr lvl="0" algn="just" hangingPunct="0">
              <a:spcBef>
                <a:spcPts val="0"/>
              </a:spcBef>
              <a:spcAft>
                <a:spcPts val="1200"/>
              </a:spcAft>
              <a:buFont typeface="Wingdings" pitchFamily="2"/>
              <a:buChar char="v"/>
            </a:pPr>
            <a:r>
              <a:rPr lang="en-GB" sz="2000" dirty="0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  <a:t>Verified expenditure: 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  <a:t>ЕUR </a:t>
            </a: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161 842 652.34 (99.98%), 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  <a:t>of which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  <a:t> </a:t>
            </a: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ЕUR 38 531 039.82 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  <a:t>under the 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  <a:t>REACT-EU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  <a:t> mechanism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  <a:t>.</a:t>
            </a:r>
            <a:endParaRPr lang="en-GB" sz="2000" dirty="0" smtClean="0">
              <a:solidFill>
                <a:schemeClr val="accent5">
                  <a:lumMod val="50000"/>
                </a:schemeClr>
              </a:solidFill>
              <a:latin typeface="+mn-lt"/>
            </a:endParaRPr>
          </a:p>
          <a:p>
            <a:pPr lvl="0" algn="just" hangingPunct="0">
              <a:spcBef>
                <a:spcPts val="0"/>
              </a:spcBef>
              <a:spcAft>
                <a:spcPts val="1200"/>
              </a:spcAft>
              <a:buFont typeface="Wingdings" pitchFamily="2"/>
              <a:buChar char="v"/>
            </a:pPr>
            <a:r>
              <a:rPr lang="en-GB" sz="2000" dirty="0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  <a:t>Certified expenditure: </a:t>
            </a:r>
            <a:r>
              <a:rPr lang="fr-FR" sz="2000" dirty="0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  <a:t>ЕUR </a:t>
            </a:r>
            <a:r>
              <a:rPr lang="fr-FR" sz="2000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161 842 652.34 (99.98</a:t>
            </a:r>
            <a:r>
              <a:rPr lang="fr-FR" sz="2000" dirty="0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  <a:t>%)</a:t>
            </a:r>
            <a:endParaRPr lang="bg-BG" sz="2000" dirty="0" smtClean="0">
              <a:solidFill>
                <a:schemeClr val="accent5">
                  <a:lumMod val="50000"/>
                </a:schemeClr>
              </a:solidFill>
              <a:latin typeface="+mn-lt"/>
            </a:endParaRPr>
          </a:p>
          <a:p>
            <a:pPr lvl="0" algn="just" hangingPunct="0">
              <a:spcBef>
                <a:spcPts val="0"/>
              </a:spcBef>
              <a:spcAft>
                <a:spcPts val="1200"/>
              </a:spcAft>
              <a:buFont typeface="Wingdings" pitchFamily="2"/>
              <a:buChar char="v"/>
            </a:pPr>
            <a:r>
              <a:rPr lang="en-GB" sz="2000" dirty="0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  <a:t>MA estimation of the residual risk of incomplete absorption: 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  <a:t>0,02</a:t>
            </a: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% 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  <a:t>of the programme budget</a:t>
            </a:r>
            <a:endParaRPr lang="bg-BG" sz="2000" dirty="0">
              <a:solidFill>
                <a:schemeClr val="accent5">
                  <a:lumMod val="50000"/>
                </a:schemeClr>
              </a:solidFill>
              <a:latin typeface="+mn-lt"/>
            </a:endParaRPr>
          </a:p>
          <a:p>
            <a:pPr marL="457200" lvl="1" indent="0" algn="just" hangingPunct="0">
              <a:spcBef>
                <a:spcPts val="0"/>
              </a:spcBef>
              <a:spcAft>
                <a:spcPts val="600"/>
              </a:spcAft>
              <a:buNone/>
            </a:pPr>
            <a:endParaRPr lang="ru-RU" sz="2400" dirty="0">
              <a:solidFill>
                <a:srgbClr val="1A3A8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142738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1619996" y="0"/>
            <a:ext cx="7386844" cy="1052739"/>
          </a:xfrm>
        </p:spPr>
        <p:txBody>
          <a:bodyPr anchorCtr="0">
            <a:noAutofit/>
          </a:bodyPr>
          <a:lstStyle/>
          <a:p>
            <a:pPr lvl="0" algn="l"/>
            <a:r>
              <a:rPr lang="en-US" sz="3200" b="1" dirty="0" smtClean="0">
                <a:solidFill>
                  <a:schemeClr val="accent5">
                    <a:lumMod val="50000"/>
                  </a:schemeClr>
                </a:solidFill>
                <a:latin typeface="Calibri" pitchFamily="34"/>
              </a:rPr>
              <a:t>Lessons Learnt</a:t>
            </a:r>
            <a:endParaRPr lang="bg-BG" sz="3200" b="1" dirty="0">
              <a:solidFill>
                <a:schemeClr val="accent5">
                  <a:lumMod val="50000"/>
                </a:schemeClr>
              </a:solidFill>
              <a:latin typeface="Calibri" pitchFamily="34"/>
            </a:endParaRP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108284" y="1215189"/>
            <a:ext cx="8712511" cy="5349370"/>
          </a:xfrm>
        </p:spPr>
        <p:txBody>
          <a:bodyPr>
            <a:noAutofit/>
          </a:bodyPr>
          <a:lstStyle/>
          <a:p>
            <a:pPr lvl="0" algn="just" hangingPunct="0">
              <a:spcBef>
                <a:spcPts val="0"/>
              </a:spcBef>
              <a:spcAft>
                <a:spcPts val="1200"/>
              </a:spcAft>
              <a:buFont typeface="Wingdings" pitchFamily="2"/>
              <a:buChar char="v"/>
            </a:pPr>
            <a:r>
              <a:rPr lang="en-US" sz="2000" b="1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The successful </a:t>
            </a:r>
            <a:r>
              <a:rPr lang="en-US" sz="2000" b="1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implementation depends on</a:t>
            </a:r>
            <a:r>
              <a:rPr lang="en-US" sz="2000" b="1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:</a:t>
            </a:r>
            <a:endParaRPr lang="bg-BG" sz="2000" b="1" dirty="0">
              <a:solidFill>
                <a:schemeClr val="accent5">
                  <a:lumMod val="50000"/>
                </a:schemeClr>
              </a:solidFill>
              <a:latin typeface="Arial"/>
            </a:endParaRPr>
          </a:p>
          <a:p>
            <a:pPr lvl="1" algn="just" hangingPunct="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Human resources to ensure an effective work cycle at all levels of </a:t>
            </a:r>
            <a:r>
              <a:rPr lang="en-US" sz="1800" dirty="0" err="1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programme</a:t>
            </a:r>
            <a:r>
              <a:rPr lang="en-US" sz="18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 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management and implementation;</a:t>
            </a:r>
          </a:p>
          <a:p>
            <a:pPr lvl="1" algn="just" hangingPunct="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Simplifying programming and management and reducing the administrative burden for the Managing Authority and partner organizations;</a:t>
            </a:r>
          </a:p>
          <a:p>
            <a:pPr lvl="1" algn="just" hangingPunct="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High level of synergy, complementarity and coherence with national poverty reduction policies.</a:t>
            </a:r>
            <a:endParaRPr lang="ru-RU" sz="1800" dirty="0">
              <a:solidFill>
                <a:schemeClr val="accent5">
                  <a:lumMod val="50000"/>
                </a:schemeClr>
              </a:solidFill>
              <a:latin typeface="Arial"/>
            </a:endParaRPr>
          </a:p>
          <a:p>
            <a:pPr lvl="1" algn="just" hangingPunct="0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endParaRPr lang="bg-BG" sz="1800" dirty="0" smtClean="0">
              <a:solidFill>
                <a:schemeClr val="accent5">
                  <a:lumMod val="50000"/>
                </a:schemeClr>
              </a:solidFill>
              <a:latin typeface="Arial"/>
            </a:endParaRPr>
          </a:p>
          <a:p>
            <a:pPr marL="457200" lvl="1" indent="0" algn="just" hangingPunct="0">
              <a:spcBef>
                <a:spcPts val="0"/>
              </a:spcBef>
              <a:spcAft>
                <a:spcPts val="600"/>
              </a:spcAft>
              <a:buNone/>
            </a:pPr>
            <a:endParaRPr lang="ru-RU" sz="2200" dirty="0">
              <a:solidFill>
                <a:srgbClr val="1A3A80"/>
              </a:solidFill>
              <a:latin typeface="Arial"/>
            </a:endParaRPr>
          </a:p>
          <a:p>
            <a:pPr lvl="1" algn="just" hangingPunct="0">
              <a:spcBef>
                <a:spcPts val="0"/>
              </a:spcBef>
              <a:spcAft>
                <a:spcPts val="600"/>
              </a:spcAft>
              <a:buFont typeface="Wingdings" pitchFamily="2"/>
              <a:buChar char="ü"/>
            </a:pPr>
            <a:endParaRPr lang="ru-RU" sz="2200" dirty="0">
              <a:solidFill>
                <a:srgbClr val="1A3A8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605602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l="900" t="800" r="700" b="934"/>
          <a:stretch>
            <a:fillRect/>
          </a:stretch>
        </p:blipFill>
        <p:spPr>
          <a:xfrm>
            <a:off x="9143" y="-6775"/>
            <a:ext cx="9165451" cy="6864775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4" name="Content Placeholder 2"/>
          <p:cNvSpPr txBox="1">
            <a:spLocks noGrp="1"/>
          </p:cNvSpPr>
          <p:nvPr>
            <p:ph idx="1"/>
          </p:nvPr>
        </p:nvSpPr>
        <p:spPr>
          <a:xfrm>
            <a:off x="146303" y="1600200"/>
            <a:ext cx="8851393" cy="5102352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en-GB" sz="4000" b="1" cap="all" dirty="0" smtClean="0">
                <a:ln w="3175" cmpd="sng">
                  <a:noFill/>
                </a:ln>
                <a:solidFill>
                  <a:schemeClr val="accent5">
                    <a:lumMod val="50000"/>
                  </a:schemeClr>
                </a:solidFill>
              </a:rPr>
              <a:t>IMPLEMENTATIO</a:t>
            </a:r>
            <a:r>
              <a:rPr lang="en" sz="4000" b="1" cap="all" dirty="0" smtClean="0">
                <a:ln w="3175" cmpd="sng">
                  <a:noFill/>
                </a:ln>
                <a:solidFill>
                  <a:schemeClr val="accent5">
                    <a:lumMod val="50000"/>
                  </a:schemeClr>
                </a:solidFill>
              </a:rPr>
              <a:t>n of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" sz="4000" b="1" cap="all" dirty="0" smtClean="0">
                <a:ln w="3175" cmpd="sng">
                  <a:noFill/>
                </a:ln>
                <a:solidFill>
                  <a:schemeClr val="accent5">
                    <a:lumMod val="50000"/>
                  </a:schemeClr>
                </a:solidFill>
              </a:rPr>
              <a:t>THE RURAL DEVELOPMENT PROGRAMME 2014 </a:t>
            </a:r>
            <a:r>
              <a:rPr lang="en" sz="4000" b="1" cap="all" dirty="0">
                <a:ln w="3175" cmpd="sng">
                  <a:noFill/>
                </a:ln>
                <a:solidFill>
                  <a:schemeClr val="accent5">
                    <a:lumMod val="50000"/>
                  </a:schemeClr>
                </a:solidFill>
              </a:rPr>
              <a:t>– </a:t>
            </a:r>
            <a:r>
              <a:rPr lang="en" sz="4000" b="1" cap="all" dirty="0" smtClean="0">
                <a:ln w="3175" cmpd="sng">
                  <a:noFill/>
                </a:ln>
                <a:solidFill>
                  <a:schemeClr val="accent5">
                    <a:lumMod val="50000"/>
                  </a:schemeClr>
                </a:solidFill>
              </a:rPr>
              <a:t>2020</a:t>
            </a:r>
            <a:endParaRPr lang="bg-BG" sz="4000" b="1" cap="all" dirty="0" smtClean="0">
              <a:ln w="3175" cmpd="sng">
                <a:noFill/>
              </a:ln>
              <a:solidFill>
                <a:schemeClr val="accent5">
                  <a:lumMod val="50000"/>
                </a:schemeClr>
              </a:solidFill>
            </a:endParaRPr>
          </a:p>
          <a:p>
            <a:pPr marL="0" indent="0" algn="ctr">
              <a:buNone/>
            </a:pPr>
            <a:endParaRPr lang="bg-BG" sz="2000" cap="all" dirty="0">
              <a:ln w="3175" cmpd="sng">
                <a:noFill/>
              </a:ln>
              <a:solidFill>
                <a:schemeClr val="accent5">
                  <a:lumMod val="50000"/>
                </a:schemeClr>
              </a:solidFill>
            </a:endParaRPr>
          </a:p>
          <a:p>
            <a:pPr marL="0" indent="0" algn="ctr">
              <a:buNone/>
            </a:pPr>
            <a:r>
              <a:rPr lang="en" sz="2000" cap="all" dirty="0" smtClean="0">
                <a:ln w="3175" cmpd="sng">
                  <a:noFill/>
                </a:ln>
                <a:solidFill>
                  <a:schemeClr val="accent5">
                    <a:lumMod val="50000"/>
                  </a:schemeClr>
                </a:solidFill>
              </a:rPr>
              <a:t> </a:t>
            </a:r>
            <a:endParaRPr lang="bg-BG" sz="2000" cap="all" dirty="0">
              <a:ln w="3175" cmpd="sng">
                <a:noFill/>
              </a:ln>
              <a:solidFill>
                <a:schemeClr val="accent5">
                  <a:lumMod val="50000"/>
                </a:schemeClr>
              </a:solidFill>
            </a:endParaRPr>
          </a:p>
          <a:p>
            <a:endParaRPr lang="en-GB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32353" y="4577534"/>
            <a:ext cx="310250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Elena Ivanova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Director</a:t>
            </a:r>
            <a:r>
              <a:rPr kumimoji="0" lang="bg-BG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,</a:t>
            </a:r>
            <a:endParaRPr kumimoji="0" lang="en" sz="2400" b="0" i="1" u="none" strike="noStrike" kern="1200" cap="none" spc="0" normalizeH="0" baseline="0" noProof="0" dirty="0" smtClean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" sz="2400" i="1" dirty="0" smtClean="0">
                <a:solidFill>
                  <a:srgbClr val="4472C4">
                    <a:lumMod val="50000"/>
                  </a:srgbClr>
                </a:solidFill>
                <a:latin typeface="Calibri" panose="020F0502020204030204"/>
              </a:rPr>
              <a:t>MA of RDP</a:t>
            </a:r>
            <a:endParaRPr kumimoji="0" lang="en-GB" sz="2400" b="0" i="1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4"/>
          <a:srcRect l="3047" r="3000" b="5062"/>
          <a:stretch/>
        </p:blipFill>
        <p:spPr>
          <a:xfrm>
            <a:off x="27432" y="123733"/>
            <a:ext cx="3728208" cy="790665"/>
          </a:xfrm>
          <a:prstGeom prst="rect">
            <a:avLst/>
          </a:prstGeom>
        </p:spPr>
      </p:pic>
      <p:grpSp>
        <p:nvGrpSpPr>
          <p:cNvPr id="7" name="Group 6"/>
          <p:cNvGrpSpPr/>
          <p:nvPr/>
        </p:nvGrpSpPr>
        <p:grpSpPr>
          <a:xfrm>
            <a:off x="5751577" y="87712"/>
            <a:ext cx="3316494" cy="899282"/>
            <a:chOff x="5751577" y="87712"/>
            <a:chExt cx="3316494" cy="899282"/>
          </a:xfrm>
        </p:grpSpPr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6803009" y="273978"/>
              <a:ext cx="2265062" cy="530121"/>
            </a:xfrm>
            <a:prstGeom prst="rect">
              <a:avLst/>
            </a:prstGeom>
          </p:spPr>
        </p:pic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51577" y="87712"/>
              <a:ext cx="1161750" cy="899282"/>
            </a:xfrm>
            <a:prstGeom prst="rect">
              <a:avLst/>
            </a:prstGeom>
          </p:spPr>
        </p:pic>
      </p:grpSp>
      <p:pic>
        <p:nvPicPr>
          <p:cNvPr id="6" name="Picture 5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7272" y="19371"/>
            <a:ext cx="3551616" cy="1013327"/>
          </a:xfrm>
          <a:prstGeom prst="rect">
            <a:avLst/>
          </a:prstGeom>
        </p:spPr>
      </p:pic>
      <p:pic>
        <p:nvPicPr>
          <p:cNvPr id="13" name="Picture 2" descr="https://terrastonekosova.com/wp-content/uploads/2022/03/Screen-Shot-2022-03-17-at-3.59.31-PM.pn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51" y="-22574"/>
            <a:ext cx="4173144" cy="10714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48377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1619996" y="0"/>
            <a:ext cx="7200799" cy="1052739"/>
          </a:xfrm>
        </p:spPr>
        <p:txBody>
          <a:bodyPr anchorCtr="0">
            <a:noAutofit/>
          </a:bodyPr>
          <a:lstStyle/>
          <a:p>
            <a:pPr algn="l"/>
            <a:r>
              <a:rPr lang="en" sz="3200" b="1" dirty="0">
                <a:solidFill>
                  <a:schemeClr val="accent5">
                    <a:lumMod val="50000"/>
                  </a:schemeClr>
                </a:solidFill>
                <a:latin typeface="Calibri" pitchFamily="34"/>
              </a:rPr>
              <a:t>Progress </a:t>
            </a:r>
            <a:r>
              <a:rPr lang="en" sz="3200" b="1" dirty="0" smtClean="0">
                <a:solidFill>
                  <a:schemeClr val="accent5">
                    <a:lumMod val="50000"/>
                  </a:schemeClr>
                </a:solidFill>
                <a:latin typeface="Calibri" pitchFamily="34"/>
              </a:rPr>
              <a:t>in implementation: Financial data /as of 15 November/</a:t>
            </a:r>
            <a:endParaRPr lang="bg-BG" sz="3200" b="1" dirty="0">
              <a:solidFill>
                <a:schemeClr val="accent5">
                  <a:lumMod val="50000"/>
                </a:schemeClr>
              </a:solidFill>
              <a:latin typeface="Calibri" pitchFamily="34"/>
            </a:endParaRP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192505" y="1323474"/>
            <a:ext cx="8746958" cy="4664088"/>
          </a:xfrm>
        </p:spPr>
        <p:txBody>
          <a:bodyPr>
            <a:noAutofit/>
          </a:bodyPr>
          <a:lstStyle/>
          <a:p>
            <a:pPr lvl="0" algn="just" hangingPunct="0">
              <a:spcBef>
                <a:spcPts val="0"/>
              </a:spcBef>
              <a:spcAft>
                <a:spcPts val="1200"/>
              </a:spcAft>
              <a:buFont typeface="Wingdings" pitchFamily="2"/>
              <a:buChar char="v"/>
            </a:pPr>
            <a:r>
              <a:rPr lang="en" sz="20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Contracted amounts: </a:t>
            </a:r>
            <a:r>
              <a:rPr lang="en-US" sz="1800" dirty="0">
                <a:solidFill>
                  <a:srgbClr val="4472C4">
                    <a:lumMod val="50000"/>
                  </a:srgbClr>
                </a:solidFill>
                <a:latin typeface="Arial"/>
              </a:rPr>
              <a:t>EUR</a:t>
            </a:r>
            <a:r>
              <a:rPr lang="en" sz="20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 </a:t>
            </a:r>
            <a:r>
              <a:rPr lang="en" sz="20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3</a:t>
            </a:r>
            <a:r>
              <a:rPr lang="bg-BG" sz="20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 </a:t>
            </a:r>
            <a:r>
              <a:rPr lang="en" sz="20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394</a:t>
            </a:r>
            <a:r>
              <a:rPr lang="bg-BG" sz="20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 </a:t>
            </a:r>
            <a:r>
              <a:rPr lang="en" sz="20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832</a:t>
            </a:r>
            <a:r>
              <a:rPr lang="bg-BG" sz="20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 </a:t>
            </a:r>
            <a:r>
              <a:rPr lang="en" sz="20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289</a:t>
            </a:r>
            <a:r>
              <a:rPr lang="bg-BG" sz="20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 (89.5</a:t>
            </a:r>
            <a:r>
              <a:rPr lang="bg-BG" sz="20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%)</a:t>
            </a:r>
            <a:endParaRPr lang="bg-BG" sz="2000" dirty="0">
              <a:solidFill>
                <a:schemeClr val="accent5">
                  <a:lumMod val="50000"/>
                </a:schemeClr>
              </a:solidFill>
              <a:latin typeface="Arial"/>
            </a:endParaRPr>
          </a:p>
          <a:p>
            <a:pPr lvl="0" algn="just" hangingPunct="0">
              <a:spcBef>
                <a:spcPts val="0"/>
              </a:spcBef>
              <a:spcAft>
                <a:spcPts val="1200"/>
              </a:spcAft>
              <a:buFont typeface="Wingdings" pitchFamily="2"/>
              <a:buChar char="v"/>
            </a:pPr>
            <a:r>
              <a:rPr lang="en" sz="20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Payments to beneficiaries: </a:t>
            </a:r>
            <a:r>
              <a:rPr lang="en-US" sz="1800" dirty="0">
                <a:solidFill>
                  <a:srgbClr val="4472C4">
                    <a:lumMod val="50000"/>
                  </a:srgbClr>
                </a:solidFill>
                <a:latin typeface="Arial"/>
              </a:rPr>
              <a:t>EUR</a:t>
            </a:r>
            <a:r>
              <a:rPr lang="en" sz="20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 </a:t>
            </a:r>
            <a:r>
              <a:rPr lang="en" sz="20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2</a:t>
            </a:r>
            <a:r>
              <a:rPr lang="bg-BG" sz="20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 </a:t>
            </a:r>
            <a:r>
              <a:rPr lang="en" sz="20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496</a:t>
            </a:r>
            <a:r>
              <a:rPr lang="bg-BG" sz="20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 </a:t>
            </a:r>
            <a:r>
              <a:rPr lang="en" sz="20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027</a:t>
            </a:r>
            <a:r>
              <a:rPr lang="bg-BG" sz="20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 </a:t>
            </a:r>
            <a:r>
              <a:rPr lang="en" sz="20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271</a:t>
            </a:r>
            <a:r>
              <a:rPr lang="bg-BG" sz="20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 (65.8</a:t>
            </a:r>
            <a:r>
              <a:rPr lang="bg-BG" sz="20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%)</a:t>
            </a:r>
            <a:endParaRPr lang="en-GB" sz="2000" dirty="0" smtClean="0">
              <a:solidFill>
                <a:schemeClr val="accent5">
                  <a:lumMod val="50000"/>
                </a:schemeClr>
              </a:solidFill>
              <a:latin typeface="Arial"/>
            </a:endParaRPr>
          </a:p>
          <a:p>
            <a:pPr algn="just" hangingPunct="0">
              <a:spcBef>
                <a:spcPts val="0"/>
              </a:spcBef>
              <a:spcAft>
                <a:spcPts val="1200"/>
              </a:spcAft>
              <a:buFont typeface="Wingdings" pitchFamily="2"/>
              <a:buChar char="v"/>
            </a:pPr>
            <a:r>
              <a:rPr lang="en" sz="20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Verified expenditure*: </a:t>
            </a:r>
            <a:r>
              <a:rPr lang="en-US" sz="1800" dirty="0">
                <a:solidFill>
                  <a:srgbClr val="4472C4">
                    <a:lumMod val="50000"/>
                  </a:srgbClr>
                </a:solidFill>
                <a:latin typeface="Arial"/>
              </a:rPr>
              <a:t>EUR</a:t>
            </a:r>
            <a:r>
              <a:rPr lang="en" sz="20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 </a:t>
            </a:r>
            <a:r>
              <a:rPr lang="en" sz="20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2</a:t>
            </a:r>
            <a:r>
              <a:rPr lang="bg-BG" sz="20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 </a:t>
            </a:r>
            <a:r>
              <a:rPr lang="en" sz="20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496</a:t>
            </a:r>
            <a:r>
              <a:rPr lang="bg-BG" sz="20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 </a:t>
            </a:r>
            <a:r>
              <a:rPr lang="en" sz="20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629</a:t>
            </a:r>
            <a:r>
              <a:rPr lang="bg-BG" sz="20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 </a:t>
            </a:r>
            <a:r>
              <a:rPr lang="en" sz="20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145 </a:t>
            </a:r>
            <a:r>
              <a:rPr lang="en" sz="20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(65.8%)</a:t>
            </a:r>
            <a:endParaRPr lang="bg-BG" sz="2000" dirty="0">
              <a:solidFill>
                <a:schemeClr val="accent5">
                  <a:lumMod val="50000"/>
                </a:schemeClr>
              </a:solidFill>
              <a:latin typeface="Arial"/>
            </a:endParaRPr>
          </a:p>
          <a:p>
            <a:pPr algn="just" hangingPunct="0">
              <a:spcBef>
                <a:spcPts val="0"/>
              </a:spcBef>
              <a:spcAft>
                <a:spcPts val="1200"/>
              </a:spcAft>
              <a:buFont typeface="Wingdings" pitchFamily="2"/>
              <a:buChar char="v"/>
            </a:pPr>
            <a:r>
              <a:rPr lang="en" sz="20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Certified </a:t>
            </a:r>
            <a:r>
              <a:rPr lang="en" sz="20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expenditure**: </a:t>
            </a:r>
            <a:r>
              <a:rPr lang="en-US" sz="1800" dirty="0">
                <a:solidFill>
                  <a:srgbClr val="4472C4">
                    <a:lumMod val="50000"/>
                  </a:srgbClr>
                </a:solidFill>
                <a:latin typeface="Arial"/>
              </a:rPr>
              <a:t>EUR</a:t>
            </a:r>
            <a:r>
              <a:rPr lang="en" sz="20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 </a:t>
            </a:r>
            <a:r>
              <a:rPr lang="en" sz="20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2</a:t>
            </a:r>
            <a:r>
              <a:rPr lang="bg-BG" sz="20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 </a:t>
            </a:r>
            <a:r>
              <a:rPr lang="en" sz="20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076</a:t>
            </a:r>
            <a:r>
              <a:rPr lang="bg-BG" sz="20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 </a:t>
            </a:r>
            <a:r>
              <a:rPr lang="en" sz="20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703</a:t>
            </a:r>
            <a:r>
              <a:rPr lang="bg-BG" sz="20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 </a:t>
            </a:r>
            <a:r>
              <a:rPr lang="en" sz="20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020 </a:t>
            </a:r>
            <a:r>
              <a:rPr lang="en" sz="20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(66.4%)</a:t>
            </a:r>
            <a:endParaRPr lang="bg-BG" sz="2000" dirty="0">
              <a:solidFill>
                <a:schemeClr val="accent5">
                  <a:lumMod val="50000"/>
                </a:schemeClr>
              </a:solidFill>
              <a:latin typeface="Arial"/>
            </a:endParaRPr>
          </a:p>
          <a:p>
            <a:pPr lvl="0" algn="just" hangingPunct="0">
              <a:spcBef>
                <a:spcPts val="0"/>
              </a:spcBef>
              <a:spcAft>
                <a:spcPts val="1200"/>
              </a:spcAft>
              <a:buFont typeface="Wingdings" pitchFamily="2"/>
              <a:buChar char="v"/>
            </a:pPr>
            <a:r>
              <a:rPr lang="en-GB" sz="2000" dirty="0" smtClean="0">
                <a:solidFill>
                  <a:srgbClr val="4472C4">
                    <a:lumMod val="50000"/>
                  </a:srgbClr>
                </a:solidFill>
                <a:latin typeface="Arial"/>
              </a:rPr>
              <a:t>Amount </a:t>
            </a:r>
            <a:r>
              <a:rPr lang="en-GB" sz="2000" dirty="0" smtClean="0">
                <a:solidFill>
                  <a:srgbClr val="4472C4">
                    <a:lumMod val="50000"/>
                  </a:srgbClr>
                </a:solidFill>
                <a:latin typeface="Arial"/>
              </a:rPr>
              <a:t>yet to be paid under the </a:t>
            </a:r>
            <a:r>
              <a:rPr lang="bg-BG" sz="2000" dirty="0" smtClean="0">
                <a:solidFill>
                  <a:srgbClr val="4472C4">
                    <a:lumMod val="50000"/>
                  </a:srgbClr>
                </a:solidFill>
                <a:latin typeface="Arial"/>
              </a:rPr>
              <a:t>2023</a:t>
            </a:r>
            <a:r>
              <a:rPr lang="en-GB" sz="2000" dirty="0" smtClean="0">
                <a:solidFill>
                  <a:srgbClr val="4472C4">
                    <a:lumMod val="50000"/>
                  </a:srgbClr>
                </a:solidFill>
                <a:latin typeface="Arial"/>
              </a:rPr>
              <a:t> target</a:t>
            </a:r>
            <a:r>
              <a:rPr lang="bg-BG" sz="2000" dirty="0" smtClean="0">
                <a:solidFill>
                  <a:srgbClr val="4472C4">
                    <a:lumMod val="50000"/>
                  </a:srgbClr>
                </a:solidFill>
                <a:latin typeface="Arial"/>
              </a:rPr>
              <a:t>: </a:t>
            </a:r>
            <a:r>
              <a:rPr lang="en-US" sz="1800" dirty="0">
                <a:solidFill>
                  <a:srgbClr val="4472C4">
                    <a:lumMod val="50000"/>
                  </a:srgbClr>
                </a:solidFill>
                <a:latin typeface="Arial"/>
              </a:rPr>
              <a:t>EUR</a:t>
            </a:r>
            <a:r>
              <a:rPr lang="en" sz="20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 </a:t>
            </a:r>
            <a:r>
              <a:rPr lang="bg-BG" sz="2000" dirty="0" smtClean="0">
                <a:solidFill>
                  <a:srgbClr val="4472C4">
                    <a:lumMod val="50000"/>
                  </a:srgbClr>
                </a:solidFill>
                <a:latin typeface="Arial"/>
              </a:rPr>
              <a:t>163 196 163 </a:t>
            </a:r>
            <a:endParaRPr lang="en-GB" sz="2000" dirty="0" smtClean="0">
              <a:solidFill>
                <a:srgbClr val="4472C4">
                  <a:lumMod val="50000"/>
                </a:srgbClr>
              </a:solidFill>
              <a:latin typeface="Arial"/>
            </a:endParaRPr>
          </a:p>
          <a:p>
            <a:pPr lvl="0" algn="just" hangingPunct="0">
              <a:spcBef>
                <a:spcPts val="0"/>
              </a:spcBef>
              <a:spcAft>
                <a:spcPts val="1200"/>
              </a:spcAft>
              <a:buFont typeface="Wingdings" pitchFamily="2"/>
              <a:buChar char="v"/>
            </a:pPr>
            <a:r>
              <a:rPr lang="en-US" sz="2000" dirty="0">
                <a:solidFill>
                  <a:srgbClr val="4472C4">
                    <a:lumMod val="50000"/>
                  </a:srgbClr>
                </a:solidFill>
                <a:latin typeface="Arial"/>
              </a:rPr>
              <a:t>MA estimation of the residual risk of incomplete absorption</a:t>
            </a:r>
            <a:r>
              <a:rPr lang="bg-BG" sz="2000" dirty="0" smtClean="0">
                <a:solidFill>
                  <a:srgbClr val="4472C4">
                    <a:lumMod val="50000"/>
                  </a:srgbClr>
                </a:solidFill>
                <a:latin typeface="Arial"/>
              </a:rPr>
              <a:t>: </a:t>
            </a:r>
            <a:r>
              <a:rPr lang="en-GB" sz="2000" b="1" dirty="0" smtClean="0">
                <a:solidFill>
                  <a:srgbClr val="4472C4">
                    <a:lumMod val="50000"/>
                  </a:srgbClr>
                </a:solidFill>
                <a:latin typeface="Arial"/>
              </a:rPr>
              <a:t>between</a:t>
            </a:r>
            <a:r>
              <a:rPr lang="bg-BG" sz="2000" b="1" dirty="0" smtClean="0">
                <a:solidFill>
                  <a:srgbClr val="4472C4">
                    <a:lumMod val="50000"/>
                  </a:srgbClr>
                </a:solidFill>
                <a:latin typeface="Arial"/>
              </a:rPr>
              <a:t> </a:t>
            </a:r>
            <a:r>
              <a:rPr lang="en-US" sz="1800" b="1" dirty="0">
                <a:solidFill>
                  <a:srgbClr val="4472C4">
                    <a:lumMod val="50000"/>
                  </a:srgbClr>
                </a:solidFill>
                <a:latin typeface="Arial"/>
              </a:rPr>
              <a:t>EUR </a:t>
            </a:r>
            <a:r>
              <a:rPr lang="bg-BG" sz="2000" b="1" dirty="0" smtClean="0">
                <a:solidFill>
                  <a:srgbClr val="4472C4">
                    <a:lumMod val="50000"/>
                  </a:srgbClr>
                </a:solidFill>
                <a:latin typeface="Arial"/>
              </a:rPr>
              <a:t>30 </a:t>
            </a:r>
            <a:r>
              <a:rPr lang="en-GB" sz="2000" b="1" dirty="0" smtClean="0">
                <a:solidFill>
                  <a:srgbClr val="4472C4">
                    <a:lumMod val="50000"/>
                  </a:srgbClr>
                </a:solidFill>
                <a:latin typeface="Arial"/>
              </a:rPr>
              <a:t>and</a:t>
            </a:r>
            <a:r>
              <a:rPr lang="bg-BG" sz="2000" b="1" dirty="0" smtClean="0">
                <a:solidFill>
                  <a:srgbClr val="4472C4">
                    <a:lumMod val="50000"/>
                  </a:srgbClr>
                </a:solidFill>
                <a:latin typeface="Arial"/>
              </a:rPr>
              <a:t> </a:t>
            </a:r>
            <a:r>
              <a:rPr lang="bg-BG" sz="2000" b="1" dirty="0">
                <a:solidFill>
                  <a:srgbClr val="4472C4">
                    <a:lumMod val="50000"/>
                  </a:srgbClr>
                </a:solidFill>
                <a:latin typeface="Arial"/>
              </a:rPr>
              <a:t>70 </a:t>
            </a:r>
            <a:r>
              <a:rPr lang="en-GB" sz="2000" b="1" dirty="0" smtClean="0">
                <a:solidFill>
                  <a:srgbClr val="4472C4">
                    <a:lumMod val="50000"/>
                  </a:srgbClr>
                </a:solidFill>
                <a:latin typeface="Arial"/>
              </a:rPr>
              <a:t>million </a:t>
            </a:r>
            <a:r>
              <a:rPr lang="en-GB" sz="2000" b="1" dirty="0" smtClean="0">
                <a:solidFill>
                  <a:srgbClr val="4472C4">
                    <a:lumMod val="50000"/>
                  </a:srgbClr>
                </a:solidFill>
                <a:latin typeface="Arial"/>
              </a:rPr>
              <a:t>EAFRD</a:t>
            </a:r>
            <a:endParaRPr lang="bg-BG" sz="2000" b="1" dirty="0">
              <a:solidFill>
                <a:srgbClr val="4472C4">
                  <a:lumMod val="50000"/>
                </a:srgbClr>
              </a:solidFill>
              <a:latin typeface="Arial"/>
            </a:endParaRPr>
          </a:p>
          <a:p>
            <a:pPr marL="0" indent="0" algn="just" hangingPunct="0">
              <a:spcBef>
                <a:spcPts val="0"/>
              </a:spcBef>
              <a:spcAft>
                <a:spcPts val="1200"/>
              </a:spcAft>
              <a:buNone/>
            </a:pPr>
            <a:r>
              <a:rPr lang="en" sz="1500" i="1" dirty="0">
                <a:solidFill>
                  <a:srgbClr val="1A3A80"/>
                </a:solidFill>
                <a:latin typeface="Arial"/>
              </a:rPr>
              <a:t>*</a:t>
            </a:r>
            <a:r>
              <a:rPr lang="bg-BG" sz="1500" i="1" dirty="0">
                <a:solidFill>
                  <a:srgbClr val="1A3A80"/>
                </a:solidFill>
                <a:latin typeface="Arial"/>
              </a:rPr>
              <a:t> </a:t>
            </a:r>
            <a:r>
              <a:rPr lang="en" sz="1500" i="1" dirty="0">
                <a:solidFill>
                  <a:srgbClr val="1A3A80"/>
                </a:solidFill>
                <a:latin typeface="Arial"/>
              </a:rPr>
              <a:t>Total authorized expenditures from the SF </a:t>
            </a:r>
            <a:r>
              <a:rPr lang="en" sz="1500" i="1" dirty="0" smtClean="0">
                <a:solidFill>
                  <a:srgbClr val="1A3A80"/>
                </a:solidFill>
                <a:latin typeface="Arial"/>
              </a:rPr>
              <a:t>"Agriculture </a:t>
            </a:r>
            <a:r>
              <a:rPr lang="en" sz="1500" i="1" dirty="0">
                <a:solidFill>
                  <a:srgbClr val="1A3A80"/>
                </a:solidFill>
                <a:latin typeface="Arial"/>
              </a:rPr>
              <a:t>"</a:t>
            </a:r>
            <a:endParaRPr lang="ru-RU" sz="1500" i="1" dirty="0">
              <a:solidFill>
                <a:srgbClr val="1A3A80"/>
              </a:solidFill>
              <a:latin typeface="Arial"/>
            </a:endParaRPr>
          </a:p>
          <a:p>
            <a:pPr marL="0" indent="0" algn="just" hangingPunct="0">
              <a:spcBef>
                <a:spcPts val="0"/>
              </a:spcBef>
              <a:spcAft>
                <a:spcPts val="1200"/>
              </a:spcAft>
              <a:buNone/>
            </a:pPr>
            <a:r>
              <a:rPr lang="en" sz="1500" i="1" dirty="0">
                <a:solidFill>
                  <a:srgbClr val="1A3A80"/>
                </a:solidFill>
                <a:latin typeface="Arial"/>
              </a:rPr>
              <a:t>** Expenditure declared to the EC for reimbursement + 3% advance</a:t>
            </a:r>
          </a:p>
          <a:p>
            <a:pPr marL="457200" lvl="1" indent="0" algn="just" hangingPunct="0">
              <a:spcBef>
                <a:spcPts val="0"/>
              </a:spcBef>
              <a:spcAft>
                <a:spcPts val="600"/>
              </a:spcAft>
              <a:buNone/>
            </a:pPr>
            <a:endParaRPr lang="ru-RU" sz="2200" i="1" dirty="0">
              <a:solidFill>
                <a:srgbClr val="1A3A80"/>
              </a:solidFill>
              <a:latin typeface="Arial"/>
            </a:endParaRPr>
          </a:p>
          <a:p>
            <a:pPr marL="457200" lvl="1" indent="0" algn="r" hangingPunct="0">
              <a:spcBef>
                <a:spcPts val="0"/>
              </a:spcBef>
              <a:spcAft>
                <a:spcPts val="600"/>
              </a:spcAft>
              <a:buNone/>
            </a:pPr>
            <a:endParaRPr lang="en" sz="800" i="1" dirty="0" smtClean="0">
              <a:solidFill>
                <a:srgbClr val="1A3A80"/>
              </a:solidFill>
              <a:latin typeface="Arial"/>
            </a:endParaRPr>
          </a:p>
          <a:p>
            <a:pPr marL="457200" lvl="1" indent="0" algn="r" hangingPunct="0">
              <a:spcBef>
                <a:spcPts val="0"/>
              </a:spcBef>
              <a:spcAft>
                <a:spcPts val="600"/>
              </a:spcAft>
              <a:buNone/>
            </a:pPr>
            <a:endParaRPr lang="en" sz="800" i="1" dirty="0">
              <a:solidFill>
                <a:srgbClr val="1A3A8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53268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1619996" y="0"/>
            <a:ext cx="7386844" cy="1052739"/>
          </a:xfrm>
        </p:spPr>
        <p:txBody>
          <a:bodyPr anchorCtr="0">
            <a:noAutofit/>
          </a:bodyPr>
          <a:lstStyle/>
          <a:p>
            <a:pPr lvl="0" algn="l"/>
            <a:r>
              <a:rPr lang="en" sz="3200" b="1" dirty="0" smtClean="0">
                <a:solidFill>
                  <a:schemeClr val="accent5">
                    <a:lumMod val="50000"/>
                  </a:schemeClr>
                </a:solidFill>
                <a:latin typeface="Calibri" pitchFamily="34"/>
              </a:rPr>
              <a:t>Lessons </a:t>
            </a:r>
            <a:r>
              <a:rPr lang="en" sz="3200" b="1" dirty="0">
                <a:solidFill>
                  <a:schemeClr val="accent5">
                    <a:lumMod val="50000"/>
                  </a:schemeClr>
                </a:solidFill>
                <a:latin typeface="Calibri" pitchFamily="34"/>
              </a:rPr>
              <a:t>L</a:t>
            </a:r>
            <a:r>
              <a:rPr lang="en" sz="3200" b="1" dirty="0" smtClean="0">
                <a:solidFill>
                  <a:schemeClr val="accent5">
                    <a:lumMod val="50000"/>
                  </a:schemeClr>
                </a:solidFill>
                <a:latin typeface="Calibri" pitchFamily="34"/>
              </a:rPr>
              <a:t>earn</a:t>
            </a:r>
            <a:r>
              <a:rPr lang="en-GB" sz="3200" b="1" dirty="0" smtClean="0">
                <a:solidFill>
                  <a:schemeClr val="accent5">
                    <a:lumMod val="50000"/>
                  </a:schemeClr>
                </a:solidFill>
                <a:latin typeface="Calibri" pitchFamily="34"/>
              </a:rPr>
              <a:t>t</a:t>
            </a:r>
            <a:endParaRPr lang="bg-BG" sz="3200" b="1" dirty="0">
              <a:solidFill>
                <a:schemeClr val="accent5">
                  <a:lumMod val="50000"/>
                </a:schemeClr>
              </a:solidFill>
              <a:latin typeface="Calibri" pitchFamily="34"/>
            </a:endParaRP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168442" y="1251284"/>
            <a:ext cx="8652353" cy="5313275"/>
          </a:xfrm>
        </p:spPr>
        <p:txBody>
          <a:bodyPr>
            <a:noAutofit/>
          </a:bodyPr>
          <a:lstStyle/>
          <a:p>
            <a:pPr lvl="0" algn="just" hangingPunct="0">
              <a:spcBef>
                <a:spcPts val="0"/>
              </a:spcBef>
              <a:spcAft>
                <a:spcPts val="1200"/>
              </a:spcAft>
              <a:buFont typeface="Wingdings" pitchFamily="2"/>
              <a:buChar char="v"/>
            </a:pP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Improving the planning process 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in 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view 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of equal distribution of 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the implementation of investment intentions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;</a:t>
            </a:r>
          </a:p>
          <a:p>
            <a:pPr lvl="0" algn="just" hangingPunct="0">
              <a:spcBef>
                <a:spcPts val="0"/>
              </a:spcBef>
              <a:spcAft>
                <a:spcPts val="1200"/>
              </a:spcAft>
              <a:buFont typeface="Wingdings" pitchFamily="2"/>
              <a:buChar char="v"/>
            </a:pP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Starting on time of training 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measures and provision of advisory services with a view to improving the knowledge and skills of agricultural producers throughout the period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;</a:t>
            </a:r>
          </a:p>
          <a:p>
            <a:pPr lvl="0" algn="just" hangingPunct="0">
              <a:spcBef>
                <a:spcPts val="0"/>
              </a:spcBef>
              <a:spcAft>
                <a:spcPts val="1200"/>
              </a:spcAft>
              <a:buFont typeface="Wingdings" pitchFamily="2"/>
              <a:buChar char="v"/>
            </a:pP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Creation 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and implementation of risk management tools in agriculture for effective response in case of crises and natural disasters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;</a:t>
            </a:r>
          </a:p>
          <a:p>
            <a:pPr lvl="0" algn="just" hangingPunct="0">
              <a:spcBef>
                <a:spcPts val="0"/>
              </a:spcBef>
              <a:spcAft>
                <a:spcPts val="1200"/>
              </a:spcAft>
              <a:buFont typeface="Wingdings" pitchFamily="2"/>
              <a:buChar char="v"/>
            </a:pP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Creating 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opportunities to provide financing for the investment intentions of agricultural 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producers, including young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, small and new farmers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;</a:t>
            </a:r>
          </a:p>
          <a:p>
            <a:pPr lvl="0" algn="just" hangingPunct="0">
              <a:spcBef>
                <a:spcPts val="0"/>
              </a:spcBef>
              <a:spcAft>
                <a:spcPts val="1200"/>
              </a:spcAft>
              <a:buFont typeface="Wingdings" pitchFamily="2"/>
              <a:buChar char="v"/>
            </a:pP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Reduction 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of the administrative burden for 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the candidates, including 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by </a:t>
            </a:r>
            <a:r>
              <a:rPr lang="en-US" sz="2000" dirty="0" err="1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digitalisation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 of 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processes.</a:t>
            </a:r>
            <a:endParaRPr lang="bg-BG" sz="2000" dirty="0">
              <a:solidFill>
                <a:schemeClr val="accent5">
                  <a:lumMod val="50000"/>
                </a:schemeClr>
              </a:solidFill>
              <a:latin typeface="Arial"/>
            </a:endParaRPr>
          </a:p>
          <a:p>
            <a:pPr marL="457200" lvl="1" indent="0" algn="just" hangingPunct="0">
              <a:spcBef>
                <a:spcPts val="0"/>
              </a:spcBef>
              <a:spcAft>
                <a:spcPts val="600"/>
              </a:spcAft>
              <a:buNone/>
            </a:pPr>
            <a:endParaRPr lang="ru-RU" sz="2200" dirty="0">
              <a:solidFill>
                <a:srgbClr val="1A3A80"/>
              </a:solidFill>
              <a:latin typeface="Arial"/>
            </a:endParaRPr>
          </a:p>
          <a:p>
            <a:pPr lvl="1" algn="just" hangingPunct="0">
              <a:spcBef>
                <a:spcPts val="0"/>
              </a:spcBef>
              <a:spcAft>
                <a:spcPts val="600"/>
              </a:spcAft>
              <a:buFont typeface="Wingdings" pitchFamily="2"/>
              <a:buChar char="ü"/>
            </a:pPr>
            <a:endParaRPr lang="ru-RU" sz="2200" dirty="0">
              <a:solidFill>
                <a:srgbClr val="1A3A8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67369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l="900" t="800" r="700" b="934"/>
          <a:stretch>
            <a:fillRect/>
          </a:stretch>
        </p:blipFill>
        <p:spPr>
          <a:xfrm>
            <a:off x="9143" y="-6775"/>
            <a:ext cx="9165451" cy="6864775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4" name="Content Placeholder 2"/>
          <p:cNvSpPr txBox="1">
            <a:spLocks noGrp="1"/>
          </p:cNvSpPr>
          <p:nvPr>
            <p:ph idx="1"/>
          </p:nvPr>
        </p:nvSpPr>
        <p:spPr>
          <a:xfrm>
            <a:off x="146303" y="1600200"/>
            <a:ext cx="8851393" cy="5102352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en-US" sz="4000" b="1" cap="all" dirty="0" smtClean="0">
                <a:ln w="3175" cmpd="sng">
                  <a:noFill/>
                </a:ln>
                <a:solidFill>
                  <a:schemeClr val="accent5">
                    <a:lumMod val="50000"/>
                  </a:schemeClr>
                </a:solidFill>
              </a:rPr>
              <a:t>Implementation of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GB" sz="4000" b="1" cap="all" dirty="0" smtClean="0">
                <a:ln w="3175" cmpd="sng">
                  <a:noFill/>
                </a:ln>
                <a:solidFill>
                  <a:schemeClr val="accent5">
                    <a:lumMod val="50000"/>
                  </a:schemeClr>
                </a:solidFill>
              </a:rPr>
              <a:t>op</a:t>
            </a:r>
            <a:r>
              <a:rPr lang="en-US" sz="4000" b="1" cap="all" dirty="0" smtClean="0">
                <a:ln w="3175" cmpd="sng">
                  <a:noFill/>
                </a:ln>
                <a:solidFill>
                  <a:schemeClr val="accent5">
                    <a:lumMod val="50000"/>
                  </a:schemeClr>
                </a:solidFill>
              </a:rPr>
              <a:t> “transport and transport infrastructure” 201</a:t>
            </a:r>
            <a:r>
              <a:rPr lang="bg-BG" sz="4000" b="1" cap="all" dirty="0" smtClean="0">
                <a:ln w="3175" cmpd="sng">
                  <a:noFill/>
                </a:ln>
                <a:solidFill>
                  <a:schemeClr val="accent5">
                    <a:lumMod val="50000"/>
                  </a:schemeClr>
                </a:solidFill>
              </a:rPr>
              <a:t>4 – </a:t>
            </a:r>
            <a:r>
              <a:rPr lang="en-US" sz="4000" b="1" cap="all" dirty="0" smtClean="0">
                <a:ln w="3175" cmpd="sng">
                  <a:noFill/>
                </a:ln>
                <a:solidFill>
                  <a:schemeClr val="accent5">
                    <a:lumMod val="50000"/>
                  </a:schemeClr>
                </a:solidFill>
              </a:rPr>
              <a:t>2020</a:t>
            </a:r>
            <a:endParaRPr lang="bg-BG" sz="4000" b="1" cap="all" dirty="0" smtClean="0">
              <a:ln w="3175" cmpd="sng">
                <a:noFill/>
              </a:ln>
              <a:solidFill>
                <a:schemeClr val="accent5">
                  <a:lumMod val="50000"/>
                </a:schemeClr>
              </a:solidFill>
            </a:endParaRPr>
          </a:p>
          <a:p>
            <a:pPr algn="ctr"/>
            <a:endParaRPr lang="bg-BG" sz="2000" cap="all" dirty="0" smtClean="0">
              <a:ln w="3175" cmpd="sng">
                <a:noFill/>
              </a:ln>
              <a:solidFill>
                <a:schemeClr val="accent5">
                  <a:lumMod val="50000"/>
                </a:schemeClr>
              </a:solidFill>
            </a:endParaRPr>
          </a:p>
          <a:p>
            <a:pPr marL="0" indent="0" algn="ctr">
              <a:buNone/>
            </a:pPr>
            <a:endParaRPr lang="bg-BG" sz="2000" cap="all" dirty="0">
              <a:ln w="3175" cmpd="sng">
                <a:noFill/>
              </a:ln>
              <a:solidFill>
                <a:schemeClr val="accent5">
                  <a:lumMod val="50000"/>
                </a:schemeClr>
              </a:solidFill>
            </a:endParaRPr>
          </a:p>
          <a:p>
            <a:pPr marL="0" indent="0" algn="ctr">
              <a:buNone/>
            </a:pPr>
            <a:r>
              <a:rPr lang="bg-BG" sz="2000" cap="all" dirty="0" smtClean="0">
                <a:ln w="3175" cmpd="sng">
                  <a:noFill/>
                </a:ln>
                <a:solidFill>
                  <a:schemeClr val="accent5">
                    <a:lumMod val="50000"/>
                  </a:schemeClr>
                </a:solidFill>
              </a:rPr>
              <a:t> </a:t>
            </a:r>
            <a:endParaRPr lang="bg-BG" sz="2000" cap="all" dirty="0">
              <a:ln w="3175" cmpd="sng">
                <a:noFill/>
              </a:ln>
              <a:solidFill>
                <a:schemeClr val="accent5">
                  <a:lumMod val="50000"/>
                </a:schemeClr>
              </a:solidFill>
            </a:endParaRPr>
          </a:p>
          <a:p>
            <a:endParaRPr lang="en-GB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670000" y="4410000"/>
            <a:ext cx="33101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Martin Georgiev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Director</a:t>
            </a:r>
            <a:r>
              <a:rPr kumimoji="0" lang="bg-BG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,</a:t>
            </a:r>
            <a:endParaRPr kumimoji="0" lang="en-US" sz="2400" b="0" i="1" u="none" strike="noStrike" kern="1200" cap="none" spc="0" normalizeH="0" noProof="0" dirty="0" smtClean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Head of MA</a:t>
            </a:r>
            <a:r>
              <a:rPr kumimoji="0" lang="bg-BG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GB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of OPTTI</a:t>
            </a:r>
            <a:endParaRPr kumimoji="0" lang="en-GB" sz="2400" b="0" i="1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0" y="54864"/>
            <a:ext cx="9064397" cy="941832"/>
            <a:chOff x="0" y="54864"/>
            <a:chExt cx="9064397" cy="941832"/>
          </a:xfrm>
        </p:grpSpPr>
        <p:pic>
          <p:nvPicPr>
            <p:cNvPr id="12" name="Picture 11"/>
            <p:cNvPicPr>
              <a:picLocks noChangeAspect="1"/>
            </p:cNvPicPr>
            <p:nvPr/>
          </p:nvPicPr>
          <p:blipFill rotWithShape="1">
            <a:blip r:embed="rId4"/>
            <a:srcRect l="1818" t="8336" r="3536" b="12500"/>
            <a:stretch/>
          </p:blipFill>
          <p:spPr>
            <a:xfrm>
              <a:off x="0" y="54864"/>
              <a:ext cx="3941064" cy="941832"/>
            </a:xfrm>
            <a:prstGeom prst="rect">
              <a:avLst/>
            </a:prstGeom>
          </p:spPr>
        </p:pic>
        <p:grpSp>
          <p:nvGrpSpPr>
            <p:cNvPr id="13" name="Group 12"/>
            <p:cNvGrpSpPr/>
            <p:nvPr/>
          </p:nvGrpSpPr>
          <p:grpSpPr>
            <a:xfrm>
              <a:off x="5751577" y="69424"/>
              <a:ext cx="3312820" cy="899282"/>
              <a:chOff x="5751577" y="69424"/>
              <a:chExt cx="3312820" cy="899282"/>
            </a:xfrm>
          </p:grpSpPr>
          <p:pic>
            <p:nvPicPr>
              <p:cNvPr id="14" name="Picture 13"/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751577" y="69424"/>
                <a:ext cx="1161750" cy="899282"/>
              </a:xfrm>
              <a:prstGeom prst="rect">
                <a:avLst/>
              </a:prstGeom>
            </p:spPr>
          </p:pic>
          <p:pic>
            <p:nvPicPr>
              <p:cNvPr id="15" name="Picture 14"/>
              <p:cNvPicPr>
                <a:picLocks noChangeAspect="1"/>
              </p:cNvPicPr>
              <p:nvPr/>
            </p:nvPicPr>
            <p:blipFill rotWithShape="1">
              <a:blip r:embed="rId6"/>
              <a:srcRect l="31846" t="26726" r="3392" b="20261"/>
              <a:stretch/>
            </p:blipFill>
            <p:spPr>
              <a:xfrm>
                <a:off x="6825562" y="210312"/>
                <a:ext cx="2238835" cy="612648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803258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l="900" t="800" r="700" b="934"/>
          <a:stretch>
            <a:fillRect/>
          </a:stretch>
        </p:blipFill>
        <p:spPr>
          <a:xfrm>
            <a:off x="9143" y="-6775"/>
            <a:ext cx="9165451" cy="6864775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4" name="Content Placeholder 2"/>
          <p:cNvSpPr txBox="1">
            <a:spLocks noGrp="1"/>
          </p:cNvSpPr>
          <p:nvPr>
            <p:ph idx="1"/>
          </p:nvPr>
        </p:nvSpPr>
        <p:spPr>
          <a:xfrm>
            <a:off x="146303" y="1600200"/>
            <a:ext cx="8851393" cy="5102352"/>
          </a:xfrm>
        </p:spPr>
        <p:txBody>
          <a:bodyPr>
            <a:normAutofit/>
          </a:bodyPr>
          <a:lstStyle/>
          <a:p>
            <a:pPr marL="0" lvl="0" indent="0" algn="ctr">
              <a:spcBef>
                <a:spcPts val="0"/>
              </a:spcBef>
              <a:buNone/>
            </a:pPr>
            <a:r>
              <a:rPr lang="en-US" sz="4000" b="1" cap="all" dirty="0">
                <a:ln w="3175" cmpd="sng">
                  <a:noFill/>
                </a:ln>
                <a:solidFill>
                  <a:srgbClr val="4472C4">
                    <a:lumMod val="50000"/>
                  </a:srgbClr>
                </a:solidFill>
              </a:rPr>
              <a:t>Implementation of</a:t>
            </a:r>
          </a:p>
          <a:p>
            <a:pPr marL="0" lvl="0" indent="0" algn="ctr">
              <a:spcBef>
                <a:spcPts val="0"/>
              </a:spcBef>
              <a:buNone/>
            </a:pPr>
            <a:r>
              <a:rPr lang="en-US" sz="4000" b="1" cap="all" dirty="0">
                <a:ln w="3175" cmpd="sng">
                  <a:noFill/>
                </a:ln>
                <a:solidFill>
                  <a:srgbClr val="4472C4">
                    <a:lumMod val="50000"/>
                  </a:srgbClr>
                </a:solidFill>
              </a:rPr>
              <a:t>“European MARITIME AND FISHERIES fund </a:t>
            </a:r>
            <a:r>
              <a:rPr lang="bg-BG" sz="4000" b="1" cap="all" dirty="0">
                <a:ln w="3175" cmpd="sng">
                  <a:noFill/>
                </a:ln>
                <a:solidFill>
                  <a:srgbClr val="4472C4">
                    <a:lumMod val="50000"/>
                  </a:srgbClr>
                </a:solidFill>
              </a:rPr>
              <a:t>– </a:t>
            </a:r>
            <a:r>
              <a:rPr lang="en-GB" sz="4000" b="1" cap="all" dirty="0">
                <a:ln w="3175" cmpd="sng">
                  <a:noFill/>
                </a:ln>
                <a:solidFill>
                  <a:srgbClr val="4472C4">
                    <a:lumMod val="50000"/>
                  </a:srgbClr>
                </a:solidFill>
              </a:rPr>
              <a:t>op </a:t>
            </a:r>
            <a:r>
              <a:rPr lang="en-US" sz="4000" b="1" cap="all" dirty="0">
                <a:ln w="3175" cmpd="sng">
                  <a:noFill/>
                </a:ln>
                <a:solidFill>
                  <a:srgbClr val="4472C4">
                    <a:lumMod val="50000"/>
                  </a:srgbClr>
                </a:solidFill>
              </a:rPr>
              <a:t>FOR </a:t>
            </a:r>
            <a:r>
              <a:rPr lang="en-US" sz="4000" b="1" cap="all" dirty="0" smtClean="0">
                <a:ln w="3175" cmpd="sng">
                  <a:noFill/>
                </a:ln>
                <a:solidFill>
                  <a:srgbClr val="4472C4">
                    <a:lumMod val="50000"/>
                  </a:srgbClr>
                </a:solidFill>
              </a:rPr>
              <a:t>BULGARIA” </a:t>
            </a:r>
            <a:r>
              <a:rPr lang="en-US" sz="4000" b="1" cap="all" dirty="0">
                <a:ln w="3175" cmpd="sng">
                  <a:noFill/>
                </a:ln>
                <a:solidFill>
                  <a:srgbClr val="4472C4">
                    <a:lumMod val="50000"/>
                  </a:srgbClr>
                </a:solidFill>
              </a:rPr>
              <a:t>201</a:t>
            </a:r>
            <a:r>
              <a:rPr lang="bg-BG" sz="4000" b="1" cap="all" dirty="0">
                <a:ln w="3175" cmpd="sng">
                  <a:noFill/>
                </a:ln>
                <a:solidFill>
                  <a:srgbClr val="4472C4">
                    <a:lumMod val="50000"/>
                  </a:srgbClr>
                </a:solidFill>
              </a:rPr>
              <a:t>4 – </a:t>
            </a:r>
            <a:r>
              <a:rPr lang="en-US" sz="4000" b="1" cap="all" dirty="0">
                <a:ln w="3175" cmpd="sng">
                  <a:noFill/>
                </a:ln>
                <a:solidFill>
                  <a:srgbClr val="4472C4">
                    <a:lumMod val="50000"/>
                  </a:srgbClr>
                </a:solidFill>
              </a:rPr>
              <a:t>2020</a:t>
            </a:r>
            <a:endParaRPr lang="bg-BG" sz="4000" b="1" cap="all" dirty="0">
              <a:ln w="3175" cmpd="sng">
                <a:noFill/>
              </a:ln>
              <a:solidFill>
                <a:srgbClr val="4472C4">
                  <a:lumMod val="50000"/>
                </a:srgbClr>
              </a:solidFill>
            </a:endParaRPr>
          </a:p>
          <a:p>
            <a:pPr lvl="0" algn="ctr"/>
            <a:endParaRPr lang="bg-BG" sz="2000" cap="all" dirty="0">
              <a:ln w="3175" cmpd="sng">
                <a:noFill/>
              </a:ln>
              <a:solidFill>
                <a:srgbClr val="4472C4">
                  <a:lumMod val="50000"/>
                </a:srgbClr>
              </a:solidFill>
            </a:endParaRPr>
          </a:p>
          <a:p>
            <a:pPr algn="ctr"/>
            <a:endParaRPr lang="bg-BG" sz="2000" cap="all" dirty="0" smtClean="0">
              <a:ln w="3175" cmpd="sng">
                <a:noFill/>
              </a:ln>
              <a:solidFill>
                <a:schemeClr val="accent5">
                  <a:lumMod val="50000"/>
                </a:schemeClr>
              </a:solidFill>
            </a:endParaRPr>
          </a:p>
          <a:p>
            <a:pPr marL="0" indent="0" algn="ctr">
              <a:buNone/>
            </a:pPr>
            <a:endParaRPr lang="bg-BG" sz="2000" cap="all" dirty="0">
              <a:ln w="3175" cmpd="sng">
                <a:noFill/>
              </a:ln>
              <a:solidFill>
                <a:schemeClr val="accent5">
                  <a:lumMod val="50000"/>
                </a:schemeClr>
              </a:solidFill>
            </a:endParaRPr>
          </a:p>
          <a:p>
            <a:pPr marL="0" indent="0" algn="ctr">
              <a:buNone/>
            </a:pPr>
            <a:r>
              <a:rPr lang="bg-BG" sz="2000" cap="all" dirty="0" smtClean="0">
                <a:ln w="3175" cmpd="sng">
                  <a:noFill/>
                </a:ln>
                <a:solidFill>
                  <a:schemeClr val="accent5">
                    <a:lumMod val="50000"/>
                  </a:schemeClr>
                </a:solidFill>
              </a:rPr>
              <a:t> </a:t>
            </a:r>
            <a:endParaRPr lang="bg-BG" sz="2000" cap="all" dirty="0">
              <a:ln w="3175" cmpd="sng">
                <a:noFill/>
              </a:ln>
              <a:solidFill>
                <a:schemeClr val="accent5">
                  <a:lumMod val="50000"/>
                </a:schemeClr>
              </a:solidFill>
            </a:endParaRPr>
          </a:p>
          <a:p>
            <a:endParaRPr lang="en-GB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696711" y="4979783"/>
            <a:ext cx="33101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Boryana Vodenicharska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State Expert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i="1" dirty="0" smtClean="0">
                <a:solidFill>
                  <a:srgbClr val="4472C4">
                    <a:lumMod val="50000"/>
                  </a:srgbClr>
                </a:solidFill>
                <a:latin typeface="Calibri" panose="020F0502020204030204"/>
              </a:rPr>
              <a:t>MA of MFP</a:t>
            </a:r>
            <a:endParaRPr kumimoji="0" lang="en-GB" sz="2400" b="0" i="1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0" y="54864"/>
            <a:ext cx="9064397" cy="941832"/>
            <a:chOff x="0" y="54864"/>
            <a:chExt cx="9064397" cy="941832"/>
          </a:xfrm>
        </p:grpSpPr>
        <p:pic>
          <p:nvPicPr>
            <p:cNvPr id="12" name="Picture 11"/>
            <p:cNvPicPr>
              <a:picLocks noChangeAspect="1"/>
            </p:cNvPicPr>
            <p:nvPr/>
          </p:nvPicPr>
          <p:blipFill rotWithShape="1">
            <a:blip r:embed="rId4"/>
            <a:srcRect l="1818" t="8336" r="3536" b="12500"/>
            <a:stretch/>
          </p:blipFill>
          <p:spPr>
            <a:xfrm>
              <a:off x="0" y="54864"/>
              <a:ext cx="3941064" cy="941832"/>
            </a:xfrm>
            <a:prstGeom prst="rect">
              <a:avLst/>
            </a:prstGeom>
          </p:spPr>
        </p:pic>
        <p:grpSp>
          <p:nvGrpSpPr>
            <p:cNvPr id="13" name="Group 12"/>
            <p:cNvGrpSpPr/>
            <p:nvPr/>
          </p:nvGrpSpPr>
          <p:grpSpPr>
            <a:xfrm>
              <a:off x="5751577" y="69424"/>
              <a:ext cx="3312820" cy="899282"/>
              <a:chOff x="5751577" y="69424"/>
              <a:chExt cx="3312820" cy="899282"/>
            </a:xfrm>
          </p:grpSpPr>
          <p:pic>
            <p:nvPicPr>
              <p:cNvPr id="14" name="Picture 13"/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751577" y="69424"/>
                <a:ext cx="1161750" cy="899282"/>
              </a:xfrm>
              <a:prstGeom prst="rect">
                <a:avLst/>
              </a:prstGeom>
            </p:spPr>
          </p:pic>
          <p:pic>
            <p:nvPicPr>
              <p:cNvPr id="15" name="Picture 14"/>
              <p:cNvPicPr>
                <a:picLocks noChangeAspect="1"/>
              </p:cNvPicPr>
              <p:nvPr/>
            </p:nvPicPr>
            <p:blipFill rotWithShape="1">
              <a:blip r:embed="rId6"/>
              <a:srcRect l="31846" t="26726" r="3392" b="20261"/>
              <a:stretch/>
            </p:blipFill>
            <p:spPr>
              <a:xfrm>
                <a:off x="6825562" y="210312"/>
                <a:ext cx="2238835" cy="612648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20265790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1619996" y="0"/>
            <a:ext cx="7200799" cy="1052739"/>
          </a:xfrm>
        </p:spPr>
        <p:txBody>
          <a:bodyPr anchorCtr="0">
            <a:noAutofit/>
          </a:bodyPr>
          <a:lstStyle/>
          <a:p>
            <a:pPr algn="l"/>
            <a:r>
              <a:rPr lang="en-US" sz="3200" b="1" dirty="0">
                <a:solidFill>
                  <a:schemeClr val="accent5">
                    <a:lumMod val="50000"/>
                  </a:schemeClr>
                </a:solidFill>
                <a:latin typeface="Calibri" pitchFamily="34"/>
              </a:rPr>
              <a:t>Implementation Progress</a:t>
            </a:r>
            <a:r>
              <a:rPr lang="bg-BG" sz="3200" b="1" dirty="0">
                <a:solidFill>
                  <a:schemeClr val="accent5">
                    <a:lumMod val="50000"/>
                  </a:schemeClr>
                </a:solidFill>
                <a:latin typeface="Calibri" pitchFamily="34"/>
              </a:rPr>
              <a:t>: </a:t>
            </a:r>
            <a:r>
              <a:rPr lang="en-US" sz="3200" b="1" dirty="0" smtClean="0">
                <a:solidFill>
                  <a:schemeClr val="accent5">
                    <a:lumMod val="50000"/>
                  </a:schemeClr>
                </a:solidFill>
                <a:latin typeface="Calibri" pitchFamily="34"/>
              </a:rPr>
              <a:t>Financial Data /as of 15 November/</a:t>
            </a:r>
            <a:endParaRPr lang="bg-BG" sz="3200" b="1" dirty="0">
              <a:solidFill>
                <a:schemeClr val="accent5">
                  <a:lumMod val="50000"/>
                </a:schemeClr>
              </a:solidFill>
              <a:latin typeface="Calibri" pitchFamily="34"/>
            </a:endParaRP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132347" y="1191126"/>
            <a:ext cx="8873430" cy="5373433"/>
          </a:xfrm>
        </p:spPr>
        <p:txBody>
          <a:bodyPr>
            <a:noAutofit/>
          </a:bodyPr>
          <a:lstStyle/>
          <a:p>
            <a:pPr lvl="0" algn="just" hangingPunct="0">
              <a:spcBef>
                <a:spcPts val="0"/>
              </a:spcBef>
              <a:spcAft>
                <a:spcPts val="1200"/>
              </a:spcAft>
              <a:buFont typeface="Wingdings" pitchFamily="2"/>
              <a:buChar char="v"/>
            </a:pP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Funds committed: </a:t>
            </a:r>
            <a:r>
              <a:rPr lang="en-GB" sz="20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EUR </a:t>
            </a:r>
            <a:r>
              <a:rPr lang="en-GB" sz="2000" dirty="0" smtClean="0">
                <a:solidFill>
                  <a:srgbClr val="4472C4">
                    <a:lumMod val="50000"/>
                  </a:srgbClr>
                </a:solidFill>
                <a:latin typeface="Arial"/>
              </a:rPr>
              <a:t>94 </a:t>
            </a:r>
            <a:r>
              <a:rPr lang="en-GB" sz="2000" dirty="0">
                <a:solidFill>
                  <a:srgbClr val="4472C4">
                    <a:lumMod val="50000"/>
                  </a:srgbClr>
                </a:solidFill>
                <a:latin typeface="Arial"/>
              </a:rPr>
              <a:t>530 814 </a:t>
            </a:r>
            <a:endParaRPr lang="en-US" sz="2000" dirty="0" smtClean="0">
              <a:solidFill>
                <a:schemeClr val="accent5">
                  <a:lumMod val="50000"/>
                </a:schemeClr>
              </a:solidFill>
              <a:latin typeface="Arial"/>
            </a:endParaRPr>
          </a:p>
          <a:p>
            <a:pPr lvl="0" algn="just" hangingPunct="0">
              <a:spcBef>
                <a:spcPts val="0"/>
              </a:spcBef>
              <a:spcAft>
                <a:spcPts val="1200"/>
              </a:spcAft>
              <a:buFont typeface="Wingdings" pitchFamily="2"/>
              <a:buChar char="v"/>
            </a:pP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Payments to beneficiaries: 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EUR 70 042 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286 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(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incl. advance payments)</a:t>
            </a:r>
          </a:p>
          <a:p>
            <a:pPr algn="just" hangingPunct="0">
              <a:spcBef>
                <a:spcPts val="0"/>
              </a:spcBef>
              <a:spcAft>
                <a:spcPts val="1200"/>
              </a:spcAft>
              <a:buFont typeface="Wingdings" pitchFamily="2"/>
              <a:buChar char="v"/>
            </a:pP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Verified expenditure: 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EUR </a:t>
            </a:r>
            <a:r>
              <a:rPr lang="bg-BG" sz="2000" dirty="0">
                <a:solidFill>
                  <a:srgbClr val="4472C4">
                    <a:lumMod val="50000"/>
                  </a:srgbClr>
                </a:solidFill>
                <a:latin typeface="Arial"/>
              </a:rPr>
              <a:t>67 461 767 </a:t>
            </a:r>
            <a:endParaRPr lang="en-US" sz="2000" dirty="0" smtClean="0">
              <a:solidFill>
                <a:schemeClr val="accent5">
                  <a:lumMod val="50000"/>
                </a:schemeClr>
              </a:solidFill>
              <a:latin typeface="Arial"/>
            </a:endParaRPr>
          </a:p>
          <a:p>
            <a:pPr algn="just" hangingPunct="0">
              <a:spcBef>
                <a:spcPts val="0"/>
              </a:spcBef>
              <a:spcAft>
                <a:spcPts val="1200"/>
              </a:spcAft>
              <a:buFont typeface="Wingdings" pitchFamily="2"/>
              <a:buChar char="v"/>
            </a:pP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Certified 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expenditure: 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EUR </a:t>
            </a:r>
            <a:r>
              <a:rPr lang="bg-BG" sz="2000" dirty="0">
                <a:solidFill>
                  <a:srgbClr val="4472C4">
                    <a:lumMod val="50000"/>
                  </a:srgbClr>
                </a:solidFill>
                <a:latin typeface="Arial"/>
              </a:rPr>
              <a:t>62 563 142 </a:t>
            </a:r>
            <a:endParaRPr lang="en-GB" sz="2000" dirty="0" smtClean="0">
              <a:solidFill>
                <a:srgbClr val="4472C4">
                  <a:lumMod val="50000"/>
                </a:srgbClr>
              </a:solidFill>
              <a:latin typeface="Arial"/>
            </a:endParaRPr>
          </a:p>
          <a:p>
            <a:pPr algn="just" hangingPunct="0">
              <a:spcBef>
                <a:spcPts val="0"/>
              </a:spcBef>
              <a:spcAft>
                <a:spcPts val="1200"/>
              </a:spcAft>
              <a:buFont typeface="Wingdings" pitchFamily="2"/>
              <a:buChar char="v"/>
            </a:pP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Measures 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taken by the MA to mitigate the risk of incomplete absorption:</a:t>
            </a:r>
            <a:endParaRPr lang="en-US" sz="2000" dirty="0">
              <a:solidFill>
                <a:schemeClr val="accent5">
                  <a:lumMod val="50000"/>
                </a:schemeClr>
              </a:solidFill>
              <a:latin typeface="Arial"/>
            </a:endParaRPr>
          </a:p>
          <a:p>
            <a:pPr lvl="1" algn="just" hangingPunct="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Shortened </a:t>
            </a:r>
            <a:r>
              <a:rPr lang="en-US" sz="18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contracting deadlines</a:t>
            </a:r>
          </a:p>
          <a:p>
            <a:pPr lvl="1" algn="just" hangingPunct="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sz="18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Launch 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of new calls amounting to 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EUR </a:t>
            </a:r>
            <a:r>
              <a:rPr lang="en-US" sz="18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9.4 </a:t>
            </a:r>
            <a:r>
              <a:rPr lang="en-US" sz="18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million</a:t>
            </a:r>
            <a:endParaRPr lang="en-US" sz="1800" dirty="0">
              <a:solidFill>
                <a:schemeClr val="accent5">
                  <a:lumMod val="50000"/>
                </a:schemeClr>
              </a:solidFill>
              <a:latin typeface="Arial"/>
            </a:endParaRPr>
          </a:p>
          <a:p>
            <a:pPr lvl="1" algn="just" hangingPunct="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sz="18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Compensations 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for the consequences of the war in Ukraine: 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EUR</a:t>
            </a:r>
            <a:r>
              <a:rPr lang="en-US" sz="18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 </a:t>
            </a:r>
            <a:r>
              <a:rPr lang="en-US" sz="18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6.14 </a:t>
            </a:r>
            <a:r>
              <a:rPr lang="en-US" sz="18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million + additional calls amounting to 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EUR </a:t>
            </a:r>
            <a:r>
              <a:rPr lang="en-US" sz="18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6.29</a:t>
            </a:r>
            <a:r>
              <a:rPr lang="en-US" sz="18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 </a:t>
            </a:r>
            <a:r>
              <a:rPr lang="en-US" sz="18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million by the end of 2023</a:t>
            </a:r>
          </a:p>
          <a:p>
            <a:pPr lvl="1" algn="just" hangingPunct="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sz="18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Reallocated 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funds </a:t>
            </a:r>
            <a:r>
              <a:rPr lang="en-US" sz="18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to reserve list projects under CLLD strategies amounting to 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EUR </a:t>
            </a:r>
            <a:r>
              <a:rPr lang="en-US" sz="18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0.92 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million </a:t>
            </a:r>
            <a:endParaRPr lang="en-US" sz="1800" dirty="0" smtClean="0">
              <a:solidFill>
                <a:schemeClr val="accent5">
                  <a:lumMod val="50000"/>
                </a:schemeClr>
              </a:solidFill>
              <a:latin typeface="Arial"/>
            </a:endParaRPr>
          </a:p>
          <a:p>
            <a:pPr marL="342900" lvl="1" indent="-342900" algn="just" hangingPunct="0">
              <a:spcBef>
                <a:spcPts val="0"/>
              </a:spcBef>
              <a:spcAft>
                <a:spcPts val="1200"/>
              </a:spcAft>
              <a:buFont typeface="Wingdings" pitchFamily="2"/>
              <a:buChar char="v"/>
            </a:pP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With the implementation of 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the above actions the 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residual risk is estimated 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to drop below 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8.1% or 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EUR 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6.55 million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, EMFF funding</a:t>
            </a:r>
          </a:p>
          <a:p>
            <a:pPr lvl="0" algn="just" hangingPunct="0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endParaRPr lang="ru-RU" sz="1800" dirty="0">
              <a:solidFill>
                <a:srgbClr val="1A3A80"/>
              </a:solidFill>
              <a:latin typeface="Arial"/>
            </a:endParaRPr>
          </a:p>
          <a:p>
            <a:pPr lvl="1" algn="just" hangingPunct="0">
              <a:spcBef>
                <a:spcPts val="0"/>
              </a:spcBef>
              <a:spcAft>
                <a:spcPts val="600"/>
              </a:spcAft>
              <a:buFont typeface="Wingdings" pitchFamily="2"/>
              <a:buChar char="ü"/>
            </a:pPr>
            <a:endParaRPr lang="ru-RU" sz="2200" dirty="0">
              <a:solidFill>
                <a:srgbClr val="1A3A8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5664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1619996" y="0"/>
            <a:ext cx="7386844" cy="1052739"/>
          </a:xfrm>
        </p:spPr>
        <p:txBody>
          <a:bodyPr anchorCtr="0">
            <a:noAutofit/>
          </a:bodyPr>
          <a:lstStyle/>
          <a:p>
            <a:pPr lvl="0" algn="l"/>
            <a:r>
              <a:rPr lang="en-US" sz="3200" b="1" dirty="0" smtClean="0">
                <a:solidFill>
                  <a:schemeClr val="accent5">
                    <a:lumMod val="50000"/>
                  </a:schemeClr>
                </a:solidFill>
                <a:latin typeface="Calibri" pitchFamily="34"/>
              </a:rPr>
              <a:t>Lessons Learnt</a:t>
            </a:r>
            <a:endParaRPr lang="bg-BG" sz="3200" b="1" dirty="0">
              <a:solidFill>
                <a:schemeClr val="accent5">
                  <a:lumMod val="50000"/>
                </a:schemeClr>
              </a:solidFill>
              <a:latin typeface="Calibri" pitchFamily="34"/>
            </a:endParaRP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122830" y="1269243"/>
            <a:ext cx="8697965" cy="3874258"/>
          </a:xfrm>
        </p:spPr>
        <p:txBody>
          <a:bodyPr>
            <a:noAutofit/>
          </a:bodyPr>
          <a:lstStyle/>
          <a:p>
            <a:pPr lvl="0" algn="just" hangingPunct="0">
              <a:spcBef>
                <a:spcPts val="0"/>
              </a:spcBef>
              <a:spcAft>
                <a:spcPts val="1200"/>
              </a:spcAft>
              <a:buFont typeface="Wingdings" pitchFamily="2"/>
              <a:buChar char="v"/>
            </a:pP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Increasing the capacity of the potential beneficiaries for project preparation</a:t>
            </a:r>
          </a:p>
          <a:p>
            <a:pPr lvl="0" algn="just" hangingPunct="0">
              <a:spcBef>
                <a:spcPts val="0"/>
              </a:spcBef>
              <a:spcAft>
                <a:spcPts val="1200"/>
              </a:spcAft>
              <a:buFont typeface="Wingdings" pitchFamily="2"/>
              <a:buChar char="v"/>
            </a:pP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Facilitating private beneficiaries in 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procedures for selection of contractor </a:t>
            </a:r>
            <a:endParaRPr lang="en-US" sz="2000" dirty="0">
              <a:solidFill>
                <a:schemeClr val="accent5">
                  <a:lumMod val="50000"/>
                </a:schemeClr>
              </a:solidFill>
              <a:latin typeface="Arial"/>
            </a:endParaRPr>
          </a:p>
          <a:p>
            <a:pPr lvl="0" algn="just" hangingPunct="0">
              <a:spcBef>
                <a:spcPts val="0"/>
              </a:spcBef>
              <a:spcAft>
                <a:spcPts val="1200"/>
              </a:spcAft>
              <a:buFont typeface="Wingdings" pitchFamily="2"/>
              <a:buChar char="v"/>
            </a:pP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Reducing 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the administrative burden 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for beneficiaries</a:t>
            </a:r>
            <a:endParaRPr lang="en-US" sz="2000" dirty="0">
              <a:solidFill>
                <a:schemeClr val="accent5">
                  <a:lumMod val="50000"/>
                </a:schemeClr>
              </a:solidFill>
              <a:latin typeface="Arial"/>
            </a:endParaRPr>
          </a:p>
          <a:p>
            <a:pPr lvl="0" algn="just" hangingPunct="0">
              <a:spcBef>
                <a:spcPts val="0"/>
              </a:spcBef>
              <a:spcAft>
                <a:spcPts val="1200"/>
              </a:spcAft>
              <a:buFont typeface="Wingdings" pitchFamily="2"/>
              <a:buChar char="v"/>
            </a:pP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Introduction of SCOs</a:t>
            </a:r>
          </a:p>
          <a:p>
            <a:pPr lvl="0" algn="just" hangingPunct="0">
              <a:spcBef>
                <a:spcPts val="0"/>
              </a:spcBef>
              <a:spcAft>
                <a:spcPts val="1200"/>
              </a:spcAft>
              <a:buFont typeface="Wingdings" pitchFamily="2"/>
              <a:buChar char="v"/>
            </a:pP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Prompt reaction of MA in crises and unexpected changes in order to support the sector in a timely manner</a:t>
            </a:r>
          </a:p>
          <a:p>
            <a:pPr lvl="0" algn="just" hangingPunct="0">
              <a:spcBef>
                <a:spcPts val="0"/>
              </a:spcBef>
              <a:spcAft>
                <a:spcPts val="1200"/>
              </a:spcAft>
              <a:buFont typeface="Wingdings" pitchFamily="2"/>
              <a:buChar char="v"/>
            </a:pP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Timely implementation of 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FIs under the Programme</a:t>
            </a:r>
            <a:endParaRPr lang="en-US" sz="2000" dirty="0">
              <a:solidFill>
                <a:schemeClr val="accent5">
                  <a:lumMod val="50000"/>
                </a:schemeClr>
              </a:solidFill>
              <a:latin typeface="Arial"/>
            </a:endParaRPr>
          </a:p>
          <a:p>
            <a:pPr marL="0" lvl="0" indent="0" algn="just" hangingPunct="0">
              <a:spcBef>
                <a:spcPts val="0"/>
              </a:spcBef>
              <a:spcAft>
                <a:spcPts val="1200"/>
              </a:spcAft>
              <a:buNone/>
            </a:pPr>
            <a:endParaRPr lang="bg-BG" sz="2000" dirty="0">
              <a:solidFill>
                <a:schemeClr val="accent5">
                  <a:lumMod val="50000"/>
                </a:schemeClr>
              </a:solidFill>
              <a:latin typeface="Arial"/>
            </a:endParaRPr>
          </a:p>
          <a:p>
            <a:pPr marL="457200" lvl="1" indent="0" algn="just" hangingPunct="0">
              <a:spcBef>
                <a:spcPts val="0"/>
              </a:spcBef>
              <a:spcAft>
                <a:spcPts val="600"/>
              </a:spcAft>
              <a:buNone/>
            </a:pPr>
            <a:endParaRPr lang="ru-RU" sz="2200" dirty="0">
              <a:solidFill>
                <a:srgbClr val="1A3A80"/>
              </a:solidFill>
              <a:latin typeface="Arial"/>
            </a:endParaRPr>
          </a:p>
          <a:p>
            <a:pPr lvl="1" algn="just" hangingPunct="0">
              <a:spcBef>
                <a:spcPts val="0"/>
              </a:spcBef>
              <a:spcAft>
                <a:spcPts val="600"/>
              </a:spcAft>
              <a:buFont typeface="Wingdings" pitchFamily="2"/>
              <a:buChar char="ü"/>
            </a:pPr>
            <a:endParaRPr lang="ru-RU" sz="2200" dirty="0">
              <a:solidFill>
                <a:srgbClr val="1A3A8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75506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1619996" y="0"/>
            <a:ext cx="7200799" cy="1052739"/>
          </a:xfrm>
        </p:spPr>
        <p:txBody>
          <a:bodyPr anchorCtr="0">
            <a:noAutofit/>
          </a:bodyPr>
          <a:lstStyle/>
          <a:p>
            <a:pPr algn="l"/>
            <a:r>
              <a:rPr lang="en-US" sz="3200" b="1" dirty="0">
                <a:solidFill>
                  <a:schemeClr val="accent5">
                    <a:lumMod val="50000"/>
                  </a:schemeClr>
                </a:solidFill>
                <a:latin typeface="Calibri" pitchFamily="34"/>
              </a:rPr>
              <a:t>Implementation Progress</a:t>
            </a:r>
            <a:r>
              <a:rPr lang="bg-BG" sz="3200" b="1" dirty="0">
                <a:solidFill>
                  <a:schemeClr val="accent5">
                    <a:lumMod val="50000"/>
                  </a:schemeClr>
                </a:solidFill>
                <a:latin typeface="Calibri" pitchFamily="34"/>
              </a:rPr>
              <a:t>: </a:t>
            </a:r>
            <a:r>
              <a:rPr lang="en-US" sz="3200" b="1" dirty="0" smtClean="0">
                <a:solidFill>
                  <a:schemeClr val="accent5">
                    <a:lumMod val="50000"/>
                  </a:schemeClr>
                </a:solidFill>
                <a:latin typeface="Calibri" pitchFamily="34"/>
              </a:rPr>
              <a:t>Financial Data /as of 15 November/</a:t>
            </a:r>
            <a:endParaRPr lang="bg-BG" sz="3200" b="1" dirty="0">
              <a:solidFill>
                <a:schemeClr val="accent5">
                  <a:lumMod val="50000"/>
                </a:schemeClr>
              </a:solidFill>
              <a:latin typeface="Calibri" pitchFamily="34"/>
            </a:endParaRP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79131" y="1260233"/>
            <a:ext cx="8968154" cy="5386752"/>
          </a:xfrm>
        </p:spPr>
        <p:txBody>
          <a:bodyPr>
            <a:noAutofit/>
          </a:bodyPr>
          <a:lstStyle/>
          <a:p>
            <a:pPr lvl="0" algn="just" hangingPunct="0">
              <a:spcBef>
                <a:spcPts val="0"/>
              </a:spcBef>
              <a:spcAft>
                <a:spcPts val="1200"/>
              </a:spcAft>
              <a:buFont typeface="Wingdings" pitchFamily="2"/>
              <a:buChar char="v"/>
            </a:pPr>
            <a:r>
              <a:rPr lang="en-GB" sz="20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Contracted funds: </a:t>
            </a:r>
            <a:r>
              <a:rPr lang="en-GB" sz="20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EUR 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1 </a:t>
            </a: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802 743 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573,88</a:t>
            </a:r>
            <a:r>
              <a:rPr lang="en-GB" sz="20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 </a:t>
            </a:r>
            <a:r>
              <a:rPr lang="bg-BG" sz="20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(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102,51</a:t>
            </a: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% 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of the OPTTI budget</a:t>
            </a:r>
            <a:r>
              <a:rPr lang="bg-BG" sz="20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)</a:t>
            </a:r>
            <a:endParaRPr lang="bg-BG" sz="2000" dirty="0">
              <a:solidFill>
                <a:schemeClr val="accent5">
                  <a:lumMod val="50000"/>
                </a:schemeClr>
              </a:solidFill>
              <a:latin typeface="Arial"/>
            </a:endParaRPr>
          </a:p>
          <a:p>
            <a:pPr lvl="0" algn="just" hangingPunct="0">
              <a:spcBef>
                <a:spcPts val="0"/>
              </a:spcBef>
              <a:spcAft>
                <a:spcPts val="1200"/>
              </a:spcAft>
              <a:buFont typeface="Wingdings" pitchFamily="2"/>
              <a:buChar char="v"/>
            </a:pPr>
            <a:r>
              <a:rPr lang="en-GB" sz="20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Payments to beneficiaries: </a:t>
            </a:r>
            <a:r>
              <a:rPr lang="en-GB" sz="20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EUR 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1 </a:t>
            </a: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307 586 154,96 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(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74,36%)</a:t>
            </a:r>
            <a:endParaRPr lang="bg-BG" sz="2000" dirty="0">
              <a:solidFill>
                <a:schemeClr val="accent5">
                  <a:lumMod val="50000"/>
                </a:schemeClr>
              </a:solidFill>
              <a:latin typeface="Arial"/>
            </a:endParaRPr>
          </a:p>
          <a:p>
            <a:pPr lvl="0" algn="just" hangingPunct="0">
              <a:spcBef>
                <a:spcPts val="0"/>
              </a:spcBef>
              <a:spcAft>
                <a:spcPts val="1200"/>
              </a:spcAft>
              <a:buFont typeface="Wingdings" pitchFamily="2"/>
              <a:buChar char="v"/>
            </a:pPr>
            <a:r>
              <a:rPr lang="en-GB" sz="20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Verified expenditure: </a:t>
            </a:r>
            <a:r>
              <a:rPr lang="en-GB" sz="20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EUR 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1 </a:t>
            </a: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217 491 870,44 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(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69,23%)</a:t>
            </a:r>
          </a:p>
          <a:p>
            <a:pPr lvl="0" algn="just" hangingPunct="0">
              <a:spcBef>
                <a:spcPts val="0"/>
              </a:spcBef>
              <a:spcAft>
                <a:spcPts val="1200"/>
              </a:spcAft>
              <a:buFont typeface="Wingdings" pitchFamily="2"/>
              <a:buChar char="v"/>
            </a:pPr>
            <a:r>
              <a:rPr lang="en-GB" sz="20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Certified expenditure: </a:t>
            </a:r>
            <a:r>
              <a:rPr lang="en-GB" sz="20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EUR 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1 </a:t>
            </a: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211 059 763,36 </a:t>
            </a:r>
            <a:r>
              <a:rPr lang="bg-BG" sz="20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(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68,87%)</a:t>
            </a:r>
            <a:endParaRPr lang="bg-BG" sz="2000" dirty="0">
              <a:solidFill>
                <a:schemeClr val="accent5">
                  <a:lumMod val="50000"/>
                </a:schemeClr>
              </a:solidFill>
              <a:latin typeface="Arial"/>
            </a:endParaRPr>
          </a:p>
          <a:p>
            <a:pPr lvl="0" algn="just" hangingPunct="0">
              <a:spcBef>
                <a:spcPts val="0"/>
              </a:spcBef>
              <a:spcAft>
                <a:spcPts val="1200"/>
              </a:spcAft>
              <a:buFont typeface="Wingdings" pitchFamily="2"/>
              <a:buChar char="v"/>
            </a:pPr>
            <a:r>
              <a:rPr lang="en-GB" sz="20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Funds reallocated to SAFE-related operations: </a:t>
            </a:r>
            <a:r>
              <a:rPr lang="en-GB" sz="20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EUR 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145 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million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 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euro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 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(</a:t>
            </a:r>
            <a:r>
              <a:rPr lang="en-GB" sz="20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EUR 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140,5 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million CF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 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and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 </a:t>
            </a:r>
            <a:r>
              <a:rPr lang="en-GB" sz="20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EUR 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4,5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 million ERDF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)</a:t>
            </a:r>
            <a:endParaRPr lang="bg-BG" sz="2000" dirty="0" smtClean="0">
              <a:solidFill>
                <a:schemeClr val="accent5">
                  <a:lumMod val="50000"/>
                </a:schemeClr>
              </a:solidFill>
              <a:latin typeface="Arial"/>
            </a:endParaRPr>
          </a:p>
          <a:p>
            <a:pPr lvl="0" algn="just" hangingPunct="0">
              <a:spcBef>
                <a:spcPts val="0"/>
              </a:spcBef>
              <a:spcAft>
                <a:spcPts val="1200"/>
              </a:spcAft>
              <a:buFont typeface="Wingdings" pitchFamily="2"/>
              <a:buChar char="v"/>
            </a:pPr>
            <a:r>
              <a:rPr lang="en-GB" sz="20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MA estimation of the residual risk of incomplete absorption: the 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measures 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that have been taken 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to optimize implementation (phasing, additional projects and SAFE) currently contribute to the 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complete elimination 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of 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any residual 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risk</a:t>
            </a:r>
            <a:endParaRPr lang="bg-BG" sz="2000" dirty="0">
              <a:solidFill>
                <a:schemeClr val="accent5">
                  <a:lumMod val="50000"/>
                </a:schemeClr>
              </a:solidFill>
              <a:latin typeface="Arial"/>
            </a:endParaRPr>
          </a:p>
          <a:p>
            <a:pPr marL="457200" lvl="1" indent="0" algn="just" hangingPunct="0">
              <a:spcBef>
                <a:spcPts val="0"/>
              </a:spcBef>
              <a:spcAft>
                <a:spcPts val="600"/>
              </a:spcAft>
              <a:buNone/>
            </a:pPr>
            <a:endParaRPr lang="ru-RU" sz="2200" dirty="0">
              <a:solidFill>
                <a:srgbClr val="1A3A80"/>
              </a:solidFill>
              <a:latin typeface="Arial"/>
            </a:endParaRPr>
          </a:p>
          <a:p>
            <a:pPr lvl="1" algn="just" hangingPunct="0">
              <a:spcBef>
                <a:spcPts val="0"/>
              </a:spcBef>
              <a:spcAft>
                <a:spcPts val="600"/>
              </a:spcAft>
              <a:buFont typeface="Wingdings" pitchFamily="2"/>
              <a:buChar char="ü"/>
            </a:pPr>
            <a:endParaRPr lang="ru-RU" sz="2200" dirty="0">
              <a:solidFill>
                <a:srgbClr val="1A3A8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32361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1619996" y="0"/>
            <a:ext cx="7386844" cy="1052739"/>
          </a:xfrm>
        </p:spPr>
        <p:txBody>
          <a:bodyPr anchorCtr="0">
            <a:noAutofit/>
          </a:bodyPr>
          <a:lstStyle/>
          <a:p>
            <a:pPr lvl="0" algn="l"/>
            <a:r>
              <a:rPr lang="en-US" sz="3200" b="1" dirty="0" smtClean="0">
                <a:solidFill>
                  <a:schemeClr val="accent5">
                    <a:lumMod val="50000"/>
                  </a:schemeClr>
                </a:solidFill>
                <a:latin typeface="Calibri" pitchFamily="34"/>
              </a:rPr>
              <a:t>Lessons Learnt</a:t>
            </a:r>
            <a:endParaRPr lang="bg-BG" sz="3200" b="1" dirty="0">
              <a:solidFill>
                <a:schemeClr val="accent5">
                  <a:lumMod val="50000"/>
                </a:schemeClr>
              </a:solidFill>
              <a:latin typeface="Calibri" pitchFamily="34"/>
            </a:endParaRP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114300" y="1248508"/>
            <a:ext cx="8530649" cy="5254505"/>
          </a:xfr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algn="just" hangingPunct="0">
              <a:spcBef>
                <a:spcPts val="0"/>
              </a:spcBef>
              <a:spcAft>
                <a:spcPts val="1200"/>
              </a:spcAft>
              <a:buFont typeface="Wingdings" pitchFamily="2"/>
              <a:buChar char="v"/>
            </a:pP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Need of better budgeting in the elaboration of project proposals, providing opportunity for adequate response in the event of significant changes in the environment /e.g. disruptions in the supply chains, a significant increase in market prices during a long implementation period of the activities, etc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./</a:t>
            </a:r>
            <a:endParaRPr lang="bg-BG" sz="2000" dirty="0">
              <a:solidFill>
                <a:schemeClr val="accent5">
                  <a:lumMod val="50000"/>
                </a:schemeClr>
              </a:solidFill>
              <a:latin typeface="Arial"/>
            </a:endParaRPr>
          </a:p>
          <a:p>
            <a:pPr algn="just" hangingPunct="0">
              <a:spcBef>
                <a:spcPts val="0"/>
              </a:spcBef>
              <a:spcAft>
                <a:spcPts val="1200"/>
              </a:spcAft>
              <a:buFont typeface="Wingdings" pitchFamily="2"/>
              <a:buChar char="v"/>
            </a:pP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Setting a feasible scope of activities, avoiding mega-projects that are extremely complex to manage and difficult to change in the event of objective circumstances requiring their modification. If possible at the stage of the tender procedure - attracting a larger number of contractors, for objects of lower value, with the possibility of effective coordination of the processes / hides another risk: more participants - a more complex coordination process, but in case of failure – this doesn’t stop the whole 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project/</a:t>
            </a:r>
            <a:endParaRPr lang="en-US" sz="2000" dirty="0">
              <a:solidFill>
                <a:schemeClr val="accent5">
                  <a:lumMod val="50000"/>
                </a:schemeClr>
              </a:solidFill>
              <a:latin typeface="Arial"/>
            </a:endParaRPr>
          </a:p>
          <a:p>
            <a:pPr algn="just" hangingPunct="0">
              <a:spcBef>
                <a:spcPts val="0"/>
              </a:spcBef>
              <a:spcAft>
                <a:spcPts val="1200"/>
              </a:spcAft>
              <a:buFont typeface="Wingdings" pitchFamily="2"/>
              <a:buChar char="v"/>
            </a:pP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Maintaining a serious reserve of mature projects that can be promptly included in the scope of the </a:t>
            </a:r>
            <a:r>
              <a:rPr lang="en-US" sz="2000" dirty="0" err="1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programme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 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if necessary /incl. over-contracting as an option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/</a:t>
            </a:r>
            <a:endParaRPr lang="bg-BG" sz="2000" dirty="0">
              <a:solidFill>
                <a:schemeClr val="accent5">
                  <a:lumMod val="50000"/>
                </a:schemeClr>
              </a:solidFill>
              <a:latin typeface="Arial"/>
            </a:endParaRPr>
          </a:p>
          <a:p>
            <a:pPr marL="457200" lvl="1" indent="0" algn="just" hangingPunct="0">
              <a:spcBef>
                <a:spcPts val="0"/>
              </a:spcBef>
              <a:spcAft>
                <a:spcPts val="600"/>
              </a:spcAft>
              <a:buNone/>
            </a:pPr>
            <a:endParaRPr lang="ru-RU" sz="2200" dirty="0">
              <a:solidFill>
                <a:srgbClr val="1A3A80"/>
              </a:solidFill>
              <a:latin typeface="Arial"/>
            </a:endParaRPr>
          </a:p>
          <a:p>
            <a:pPr marL="457200" lvl="1" indent="0" algn="just" hangingPunct="0">
              <a:spcBef>
                <a:spcPts val="0"/>
              </a:spcBef>
              <a:spcAft>
                <a:spcPts val="600"/>
              </a:spcAft>
              <a:buNone/>
            </a:pPr>
            <a:endParaRPr lang="ru-RU" sz="2200" dirty="0">
              <a:solidFill>
                <a:srgbClr val="1A3A8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405359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/>
          <p:cNvPicPr>
            <a:picLocks noChangeAspect="1"/>
          </p:cNvPicPr>
          <p:nvPr/>
        </p:nvPicPr>
        <p:blipFill>
          <a:blip r:embed="rId3"/>
          <a:srcRect l="900" t="800" r="700" b="934"/>
          <a:stretch>
            <a:fillRect/>
          </a:stretch>
        </p:blipFill>
        <p:spPr>
          <a:xfrm>
            <a:off x="9143" y="-6775"/>
            <a:ext cx="9165451" cy="6864775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4" name="Content Placeholder 2"/>
          <p:cNvSpPr txBox="1">
            <a:spLocks noGrp="1"/>
          </p:cNvSpPr>
          <p:nvPr>
            <p:ph idx="1"/>
          </p:nvPr>
        </p:nvSpPr>
        <p:spPr>
          <a:xfrm>
            <a:off x="146303" y="1600200"/>
            <a:ext cx="8851393" cy="5102352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en-US" sz="4000" b="1" cap="all" dirty="0">
                <a:ln w="3175" cmpd="sng">
                  <a:noFill/>
                </a:ln>
                <a:solidFill>
                  <a:schemeClr val="accent5">
                    <a:lumMod val="50000"/>
                  </a:schemeClr>
                </a:solidFill>
              </a:rPr>
              <a:t>Implementation </a:t>
            </a:r>
            <a:r>
              <a:rPr lang="en-US" sz="4000" b="1" cap="all" dirty="0" smtClean="0">
                <a:ln w="3175" cmpd="sng">
                  <a:noFill/>
                </a:ln>
                <a:solidFill>
                  <a:schemeClr val="accent5">
                    <a:lumMod val="50000"/>
                  </a:schemeClr>
                </a:solidFill>
              </a:rPr>
              <a:t>of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4000" b="1" cap="all" dirty="0" smtClean="0">
                <a:ln w="3175" cmpd="sng">
                  <a:noFill/>
                </a:ln>
                <a:solidFill>
                  <a:schemeClr val="accent5">
                    <a:lumMod val="50000"/>
                  </a:schemeClr>
                </a:solidFill>
              </a:rPr>
              <a:t>op “</a:t>
            </a:r>
            <a:r>
              <a:rPr lang="en-US" sz="4000" b="1" cap="all" dirty="0">
                <a:ln w="3175" cmpd="sng">
                  <a:noFill/>
                </a:ln>
                <a:solidFill>
                  <a:schemeClr val="accent5">
                    <a:lumMod val="50000"/>
                  </a:schemeClr>
                </a:solidFill>
              </a:rPr>
              <a:t>ENVIRONMENT” 201</a:t>
            </a:r>
            <a:r>
              <a:rPr lang="bg-BG" sz="4000" b="1" cap="all" dirty="0">
                <a:ln w="3175" cmpd="sng">
                  <a:noFill/>
                </a:ln>
                <a:solidFill>
                  <a:schemeClr val="accent5">
                    <a:lumMod val="50000"/>
                  </a:schemeClr>
                </a:solidFill>
              </a:rPr>
              <a:t>4 – </a:t>
            </a:r>
            <a:r>
              <a:rPr lang="en-US" sz="4000" b="1" cap="all" dirty="0">
                <a:ln w="3175" cmpd="sng">
                  <a:noFill/>
                </a:ln>
                <a:solidFill>
                  <a:schemeClr val="accent5">
                    <a:lumMod val="50000"/>
                  </a:schemeClr>
                </a:solidFill>
              </a:rPr>
              <a:t>2020</a:t>
            </a:r>
            <a:endParaRPr lang="bg-BG" sz="4000" b="1" cap="all" dirty="0">
              <a:ln w="3175" cmpd="sng">
                <a:noFill/>
              </a:ln>
              <a:solidFill>
                <a:schemeClr val="accent5">
                  <a:lumMod val="50000"/>
                </a:schemeClr>
              </a:solidFill>
            </a:endParaRPr>
          </a:p>
          <a:p>
            <a:pPr algn="ctr"/>
            <a:endParaRPr lang="bg-BG" sz="2000" cap="all" dirty="0">
              <a:ln w="3175" cmpd="sng">
                <a:noFill/>
              </a:ln>
              <a:solidFill>
                <a:schemeClr val="accent5">
                  <a:lumMod val="50000"/>
                </a:schemeClr>
              </a:solidFill>
            </a:endParaRPr>
          </a:p>
          <a:p>
            <a:pPr marL="0" indent="0" algn="ctr">
              <a:buNone/>
            </a:pPr>
            <a:endParaRPr lang="bg-BG" sz="2000" cap="all" dirty="0">
              <a:ln w="3175" cmpd="sng">
                <a:noFill/>
              </a:ln>
              <a:solidFill>
                <a:schemeClr val="accent5">
                  <a:lumMod val="50000"/>
                </a:schemeClr>
              </a:solidFill>
            </a:endParaRPr>
          </a:p>
          <a:p>
            <a:pPr marL="0" indent="0" algn="ctr">
              <a:buNone/>
            </a:pPr>
            <a:r>
              <a:rPr lang="bg-BG" sz="2000" cap="all" dirty="0">
                <a:ln w="3175" cmpd="sng">
                  <a:noFill/>
                </a:ln>
                <a:solidFill>
                  <a:schemeClr val="accent5">
                    <a:lumMod val="50000"/>
                  </a:schemeClr>
                </a:solidFill>
              </a:rPr>
              <a:t> </a:t>
            </a:r>
          </a:p>
          <a:p>
            <a:endParaRPr lang="en-GB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670000" y="4410000"/>
            <a:ext cx="33101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1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Galina Simeonova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400" i="1" dirty="0" smtClean="0">
                <a:solidFill>
                  <a:srgbClr val="4472C4">
                    <a:lumMod val="50000"/>
                  </a:srgbClr>
                </a:solidFill>
                <a:latin typeface="Calibri" panose="020F0502020204030204"/>
              </a:rPr>
              <a:t>Director </a:t>
            </a:r>
            <a:r>
              <a:rPr lang="en-GB" sz="2400" i="1" dirty="0" smtClean="0">
                <a:solidFill>
                  <a:srgbClr val="4472C4">
                    <a:lumMod val="50000"/>
                  </a:srgbClr>
                </a:solidFill>
                <a:latin typeface="Calibri" panose="020F0502020204030204"/>
              </a:rPr>
              <a:t>General</a:t>
            </a:r>
            <a:r>
              <a:rPr lang="bg-BG" sz="2400" i="1" dirty="0" smtClean="0">
                <a:solidFill>
                  <a:srgbClr val="4472C4">
                    <a:lumMod val="50000"/>
                  </a:srgbClr>
                </a:solidFill>
                <a:latin typeface="Calibri" panose="020F0502020204030204"/>
              </a:rPr>
              <a:t>,</a:t>
            </a:r>
            <a:r>
              <a:rPr lang="en-GB" sz="2400" i="1" dirty="0" smtClean="0">
                <a:solidFill>
                  <a:srgbClr val="4472C4">
                    <a:lumMod val="50000"/>
                  </a:srgbClr>
                </a:solidFill>
                <a:latin typeface="Calibri" panose="020F0502020204030204"/>
              </a:rPr>
              <a:t> </a:t>
            </a:r>
            <a:endParaRPr lang="bg-BG" sz="2400" i="1" dirty="0" smtClean="0">
              <a:solidFill>
                <a:srgbClr val="4472C4">
                  <a:lumMod val="50000"/>
                </a:srgbClr>
              </a:solidFill>
              <a:latin typeface="Calibri" panose="020F0502020204030204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400" i="1" dirty="0" smtClean="0">
                <a:solidFill>
                  <a:srgbClr val="4472C4">
                    <a:lumMod val="50000"/>
                  </a:srgbClr>
                </a:solidFill>
                <a:latin typeface="Calibri" panose="020F0502020204030204"/>
              </a:rPr>
              <a:t>Head </a:t>
            </a:r>
            <a:r>
              <a:rPr lang="en-GB" sz="2400" i="1" dirty="0" smtClean="0">
                <a:solidFill>
                  <a:srgbClr val="4472C4">
                    <a:lumMod val="50000"/>
                  </a:srgbClr>
                </a:solidFill>
                <a:latin typeface="Calibri" panose="020F0502020204030204"/>
              </a:rPr>
              <a:t>of MA</a:t>
            </a:r>
            <a:r>
              <a:rPr lang="en-GB" sz="2400" i="1" dirty="0">
                <a:solidFill>
                  <a:srgbClr val="4472C4">
                    <a:lumMod val="50000"/>
                  </a:srgbClr>
                </a:solidFill>
                <a:latin typeface="Calibri" panose="020F0502020204030204"/>
              </a:rPr>
              <a:t> </a:t>
            </a:r>
            <a:r>
              <a:rPr lang="en-GB" sz="2400" i="1" dirty="0" smtClean="0">
                <a:solidFill>
                  <a:srgbClr val="4472C4">
                    <a:lumMod val="50000"/>
                  </a:srgbClr>
                </a:solidFill>
                <a:latin typeface="Calibri" panose="020F0502020204030204"/>
              </a:rPr>
              <a:t>of OPE</a:t>
            </a:r>
            <a:endParaRPr kumimoji="0" lang="en-US" sz="2400" b="0" i="1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0" y="54864"/>
            <a:ext cx="9064397" cy="941832"/>
            <a:chOff x="0" y="54864"/>
            <a:chExt cx="9064397" cy="941832"/>
          </a:xfrm>
        </p:grpSpPr>
        <p:pic>
          <p:nvPicPr>
            <p:cNvPr id="12" name="Picture 11"/>
            <p:cNvPicPr>
              <a:picLocks noChangeAspect="1"/>
            </p:cNvPicPr>
            <p:nvPr/>
          </p:nvPicPr>
          <p:blipFill rotWithShape="1">
            <a:blip r:embed="rId4"/>
            <a:srcRect l="1818" t="8336" r="3536" b="12500"/>
            <a:stretch/>
          </p:blipFill>
          <p:spPr>
            <a:xfrm>
              <a:off x="0" y="54864"/>
              <a:ext cx="3941064" cy="941832"/>
            </a:xfrm>
            <a:prstGeom prst="rect">
              <a:avLst/>
            </a:prstGeom>
          </p:spPr>
        </p:pic>
        <p:grpSp>
          <p:nvGrpSpPr>
            <p:cNvPr id="13" name="Group 12"/>
            <p:cNvGrpSpPr/>
            <p:nvPr/>
          </p:nvGrpSpPr>
          <p:grpSpPr>
            <a:xfrm>
              <a:off x="5751577" y="69424"/>
              <a:ext cx="3312820" cy="899282"/>
              <a:chOff x="5751577" y="69424"/>
              <a:chExt cx="3312820" cy="899282"/>
            </a:xfrm>
          </p:grpSpPr>
          <p:pic>
            <p:nvPicPr>
              <p:cNvPr id="14" name="Picture 13"/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751577" y="69424"/>
                <a:ext cx="1161750" cy="899282"/>
              </a:xfrm>
              <a:prstGeom prst="rect">
                <a:avLst/>
              </a:prstGeom>
            </p:spPr>
          </p:pic>
          <p:pic>
            <p:nvPicPr>
              <p:cNvPr id="15" name="Picture 14"/>
              <p:cNvPicPr>
                <a:picLocks noChangeAspect="1"/>
              </p:cNvPicPr>
              <p:nvPr/>
            </p:nvPicPr>
            <p:blipFill rotWithShape="1">
              <a:blip r:embed="rId6"/>
              <a:srcRect l="31846" t="26726" r="3392" b="20261"/>
              <a:stretch/>
            </p:blipFill>
            <p:spPr>
              <a:xfrm>
                <a:off x="6825562" y="210312"/>
                <a:ext cx="2238835" cy="612648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3211358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1619996" y="0"/>
            <a:ext cx="7200799" cy="1052739"/>
          </a:xfrm>
        </p:spPr>
        <p:txBody>
          <a:bodyPr anchorCtr="0">
            <a:noAutofit/>
          </a:bodyPr>
          <a:lstStyle/>
          <a:p>
            <a:pPr algn="l"/>
            <a:r>
              <a:rPr lang="en-US" sz="3200" b="1" dirty="0">
                <a:solidFill>
                  <a:schemeClr val="accent5">
                    <a:lumMod val="50000"/>
                  </a:schemeClr>
                </a:solidFill>
                <a:latin typeface="Calibri" pitchFamily="34"/>
              </a:rPr>
              <a:t>Implementation Progress</a:t>
            </a:r>
            <a:r>
              <a:rPr lang="bg-BG" sz="3200" b="1" dirty="0">
                <a:solidFill>
                  <a:schemeClr val="accent5">
                    <a:lumMod val="50000"/>
                  </a:schemeClr>
                </a:solidFill>
                <a:latin typeface="Calibri" pitchFamily="34"/>
              </a:rPr>
              <a:t>: </a:t>
            </a:r>
            <a:r>
              <a:rPr lang="en-US" sz="3200" b="1" dirty="0">
                <a:solidFill>
                  <a:schemeClr val="accent5">
                    <a:lumMod val="50000"/>
                  </a:schemeClr>
                </a:solidFill>
                <a:latin typeface="Calibri" pitchFamily="34"/>
              </a:rPr>
              <a:t>Financial Data /as of 15 November/</a:t>
            </a:r>
            <a:endParaRPr lang="bg-BG" sz="3200" b="1" dirty="0">
              <a:solidFill>
                <a:schemeClr val="accent5">
                  <a:lumMod val="50000"/>
                </a:schemeClr>
              </a:solidFill>
              <a:latin typeface="Calibri" pitchFamily="34"/>
            </a:endParaRP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139700" y="1231900"/>
            <a:ext cx="8681095" cy="5332659"/>
          </a:xfrm>
        </p:spPr>
        <p:txBody>
          <a:bodyPr>
            <a:noAutofit/>
          </a:bodyPr>
          <a:lstStyle/>
          <a:p>
            <a:pPr algn="just" hangingPunct="0">
              <a:spcBef>
                <a:spcPts val="0"/>
              </a:spcBef>
              <a:spcAft>
                <a:spcPts val="1200"/>
              </a:spcAft>
              <a:buFont typeface="Wingdings" pitchFamily="2"/>
              <a:buChar char="v"/>
            </a:pPr>
            <a:r>
              <a:rPr lang="en-GB" sz="20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Contracted funds: </a:t>
            </a:r>
            <a:r>
              <a:rPr lang="en-GB" sz="20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EUR 1 </a:t>
            </a:r>
            <a:r>
              <a:rPr lang="en-GB" sz="20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934 752 753 </a:t>
            </a:r>
            <a:endParaRPr lang="bg-BG" sz="2000" dirty="0">
              <a:solidFill>
                <a:schemeClr val="accent5">
                  <a:lumMod val="50000"/>
                </a:schemeClr>
              </a:solidFill>
              <a:latin typeface="Arial"/>
            </a:endParaRPr>
          </a:p>
          <a:p>
            <a:pPr algn="just" hangingPunct="0">
              <a:spcBef>
                <a:spcPts val="0"/>
              </a:spcBef>
              <a:spcAft>
                <a:spcPts val="1200"/>
              </a:spcAft>
              <a:buFont typeface="Wingdings" pitchFamily="2"/>
              <a:buChar char="v"/>
            </a:pPr>
            <a:r>
              <a:rPr lang="en-GB" sz="20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Payments to beneficiaries: </a:t>
            </a:r>
            <a:r>
              <a:rPr lang="en-GB" sz="20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EUR 1 </a:t>
            </a:r>
            <a:r>
              <a:rPr lang="en-GB" sz="20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239 911 103 </a:t>
            </a:r>
            <a:endParaRPr lang="bg-BG" sz="2000" dirty="0">
              <a:solidFill>
                <a:schemeClr val="accent5">
                  <a:lumMod val="50000"/>
                </a:schemeClr>
              </a:solidFill>
              <a:latin typeface="Arial"/>
            </a:endParaRPr>
          </a:p>
          <a:p>
            <a:pPr algn="just" hangingPunct="0">
              <a:spcBef>
                <a:spcPts val="0"/>
              </a:spcBef>
              <a:spcAft>
                <a:spcPts val="1200"/>
              </a:spcAft>
              <a:buFont typeface="Wingdings" pitchFamily="2"/>
              <a:buChar char="v"/>
            </a:pPr>
            <a:r>
              <a:rPr lang="en-GB" sz="20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Verified expenditure: </a:t>
            </a:r>
            <a:r>
              <a:rPr lang="en-GB" sz="20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EUR 1 </a:t>
            </a:r>
            <a:r>
              <a:rPr lang="en-GB" sz="20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129 521 222 </a:t>
            </a:r>
          </a:p>
          <a:p>
            <a:pPr algn="just" hangingPunct="0">
              <a:spcBef>
                <a:spcPts val="0"/>
              </a:spcBef>
              <a:spcAft>
                <a:spcPts val="1200"/>
              </a:spcAft>
              <a:buFont typeface="Wingdings" pitchFamily="2"/>
              <a:buChar char="v"/>
            </a:pPr>
            <a:r>
              <a:rPr lang="en-GB" sz="20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Certified expenditure: </a:t>
            </a:r>
            <a:r>
              <a:rPr lang="en-GB" sz="20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EUR </a:t>
            </a:r>
            <a:r>
              <a:rPr lang="bg-BG" sz="2000" dirty="0" smtClean="0">
                <a:solidFill>
                  <a:srgbClr val="4472C4">
                    <a:lumMod val="50000"/>
                  </a:srgbClr>
                </a:solidFill>
                <a:latin typeface="Arial"/>
              </a:rPr>
              <a:t>1 </a:t>
            </a:r>
            <a:r>
              <a:rPr lang="bg-BG" sz="2000" dirty="0">
                <a:solidFill>
                  <a:srgbClr val="4472C4">
                    <a:lumMod val="50000"/>
                  </a:srgbClr>
                </a:solidFill>
                <a:latin typeface="Arial"/>
              </a:rPr>
              <a:t>085 257 618 </a:t>
            </a:r>
            <a:endParaRPr lang="bg-BG" sz="2000" dirty="0">
              <a:solidFill>
                <a:schemeClr val="accent5">
                  <a:lumMod val="50000"/>
                </a:schemeClr>
              </a:solidFill>
              <a:latin typeface="Arial"/>
            </a:endParaRPr>
          </a:p>
          <a:p>
            <a:pPr algn="just" hangingPunct="0">
              <a:spcBef>
                <a:spcPts val="0"/>
              </a:spcBef>
              <a:spcAft>
                <a:spcPts val="1200"/>
              </a:spcAft>
              <a:buFont typeface="Wingdings" pitchFamily="2"/>
              <a:buChar char="v"/>
            </a:pPr>
            <a:r>
              <a:rPr lang="en-GB" sz="20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Funds reallocated to SAFE-related operations: </a:t>
            </a:r>
            <a:r>
              <a:rPr lang="en-GB" sz="20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EUR 144 </a:t>
            </a:r>
            <a:r>
              <a:rPr lang="en-GB" sz="20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900 </a:t>
            </a:r>
            <a:r>
              <a:rPr lang="en-GB" sz="20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000 </a:t>
            </a:r>
            <a:endParaRPr lang="bg-BG" sz="2000" dirty="0">
              <a:solidFill>
                <a:schemeClr val="accent5">
                  <a:lumMod val="50000"/>
                </a:schemeClr>
              </a:solidFill>
              <a:latin typeface="Arial"/>
            </a:endParaRPr>
          </a:p>
          <a:p>
            <a:pPr algn="just" hangingPunct="0">
              <a:spcBef>
                <a:spcPts val="0"/>
              </a:spcBef>
              <a:spcAft>
                <a:spcPts val="1200"/>
              </a:spcAft>
              <a:buFont typeface="Wingdings" pitchFamily="2"/>
              <a:buChar char="v"/>
            </a:pPr>
            <a:r>
              <a:rPr lang="en-GB" sz="20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MA estimation of the residual risk of incomplete absorption:</a:t>
            </a:r>
            <a:r>
              <a:rPr lang="bg-BG" sz="20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 </a:t>
            </a:r>
            <a:r>
              <a:rPr lang="en-GB" sz="20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EUR </a:t>
            </a:r>
            <a:r>
              <a:rPr lang="bg-BG" sz="20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33 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million 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Union 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Contribution</a:t>
            </a:r>
            <a:endParaRPr lang="bg-BG" sz="2000" dirty="0">
              <a:solidFill>
                <a:schemeClr val="accent5">
                  <a:lumMod val="50000"/>
                </a:schemeClr>
              </a:solidFill>
              <a:latin typeface="Arial"/>
            </a:endParaRPr>
          </a:p>
          <a:p>
            <a:pPr marL="457200" lvl="1" indent="0" algn="just" hangingPunct="0">
              <a:spcBef>
                <a:spcPts val="0"/>
              </a:spcBef>
              <a:spcAft>
                <a:spcPts val="600"/>
              </a:spcAft>
              <a:buNone/>
            </a:pPr>
            <a:endParaRPr lang="ru-RU" sz="2400" dirty="0">
              <a:solidFill>
                <a:srgbClr val="1A3A80"/>
              </a:solidFill>
              <a:latin typeface="Arial"/>
            </a:endParaRPr>
          </a:p>
          <a:p>
            <a:pPr marL="457200" lvl="1" indent="0" algn="just" hangingPunct="0">
              <a:spcBef>
                <a:spcPts val="0"/>
              </a:spcBef>
              <a:spcAft>
                <a:spcPts val="600"/>
              </a:spcAft>
              <a:buNone/>
            </a:pPr>
            <a:endParaRPr lang="ru-RU" sz="2200" dirty="0">
              <a:solidFill>
                <a:srgbClr val="1A3A8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14015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1619996" y="0"/>
            <a:ext cx="7386844" cy="1052739"/>
          </a:xfrm>
        </p:spPr>
        <p:txBody>
          <a:bodyPr anchorCtr="0">
            <a:noAutofit/>
          </a:bodyPr>
          <a:lstStyle/>
          <a:p>
            <a:pPr lvl="0" algn="l"/>
            <a:r>
              <a:rPr lang="en-US" sz="3200" b="1" dirty="0">
                <a:solidFill>
                  <a:schemeClr val="accent5">
                    <a:lumMod val="50000"/>
                  </a:schemeClr>
                </a:solidFill>
                <a:latin typeface="Calibri" pitchFamily="34"/>
              </a:rPr>
              <a:t>Lessons Learnt</a:t>
            </a:r>
            <a:endParaRPr lang="bg-BG" sz="3200" b="1" dirty="0">
              <a:solidFill>
                <a:schemeClr val="accent5">
                  <a:lumMod val="50000"/>
                </a:schemeClr>
              </a:solidFill>
              <a:latin typeface="Calibri" pitchFamily="34"/>
            </a:endParaRP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165100" y="1231900"/>
            <a:ext cx="8442569" cy="5332659"/>
          </a:xfrm>
        </p:spPr>
        <p:txBody>
          <a:bodyPr>
            <a:noAutofit/>
          </a:bodyPr>
          <a:lstStyle/>
          <a:p>
            <a:pPr lvl="0" algn="just" hangingPunct="0">
              <a:spcBef>
                <a:spcPts val="0"/>
              </a:spcBef>
              <a:spcAft>
                <a:spcPts val="1200"/>
              </a:spcAft>
              <a:buFont typeface="Wingdings" pitchFamily="2"/>
              <a:buChar char="v"/>
            </a:pP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The late announcement of public procurement for main project activities in the period 2014-2020 led to serious delays in implementation, therefore for the new programming period 2021-2027 in the application conditions to the procedures, the MA sets requirements for announced public 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procurement</a:t>
            </a:r>
            <a:endParaRPr lang="en-US" sz="2000" dirty="0">
              <a:solidFill>
                <a:schemeClr val="accent5">
                  <a:lumMod val="50000"/>
                </a:schemeClr>
              </a:solidFill>
              <a:latin typeface="Arial"/>
            </a:endParaRPr>
          </a:p>
          <a:p>
            <a:pPr lvl="0" algn="just" hangingPunct="0">
              <a:spcBef>
                <a:spcPts val="0"/>
              </a:spcBef>
              <a:spcAft>
                <a:spcPts val="1200"/>
              </a:spcAft>
              <a:buFont typeface="Wingdings" pitchFamily="2"/>
              <a:buChar char="v"/>
            </a:pP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The set goals in financial and physical aspects in the period 2021-2027 are aligned with the pace of implementation of the project 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activities</a:t>
            </a:r>
            <a:endParaRPr lang="en-US" sz="2000" dirty="0">
              <a:solidFill>
                <a:schemeClr val="accent5">
                  <a:lumMod val="50000"/>
                </a:schemeClr>
              </a:solidFill>
              <a:latin typeface="Arial"/>
            </a:endParaRPr>
          </a:p>
          <a:p>
            <a:pPr lvl="0" algn="just" hangingPunct="0">
              <a:spcBef>
                <a:spcPts val="0"/>
              </a:spcBef>
              <a:spcAft>
                <a:spcPts val="1200"/>
              </a:spcAft>
              <a:buFont typeface="Wingdings" pitchFamily="2"/>
              <a:buChar char="v"/>
            </a:pP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PE 2021-2027 builds on and complements the results achieved in the 2014-2020 programming 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Arial"/>
              </a:rPr>
              <a:t>period</a:t>
            </a:r>
            <a:endParaRPr lang="en-US" sz="2000" dirty="0">
              <a:solidFill>
                <a:schemeClr val="accent5">
                  <a:lumMod val="50000"/>
                </a:schemeClr>
              </a:solidFill>
              <a:latin typeface="Arial"/>
            </a:endParaRPr>
          </a:p>
          <a:p>
            <a:pPr lvl="0" algn="just" hangingPunct="0">
              <a:spcBef>
                <a:spcPts val="0"/>
              </a:spcBef>
              <a:spcAft>
                <a:spcPts val="1200"/>
              </a:spcAft>
              <a:buFont typeface="Wingdings" pitchFamily="2"/>
              <a:buChar char="v"/>
            </a:pPr>
            <a:endParaRPr lang="bg-BG" sz="2000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457200" lvl="1" indent="0" algn="just" hangingPunct="0">
              <a:spcBef>
                <a:spcPts val="0"/>
              </a:spcBef>
              <a:spcAft>
                <a:spcPts val="600"/>
              </a:spcAft>
              <a:buNone/>
            </a:pPr>
            <a:endParaRPr lang="ru-RU" sz="2200" dirty="0">
              <a:solidFill>
                <a:srgbClr val="1A3A80"/>
              </a:solidFill>
              <a:latin typeface="Arial"/>
            </a:endParaRPr>
          </a:p>
          <a:p>
            <a:pPr lvl="1" algn="just" hangingPunct="0">
              <a:spcBef>
                <a:spcPts val="0"/>
              </a:spcBef>
              <a:spcAft>
                <a:spcPts val="600"/>
              </a:spcAft>
              <a:buFont typeface="Wingdings" pitchFamily="2"/>
              <a:buChar char="ü"/>
            </a:pPr>
            <a:endParaRPr lang="ru-RU" sz="2200" dirty="0">
              <a:solidFill>
                <a:srgbClr val="1A3A8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42526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l="900" t="800" r="700" b="934"/>
          <a:stretch>
            <a:fillRect/>
          </a:stretch>
        </p:blipFill>
        <p:spPr>
          <a:xfrm>
            <a:off x="9143" y="-6775"/>
            <a:ext cx="9165451" cy="6864775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4" name="Content Placeholder 2"/>
          <p:cNvSpPr txBox="1">
            <a:spLocks noGrp="1"/>
          </p:cNvSpPr>
          <p:nvPr>
            <p:ph idx="1"/>
          </p:nvPr>
        </p:nvSpPr>
        <p:spPr>
          <a:xfrm>
            <a:off x="146303" y="1600200"/>
            <a:ext cx="8851393" cy="5102352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en-US" sz="4000" b="1" cap="all" dirty="0">
                <a:ln w="3175" cmpd="sng">
                  <a:noFill/>
                </a:ln>
                <a:solidFill>
                  <a:schemeClr val="accent5">
                    <a:lumMod val="50000"/>
                  </a:schemeClr>
                </a:solidFill>
              </a:rPr>
              <a:t>IMPLEMENTATION OF </a:t>
            </a:r>
            <a:endParaRPr lang="en-US" sz="4000" b="1" cap="all" dirty="0" smtClean="0">
              <a:ln w="3175" cmpd="sng">
                <a:noFill/>
              </a:ln>
              <a:solidFill>
                <a:schemeClr val="accent5">
                  <a:lumMod val="50000"/>
                </a:schemeClr>
              </a:solidFill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en-GB" sz="4000" b="1" cap="all" dirty="0" smtClean="0">
                <a:ln w="3175" cmpd="sng">
                  <a:noFill/>
                </a:ln>
                <a:solidFill>
                  <a:schemeClr val="accent5">
                    <a:lumMod val="50000"/>
                  </a:schemeClr>
                </a:solidFill>
              </a:rPr>
              <a:t>Op “</a:t>
            </a:r>
            <a:r>
              <a:rPr lang="en-US" sz="4000" b="1" cap="all" dirty="0" smtClean="0">
                <a:ln w="3175" cmpd="sng">
                  <a:noFill/>
                </a:ln>
                <a:solidFill>
                  <a:schemeClr val="accent5">
                    <a:lumMod val="50000"/>
                  </a:schemeClr>
                </a:solidFill>
              </a:rPr>
              <a:t>REGIONS </a:t>
            </a:r>
            <a:r>
              <a:rPr lang="en-US" sz="4000" b="1" cap="all" dirty="0">
                <a:ln w="3175" cmpd="sng">
                  <a:noFill/>
                </a:ln>
                <a:solidFill>
                  <a:schemeClr val="accent5">
                    <a:lumMod val="50000"/>
                  </a:schemeClr>
                </a:solidFill>
              </a:rPr>
              <a:t>IN </a:t>
            </a:r>
            <a:r>
              <a:rPr lang="en-US" sz="4000" b="1" cap="all" dirty="0" smtClean="0">
                <a:ln w="3175" cmpd="sng">
                  <a:noFill/>
                </a:ln>
                <a:solidFill>
                  <a:schemeClr val="accent5">
                    <a:lumMod val="50000"/>
                  </a:schemeClr>
                </a:solidFill>
              </a:rPr>
              <a:t>GROWTH” </a:t>
            </a:r>
            <a:r>
              <a:rPr lang="ru-RU" sz="4000" b="1" cap="all" dirty="0">
                <a:ln w="3175" cmpd="sng">
                  <a:noFill/>
                </a:ln>
                <a:solidFill>
                  <a:schemeClr val="accent5">
                    <a:lumMod val="50000"/>
                  </a:schemeClr>
                </a:solidFill>
              </a:rPr>
              <a:t>2014 – 2020</a:t>
            </a:r>
            <a:endParaRPr lang="bg-BG" sz="4000" b="1" cap="all" dirty="0">
              <a:ln w="3175" cmpd="sng">
                <a:noFill/>
              </a:ln>
              <a:solidFill>
                <a:schemeClr val="accent5">
                  <a:lumMod val="50000"/>
                </a:schemeClr>
              </a:solidFill>
            </a:endParaRPr>
          </a:p>
          <a:p>
            <a:pPr marL="0" indent="0" algn="ctr">
              <a:buNone/>
            </a:pPr>
            <a:endParaRPr lang="bg-BG" sz="2000" cap="all" dirty="0">
              <a:ln w="3175" cmpd="sng">
                <a:noFill/>
              </a:ln>
              <a:solidFill>
                <a:schemeClr val="accent5">
                  <a:lumMod val="50000"/>
                </a:schemeClr>
              </a:solidFill>
            </a:endParaRPr>
          </a:p>
          <a:p>
            <a:pPr marL="0" indent="0" algn="ctr">
              <a:buNone/>
            </a:pPr>
            <a:r>
              <a:rPr lang="bg-BG" sz="2000" cap="all" dirty="0" smtClean="0">
                <a:ln w="3175" cmpd="sng">
                  <a:noFill/>
                </a:ln>
                <a:solidFill>
                  <a:schemeClr val="accent5">
                    <a:lumMod val="50000"/>
                  </a:schemeClr>
                </a:solidFill>
              </a:rPr>
              <a:t> </a:t>
            </a:r>
            <a:endParaRPr lang="bg-BG" sz="2000" cap="all" dirty="0">
              <a:ln w="3175" cmpd="sng">
                <a:noFill/>
              </a:ln>
              <a:solidFill>
                <a:schemeClr val="accent5">
                  <a:lumMod val="50000"/>
                </a:schemeClr>
              </a:solidFill>
            </a:endParaRPr>
          </a:p>
          <a:p>
            <a:endParaRPr lang="en-GB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670000" y="4482000"/>
            <a:ext cx="33101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Angelina Boneva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Deputy </a:t>
            </a:r>
            <a:r>
              <a:rPr kumimoji="0" lang="en-US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Minister</a:t>
            </a:r>
            <a:r>
              <a:rPr kumimoji="0" lang="bg-BG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, </a:t>
            </a:r>
            <a:r>
              <a:rPr kumimoji="0" lang="en-US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endParaRPr kumimoji="0" lang="bg-BG" sz="2400" b="0" i="1" u="none" strike="noStrike" kern="1200" cap="none" spc="0" normalizeH="0" baseline="0" noProof="0" dirty="0" smtClean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i="1" dirty="0" smtClean="0">
                <a:solidFill>
                  <a:srgbClr val="4472C4">
                    <a:lumMod val="50000"/>
                  </a:srgbClr>
                </a:solidFill>
                <a:latin typeface="Calibri" panose="020F0502020204030204"/>
              </a:rPr>
              <a:t>Head </a:t>
            </a:r>
            <a:r>
              <a:rPr lang="en-US" sz="2400" i="1" dirty="0" smtClean="0">
                <a:solidFill>
                  <a:srgbClr val="4472C4">
                    <a:lumMod val="50000"/>
                  </a:srgbClr>
                </a:solidFill>
                <a:latin typeface="Calibri" panose="020F0502020204030204"/>
              </a:rPr>
              <a:t>of MA</a:t>
            </a:r>
            <a:endParaRPr kumimoji="0" lang="en-GB" sz="2400" b="0" i="1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0" y="54864"/>
            <a:ext cx="9064397" cy="941832"/>
            <a:chOff x="0" y="54864"/>
            <a:chExt cx="9064397" cy="941832"/>
          </a:xfrm>
        </p:grpSpPr>
        <p:pic>
          <p:nvPicPr>
            <p:cNvPr id="12" name="Picture 11"/>
            <p:cNvPicPr>
              <a:picLocks noChangeAspect="1"/>
            </p:cNvPicPr>
            <p:nvPr/>
          </p:nvPicPr>
          <p:blipFill rotWithShape="1">
            <a:blip r:embed="rId4"/>
            <a:srcRect l="1818" t="8336" r="3536" b="12500"/>
            <a:stretch/>
          </p:blipFill>
          <p:spPr>
            <a:xfrm>
              <a:off x="0" y="54864"/>
              <a:ext cx="3941064" cy="941832"/>
            </a:xfrm>
            <a:prstGeom prst="rect">
              <a:avLst/>
            </a:prstGeom>
          </p:spPr>
        </p:pic>
        <p:grpSp>
          <p:nvGrpSpPr>
            <p:cNvPr id="13" name="Group 12"/>
            <p:cNvGrpSpPr/>
            <p:nvPr/>
          </p:nvGrpSpPr>
          <p:grpSpPr>
            <a:xfrm>
              <a:off x="5751577" y="69424"/>
              <a:ext cx="3312820" cy="899282"/>
              <a:chOff x="5751577" y="69424"/>
              <a:chExt cx="3312820" cy="899282"/>
            </a:xfrm>
          </p:grpSpPr>
          <p:pic>
            <p:nvPicPr>
              <p:cNvPr id="14" name="Picture 13"/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751577" y="69424"/>
                <a:ext cx="1161750" cy="899282"/>
              </a:xfrm>
              <a:prstGeom prst="rect">
                <a:avLst/>
              </a:prstGeom>
            </p:spPr>
          </p:pic>
          <p:pic>
            <p:nvPicPr>
              <p:cNvPr id="15" name="Picture 14"/>
              <p:cNvPicPr>
                <a:picLocks noChangeAspect="1"/>
              </p:cNvPicPr>
              <p:nvPr/>
            </p:nvPicPr>
            <p:blipFill rotWithShape="1">
              <a:blip r:embed="rId6"/>
              <a:srcRect l="31846" t="26726" r="3392" b="20261"/>
              <a:stretch/>
            </p:blipFill>
            <p:spPr>
              <a:xfrm>
                <a:off x="6825562" y="210312"/>
                <a:ext cx="2238835" cy="612648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1010971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1052</TotalTime>
  <Words>2317</Words>
  <Application>Microsoft Office PowerPoint</Application>
  <PresentationFormat>On-screen Show (4:3)</PresentationFormat>
  <Paragraphs>293</Paragraphs>
  <Slides>32</Slides>
  <Notes>32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32</vt:i4>
      </vt:variant>
    </vt:vector>
  </HeadingPairs>
  <TitlesOfParts>
    <vt:vector size="39" baseType="lpstr">
      <vt:lpstr>Arial</vt:lpstr>
      <vt:lpstr>Calibri</vt:lpstr>
      <vt:lpstr>Calibri Light</vt:lpstr>
      <vt:lpstr>Palatino Linotype</vt:lpstr>
      <vt:lpstr>Wingdings</vt:lpstr>
      <vt:lpstr>3_Office Theme</vt:lpstr>
      <vt:lpstr>Custom Design</vt:lpstr>
      <vt:lpstr>PowerPoint Presentation</vt:lpstr>
      <vt:lpstr>PowerPoint Presentation</vt:lpstr>
      <vt:lpstr>PowerPoint Presentation</vt:lpstr>
      <vt:lpstr>Implementation Progress: Financial Data /as of 15 November/</vt:lpstr>
      <vt:lpstr>Lessons Learnt</vt:lpstr>
      <vt:lpstr>PowerPoint Presentation</vt:lpstr>
      <vt:lpstr>Implementation Progress: Financial Data /as of 15 November/</vt:lpstr>
      <vt:lpstr>Lessons Learnt</vt:lpstr>
      <vt:lpstr>PowerPoint Presentation</vt:lpstr>
      <vt:lpstr>Implementation Progress: Financial Data /as of 15 November/</vt:lpstr>
      <vt:lpstr>LESSONS LEARNT</vt:lpstr>
      <vt:lpstr>PowerPoint Presentation</vt:lpstr>
      <vt:lpstr>Implementation Progress: Financial Data /as of 15 November/</vt:lpstr>
      <vt:lpstr>Lessons Learnt</vt:lpstr>
      <vt:lpstr>PowerPoint Presentation</vt:lpstr>
      <vt:lpstr>Implementation Progress: Financial Data /as of 15 November/</vt:lpstr>
      <vt:lpstr>Lessons Learnt</vt:lpstr>
      <vt:lpstr>PowerPoint Presentation</vt:lpstr>
      <vt:lpstr>Implementation Progress: Financial Data /as of 15 November/</vt:lpstr>
      <vt:lpstr>Lessons Learnt</vt:lpstr>
      <vt:lpstr>PowerPoint Presentation</vt:lpstr>
      <vt:lpstr>Implementation Progress: Financial Data /as of 15 November/</vt:lpstr>
      <vt:lpstr>Lessons Learnt</vt:lpstr>
      <vt:lpstr>PowerPoint Presentation</vt:lpstr>
      <vt:lpstr>Implementation Progress: Financial Data /as of 15 November/</vt:lpstr>
      <vt:lpstr>Lessons Learnt</vt:lpstr>
      <vt:lpstr>PowerPoint Presentation</vt:lpstr>
      <vt:lpstr>Progress in implementation: Financial data /as of 15 November/</vt:lpstr>
      <vt:lpstr>Lessons Learnt</vt:lpstr>
      <vt:lpstr>PowerPoint Presentation</vt:lpstr>
      <vt:lpstr>Implementation Progress: Financial Data /as of 15 November/</vt:lpstr>
      <vt:lpstr>Lessons Learnt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Екатерина Алексиева</dc:creator>
  <cp:lastModifiedBy>Susan Ziya</cp:lastModifiedBy>
  <cp:revision>97</cp:revision>
  <dcterms:created xsi:type="dcterms:W3CDTF">2015-11-12T16:10:40Z</dcterms:created>
  <dcterms:modified xsi:type="dcterms:W3CDTF">2023-11-24T00:08:41Z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TC034606639991</vt:lpwstr>
  </property>
</Properties>
</file>