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handoutMasterIdLst>
    <p:handoutMasterId r:id="rId26"/>
  </p:handoutMasterIdLst>
  <p:sldIdLst>
    <p:sldId id="311" r:id="rId3"/>
    <p:sldId id="321" r:id="rId4"/>
    <p:sldId id="322" r:id="rId5"/>
    <p:sldId id="323" r:id="rId6"/>
    <p:sldId id="324" r:id="rId7"/>
    <p:sldId id="325" r:id="rId8"/>
    <p:sldId id="326" r:id="rId9"/>
    <p:sldId id="362" r:id="rId10"/>
    <p:sldId id="363" r:id="rId11"/>
    <p:sldId id="338" r:id="rId12"/>
    <p:sldId id="339" r:id="rId13"/>
    <p:sldId id="340" r:id="rId14"/>
    <p:sldId id="341" r:id="rId15"/>
    <p:sldId id="342" r:id="rId16"/>
    <p:sldId id="365" r:id="rId17"/>
    <p:sldId id="347" r:id="rId18"/>
    <p:sldId id="367" r:id="rId19"/>
    <p:sldId id="330" r:id="rId20"/>
    <p:sldId id="351" r:id="rId21"/>
    <p:sldId id="355" r:id="rId22"/>
    <p:sldId id="359" r:id="rId23"/>
    <p:sldId id="360" r:id="rId24"/>
  </p:sldIdLst>
  <p:sldSz cx="9144000" cy="6858000" type="screen4x3"/>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AF1"/>
          </a:solidFill>
        </a:fill>
      </a:tcStyle>
    </a:wholeTbl>
    <a:band1H>
      <a:tcStyle>
        <a:tcBdr/>
        <a:fill>
          <a:solidFill>
            <a:srgbClr val="D0D3E3"/>
          </a:solidFill>
        </a:fill>
      </a:tcStyle>
    </a:band1H>
    <a:band2H>
      <a:tcStyle>
        <a:tcBdr/>
      </a:tcStyle>
    </a:band2H>
    <a:band1V>
      <a:tcStyle>
        <a:tcBdr/>
        <a:fill>
          <a:solidFill>
            <a:srgbClr val="D0D3E3"/>
          </a:solidFill>
        </a:fill>
      </a:tcStyle>
    </a:band1V>
    <a:band2V>
      <a:tcStyle>
        <a:tcBdr/>
      </a:tcStyle>
    </a:band2V>
    <a:lastCol>
      <a:tcTxStyle b="on">
        <a:font>
          <a:latin typeface="+mn-lt"/>
          <a:ea typeface="+mn-ea"/>
          <a:cs typeface="+mn-cs"/>
        </a:font>
        <a:srgbClr val="FFFFFF"/>
      </a:tcTxStyle>
      <a:tcStyle>
        <a:tcBdr/>
        <a:fill>
          <a:solidFill>
            <a:srgbClr val="4A66AC"/>
          </a:solidFill>
        </a:fill>
      </a:tcStyle>
    </a:lastCol>
    <a:firstCol>
      <a:tcTxStyle b="on">
        <a:font>
          <a:latin typeface="+mn-lt"/>
          <a:ea typeface="+mn-ea"/>
          <a:cs typeface="+mn-cs"/>
        </a:font>
        <a:srgbClr val="FFFFFF"/>
      </a:tcTxStyle>
      <a:tcStyle>
        <a:tcBdr/>
        <a:fill>
          <a:solidFill>
            <a:srgbClr val="4A66AC"/>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A66AC"/>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A66A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524"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50" d="100"/>
          <a:sy n="150" d="100"/>
        </p:scale>
        <p:origin x="153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98055"/>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bg-BG" sz="1200" b="0" i="0" u="none" strike="noStrike" kern="1200" cap="none" spc="0" baseline="0">
              <a:solidFill>
                <a:srgbClr val="000000"/>
              </a:solidFill>
              <a:uFillTx/>
              <a:latin typeface="Palatino Linotype"/>
            </a:endParaRPr>
          </a:p>
        </p:txBody>
      </p:sp>
      <p:sp>
        <p:nvSpPr>
          <p:cNvPr id="3" name="Date Placeholder 2"/>
          <p:cNvSpPr txBox="1">
            <a:spLocks noGrp="1"/>
          </p:cNvSpPr>
          <p:nvPr>
            <p:ph type="dt" sz="quarter" idx="1"/>
          </p:nvPr>
        </p:nvSpPr>
        <p:spPr>
          <a:xfrm>
            <a:off x="3884608" y="0"/>
            <a:ext cx="2971800" cy="498055"/>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9177C1-B3F2-4509-A238-F6769115B1C5}" type="datetime1">
              <a:rPr lang="en-US" sz="1200" b="0" i="0" u="none" strike="noStrike" kern="1200" cap="none" spc="0" baseline="0">
                <a:solidFill>
                  <a:srgbClr val="000000"/>
                </a:solidFill>
                <a:uFillTx/>
                <a:latin typeface="Palatino Linotype"/>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11/24/2023</a:t>
            </a:fld>
            <a:endParaRPr lang="en-US" sz="1200" b="0" i="0" u="none" strike="noStrike" kern="1200" cap="none" spc="0" baseline="0">
              <a:solidFill>
                <a:srgbClr val="000000"/>
              </a:solidFill>
              <a:uFillTx/>
              <a:latin typeface="Palatino Linotype"/>
            </a:endParaRPr>
          </a:p>
        </p:txBody>
      </p:sp>
      <p:sp>
        <p:nvSpPr>
          <p:cNvPr id="4" name="Footer Placeholder 3"/>
          <p:cNvSpPr txBox="1">
            <a:spLocks noGrp="1"/>
          </p:cNvSpPr>
          <p:nvPr>
            <p:ph type="ftr" sz="quarter" idx="2"/>
          </p:nvPr>
        </p:nvSpPr>
        <p:spPr>
          <a:xfrm>
            <a:off x="0" y="9428579"/>
            <a:ext cx="2971800" cy="498055"/>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bg-BG" sz="1200" b="0" i="0" u="none" strike="noStrike" kern="1200" cap="none" spc="0" baseline="0">
              <a:solidFill>
                <a:srgbClr val="000000"/>
              </a:solidFill>
              <a:uFillTx/>
              <a:latin typeface="Palatino Linotype"/>
            </a:endParaRPr>
          </a:p>
        </p:txBody>
      </p:sp>
      <p:sp>
        <p:nvSpPr>
          <p:cNvPr id="5" name="Slide Number Placeholder 4"/>
          <p:cNvSpPr txBox="1">
            <a:spLocks noGrp="1"/>
          </p:cNvSpPr>
          <p:nvPr>
            <p:ph type="sldNum" sz="quarter" idx="3"/>
          </p:nvPr>
        </p:nvSpPr>
        <p:spPr>
          <a:xfrm>
            <a:off x="3884608" y="9428579"/>
            <a:ext cx="2971800" cy="498055"/>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20E518-2402-4D5E-B219-F89BA1106FA9}" type="slidenum">
              <a:t>‹#›</a:t>
            </a:fld>
            <a:endParaRPr lang="bg-BG" sz="1200" b="0" i="0" u="none" strike="noStrike" kern="1200" cap="none" spc="0" baseline="0">
              <a:solidFill>
                <a:srgbClr val="000000"/>
              </a:solidFill>
              <a:uFillTx/>
              <a:latin typeface="Palatino Linotype" pitchFamily="18"/>
            </a:endParaRPr>
          </a:p>
        </p:txBody>
      </p:sp>
    </p:spTree>
    <p:extLst>
      <p:ext uri="{BB962C8B-B14F-4D97-AF65-F5344CB8AC3E}">
        <p14:creationId xmlns:p14="http://schemas.microsoft.com/office/powerpoint/2010/main" val="1272182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96336"/>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bg-BG" sz="1200" b="0" i="0" u="none" strike="noStrike" kern="1200" cap="none" spc="0" baseline="0">
                <a:solidFill>
                  <a:srgbClr val="000000"/>
                </a:solidFill>
                <a:uFillTx/>
                <a:latin typeface="Palatino Linotype"/>
              </a:defRPr>
            </a:lvl1pPr>
          </a:lstStyle>
          <a:p>
            <a:pPr lvl="0"/>
            <a:endParaRPr lang="bg-BG"/>
          </a:p>
        </p:txBody>
      </p:sp>
      <p:sp>
        <p:nvSpPr>
          <p:cNvPr id="3" name="Date Placeholder 2"/>
          <p:cNvSpPr txBox="1">
            <a:spLocks noGrp="1"/>
          </p:cNvSpPr>
          <p:nvPr>
            <p:ph type="dt" idx="1"/>
          </p:nvPr>
        </p:nvSpPr>
        <p:spPr>
          <a:xfrm>
            <a:off x="3884608" y="0"/>
            <a:ext cx="2971800" cy="496336"/>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Palatino Linotype"/>
              </a:defRPr>
            </a:lvl1pPr>
          </a:lstStyle>
          <a:p>
            <a:pPr lvl="0"/>
            <a:fld id="{6A446E7F-A7B3-484A-901C-327485704FE4}" type="datetime1">
              <a:rPr lang="en-US"/>
              <a:pPr lvl="0"/>
              <a:t>11/24/2023</a:t>
            </a:fld>
            <a:endParaRPr lang="en-US"/>
          </a:p>
        </p:txBody>
      </p:sp>
      <p:sp>
        <p:nvSpPr>
          <p:cNvPr id="4" name="Slide Image Placeholder 3"/>
          <p:cNvSpPr>
            <a:spLocks noGrp="1" noRot="1" noChangeAspect="1"/>
          </p:cNvSpPr>
          <p:nvPr>
            <p:ph type="sldImg" idx="2"/>
          </p:nvPr>
        </p:nvSpPr>
        <p:spPr>
          <a:xfrm>
            <a:off x="949320" y="744541"/>
            <a:ext cx="4960940" cy="3721095"/>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715149"/>
            <a:ext cx="5486400" cy="446699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9428579"/>
            <a:ext cx="2971800" cy="496336"/>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bg-BG" sz="1200" b="0" i="0" u="none" strike="noStrike" kern="1200" cap="none" spc="0" baseline="0">
                <a:solidFill>
                  <a:srgbClr val="000000"/>
                </a:solidFill>
                <a:uFillTx/>
                <a:latin typeface="Palatino Linotype"/>
              </a:defRPr>
            </a:lvl1pPr>
          </a:lstStyle>
          <a:p>
            <a:pPr lvl="0"/>
            <a:endParaRPr lang="bg-BG"/>
          </a:p>
        </p:txBody>
      </p:sp>
      <p:sp>
        <p:nvSpPr>
          <p:cNvPr id="7" name="Slide Number Placeholder 6"/>
          <p:cNvSpPr txBox="1">
            <a:spLocks noGrp="1"/>
          </p:cNvSpPr>
          <p:nvPr>
            <p:ph type="sldNum" sz="quarter" idx="5"/>
          </p:nvPr>
        </p:nvSpPr>
        <p:spPr>
          <a:xfrm>
            <a:off x="3884608" y="9428579"/>
            <a:ext cx="2971800" cy="496336"/>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bg-BG" sz="1200" b="0" i="0" u="none" strike="noStrike" kern="1200" cap="none" spc="0" baseline="0">
                <a:solidFill>
                  <a:srgbClr val="000000"/>
                </a:solidFill>
                <a:uFillTx/>
                <a:latin typeface="Palatino Linotype" pitchFamily="18"/>
              </a:defRPr>
            </a:lvl1pPr>
          </a:lstStyle>
          <a:p>
            <a:pPr lvl="0"/>
            <a:fld id="{D7F16784-77F3-4B24-A237-BAD9FA65CF33}" type="slidenum">
              <a:t>‹#›</a:t>
            </a:fld>
            <a:endParaRPr lang="bg-BG"/>
          </a:p>
        </p:txBody>
      </p:sp>
    </p:spTree>
    <p:extLst>
      <p:ext uri="{BB962C8B-B14F-4D97-AF65-F5344CB8AC3E}">
        <p14:creationId xmlns:p14="http://schemas.microsoft.com/office/powerpoint/2010/main" val="63956841"/>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Palatino Linotype"/>
      </a:defRPr>
    </a:lvl1pPr>
    <a:lvl2pPr marL="457200" marR="0" lvl="1"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Palatino Linotype"/>
      </a:defRPr>
    </a:lvl2pPr>
    <a:lvl3pPr marL="914400" marR="0" lvl="2"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Palatino Linotype"/>
      </a:defRPr>
    </a:lvl3pPr>
    <a:lvl4pPr marL="1371600" marR="0" lvl="3"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Palatino Linotype"/>
      </a:defRPr>
    </a:lvl4pPr>
    <a:lvl5pPr marL="1828800" marR="0" lvl="4"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Palatino Linotype"/>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pPr lvl="0"/>
            <a:fld id="{D7F16784-77F3-4B24-A237-BAD9FA65CF33}" type="slidenum">
              <a:rPr lang="bg-BG" smtClean="0"/>
              <a:t>1</a:t>
            </a:fld>
            <a:endParaRPr lang="bg-BG"/>
          </a:p>
        </p:txBody>
      </p:sp>
    </p:spTree>
    <p:extLst>
      <p:ext uri="{BB962C8B-B14F-4D97-AF65-F5344CB8AC3E}">
        <p14:creationId xmlns:p14="http://schemas.microsoft.com/office/powerpoint/2010/main" val="179798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58840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11</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53664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66224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13</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42642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14</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91292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95199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16</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11605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17</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39520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01829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25447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18461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61309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9403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22</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6614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9297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9405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1116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46689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265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pPr marL="171450" indent="-171450">
              <a:buFont typeface="Arial" panose="020B0604020202020204" pitchFamily="34" charset="0"/>
              <a:buChar char="•"/>
            </a:pPr>
            <a:endParaRPr lang="en-GB" b="0" dirty="0">
              <a:highlight>
                <a:srgbClr val="FFFF00"/>
              </a:highlight>
            </a:endParaRPr>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069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9325" y="744538"/>
            <a:ext cx="4960938" cy="3721100"/>
          </a:xfr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9428579"/>
            <a:ext cx="2971800" cy="496336"/>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279995-DEDB-47A8-9A5B-2923C06E98A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9</a:t>
            </a:fld>
            <a:endParaRPr kumimoji="0" lang="bg-BG"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9911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bg-B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endParaRPr lang="bg-BG"/>
          </a:p>
        </p:txBody>
      </p:sp>
      <p:sp>
        <p:nvSpPr>
          <p:cNvPr id="4" name="Date Placeholder 3"/>
          <p:cNvSpPr txBox="1">
            <a:spLocks noGrp="1"/>
          </p:cNvSpPr>
          <p:nvPr>
            <p:ph type="dt" sz="half" idx="7"/>
          </p:nvPr>
        </p:nvSpPr>
        <p:spPr/>
        <p:txBody>
          <a:bodyPr/>
          <a:lstStyle>
            <a:lvl1pPr hangingPunct="0">
              <a:defRPr>
                <a:latin typeface="Palatino Linotype" pitchFamily="18"/>
              </a:defRPr>
            </a:lvl1pPr>
          </a:lstStyle>
          <a:p>
            <a:pPr lvl="0"/>
            <a:fld id="{FBC32A09-9D28-4AE0-990C-6A6BDBA6EFAD}" type="datetime1">
              <a:rPr lang="bg-BG"/>
              <a:pPr lvl="0"/>
              <a:t>24.11.2023 г.</a:t>
            </a:fld>
            <a:endParaRPr lang="bg-BG"/>
          </a:p>
        </p:txBody>
      </p:sp>
      <p:sp>
        <p:nvSpPr>
          <p:cNvPr id="5" name="Footer Placeholder 4"/>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6" name="Slide Number Placeholder 5"/>
          <p:cNvSpPr txBox="1">
            <a:spLocks noGrp="1"/>
          </p:cNvSpPr>
          <p:nvPr>
            <p:ph type="sldNum" sz="quarter" idx="8"/>
          </p:nvPr>
        </p:nvSpPr>
        <p:spPr/>
        <p:txBody>
          <a:bodyPr/>
          <a:lstStyle>
            <a:lvl1pPr hangingPunct="0">
              <a:defRPr>
                <a:latin typeface="Palatino Linotype" pitchFamily="18"/>
              </a:defRPr>
            </a:lvl1pPr>
          </a:lstStyle>
          <a:p>
            <a:pPr lvl="0"/>
            <a:fld id="{B6A381DD-C34E-4ABB-BA84-6E102561E045}" type="slidenum">
              <a:t>‹#›</a:t>
            </a:fld>
            <a:endParaRPr lang="bg-BG"/>
          </a:p>
        </p:txBody>
      </p:sp>
    </p:spTree>
    <p:extLst>
      <p:ext uri="{BB962C8B-B14F-4D97-AF65-F5344CB8AC3E}">
        <p14:creationId xmlns:p14="http://schemas.microsoft.com/office/powerpoint/2010/main" val="3581762026"/>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bg-B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txBox="1">
            <a:spLocks noGrp="1"/>
          </p:cNvSpPr>
          <p:nvPr>
            <p:ph type="dt" sz="half" idx="7"/>
          </p:nvPr>
        </p:nvSpPr>
        <p:spPr/>
        <p:txBody>
          <a:bodyPr/>
          <a:lstStyle>
            <a:lvl1pPr hangingPunct="0">
              <a:defRPr>
                <a:latin typeface="Palatino Linotype" pitchFamily="18"/>
              </a:defRPr>
            </a:lvl1pPr>
          </a:lstStyle>
          <a:p>
            <a:pPr lvl="0"/>
            <a:fld id="{DF67B15F-9D34-4567-A0C7-145F4677A90E}" type="datetime1">
              <a:rPr lang="bg-BG"/>
              <a:pPr lvl="0"/>
              <a:t>24.11.2023 г.</a:t>
            </a:fld>
            <a:endParaRPr lang="bg-BG"/>
          </a:p>
        </p:txBody>
      </p:sp>
      <p:sp>
        <p:nvSpPr>
          <p:cNvPr id="5" name="Footer Placeholder 4"/>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6" name="Slide Number Placeholder 5"/>
          <p:cNvSpPr txBox="1">
            <a:spLocks noGrp="1"/>
          </p:cNvSpPr>
          <p:nvPr>
            <p:ph type="sldNum" sz="quarter" idx="8"/>
          </p:nvPr>
        </p:nvSpPr>
        <p:spPr/>
        <p:txBody>
          <a:bodyPr/>
          <a:lstStyle>
            <a:lvl1pPr hangingPunct="0">
              <a:defRPr>
                <a:latin typeface="Palatino Linotype" pitchFamily="18"/>
              </a:defRPr>
            </a:lvl1pPr>
          </a:lstStyle>
          <a:p>
            <a:pPr lvl="0"/>
            <a:fld id="{721F56CC-1E6A-4FD2-BC86-A19E786C5E54}" type="slidenum">
              <a:t>‹#›</a:t>
            </a:fld>
            <a:endParaRPr lang="bg-BG"/>
          </a:p>
        </p:txBody>
      </p:sp>
    </p:spTree>
    <p:extLst>
      <p:ext uri="{BB962C8B-B14F-4D97-AF65-F5344CB8AC3E}">
        <p14:creationId xmlns:p14="http://schemas.microsoft.com/office/powerpoint/2010/main" val="1508739812"/>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endParaRPr lang="bg-BG"/>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txBox="1">
            <a:spLocks noGrp="1"/>
          </p:cNvSpPr>
          <p:nvPr>
            <p:ph type="dt" sz="half" idx="7"/>
          </p:nvPr>
        </p:nvSpPr>
        <p:spPr/>
        <p:txBody>
          <a:bodyPr/>
          <a:lstStyle>
            <a:lvl1pPr hangingPunct="0">
              <a:defRPr>
                <a:latin typeface="Palatino Linotype" pitchFamily="18"/>
              </a:defRPr>
            </a:lvl1pPr>
          </a:lstStyle>
          <a:p>
            <a:pPr lvl="0"/>
            <a:fld id="{104BB290-19DD-4AA6-B19F-43CA70DB2BFB}" type="datetime1">
              <a:rPr lang="bg-BG"/>
              <a:pPr lvl="0"/>
              <a:t>24.11.2023 г.</a:t>
            </a:fld>
            <a:endParaRPr lang="bg-BG"/>
          </a:p>
        </p:txBody>
      </p:sp>
      <p:sp>
        <p:nvSpPr>
          <p:cNvPr id="5" name="Footer Placeholder 4"/>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6" name="Slide Number Placeholder 5"/>
          <p:cNvSpPr txBox="1">
            <a:spLocks noGrp="1"/>
          </p:cNvSpPr>
          <p:nvPr>
            <p:ph type="sldNum" sz="quarter" idx="8"/>
          </p:nvPr>
        </p:nvSpPr>
        <p:spPr/>
        <p:txBody>
          <a:bodyPr/>
          <a:lstStyle>
            <a:lvl1pPr hangingPunct="0">
              <a:defRPr>
                <a:latin typeface="Palatino Linotype" pitchFamily="18"/>
              </a:defRPr>
            </a:lvl1pPr>
          </a:lstStyle>
          <a:p>
            <a:pPr lvl="0"/>
            <a:fld id="{398D1A9A-84D2-41FE-AA20-454665EFB698}" type="slidenum">
              <a:t>‹#›</a:t>
            </a:fld>
            <a:endParaRPr lang="bg-BG"/>
          </a:p>
        </p:txBody>
      </p:sp>
    </p:spTree>
    <p:extLst>
      <p:ext uri="{BB962C8B-B14F-4D97-AF65-F5344CB8AC3E}">
        <p14:creationId xmlns:p14="http://schemas.microsoft.com/office/powerpoint/2010/main" val="2292662159"/>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bg-B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p>
            <a:fld id="{CA77FAA0-434B-416E-B1FC-1F3F45B075CF}" type="datetimeFigureOut">
              <a:rPr lang="bg-BG" smtClean="0"/>
              <a:t>24.11.2023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2550907680"/>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CA77FAA0-434B-416E-B1FC-1F3F45B075CF}" type="datetimeFigureOut">
              <a:rPr lang="bg-BG" smtClean="0"/>
              <a:t>24.11.2023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3401154598"/>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bg-BG"/>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77FAA0-434B-416E-B1FC-1F3F45B075CF}" type="datetimeFigureOut">
              <a:rPr lang="bg-BG" smtClean="0"/>
              <a:t>24.11.2023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4057850997"/>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p>
            <a:fld id="{CA77FAA0-434B-416E-B1FC-1F3F45B075CF}" type="datetimeFigureOut">
              <a:rPr lang="bg-BG" smtClean="0"/>
              <a:t>24.11.2023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3504433182"/>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bg-B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p>
            <a:fld id="{CA77FAA0-434B-416E-B1FC-1F3F45B075CF}" type="datetimeFigureOut">
              <a:rPr lang="bg-BG" smtClean="0"/>
              <a:t>24.11.2023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4282106831"/>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p>
            <a:fld id="{CA77FAA0-434B-416E-B1FC-1F3F45B075CF}" type="datetimeFigureOut">
              <a:rPr lang="bg-BG" smtClean="0"/>
              <a:t>24.11.2023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3877068569"/>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77FAA0-434B-416E-B1FC-1F3F45B075CF}" type="datetimeFigureOut">
              <a:rPr lang="bg-BG" smtClean="0"/>
              <a:t>24.11.2023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3566034004"/>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77FAA0-434B-416E-B1FC-1F3F45B075CF}" type="datetimeFigureOut">
              <a:rPr lang="bg-BG" smtClean="0"/>
              <a:t>24.11.2023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14615253"/>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dirty="0"/>
              <a:t>Click to edit Master title style</a:t>
            </a:r>
            <a:endParaRPr lang="bg-BG" dirty="0"/>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txBox="1">
            <a:spLocks noGrp="1"/>
          </p:cNvSpPr>
          <p:nvPr>
            <p:ph type="dt" sz="half" idx="7"/>
          </p:nvPr>
        </p:nvSpPr>
        <p:spPr/>
        <p:txBody>
          <a:bodyPr/>
          <a:lstStyle>
            <a:lvl1pPr hangingPunct="0">
              <a:defRPr>
                <a:latin typeface="Palatino Linotype" pitchFamily="18"/>
              </a:defRPr>
            </a:lvl1pPr>
          </a:lstStyle>
          <a:p>
            <a:pPr lvl="0"/>
            <a:fld id="{E641A792-B94E-4D00-A411-4E470FA3CE05}" type="datetime1">
              <a:rPr lang="bg-BG"/>
              <a:pPr lvl="0"/>
              <a:t>24.11.2023 г.</a:t>
            </a:fld>
            <a:endParaRPr lang="bg-BG"/>
          </a:p>
        </p:txBody>
      </p:sp>
      <p:sp>
        <p:nvSpPr>
          <p:cNvPr id="5" name="Footer Placeholder 4"/>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6" name="Slide Number Placeholder 5"/>
          <p:cNvSpPr txBox="1">
            <a:spLocks noGrp="1"/>
          </p:cNvSpPr>
          <p:nvPr>
            <p:ph type="sldNum" sz="quarter" idx="8"/>
          </p:nvPr>
        </p:nvSpPr>
        <p:spPr/>
        <p:txBody>
          <a:bodyPr/>
          <a:lstStyle>
            <a:lvl1pPr hangingPunct="0">
              <a:defRPr>
                <a:latin typeface="Palatino Linotype" pitchFamily="18"/>
              </a:defRPr>
            </a:lvl1pPr>
          </a:lstStyle>
          <a:p>
            <a:pPr lvl="0"/>
            <a:fld id="{81202390-66B6-4A58-9ACC-AB5B8CA0A253}" type="slidenum">
              <a:t>‹#›</a:t>
            </a:fld>
            <a:endParaRPr lang="bg-BG"/>
          </a:p>
        </p:txBody>
      </p:sp>
    </p:spTree>
    <p:extLst>
      <p:ext uri="{BB962C8B-B14F-4D97-AF65-F5344CB8AC3E}">
        <p14:creationId xmlns:p14="http://schemas.microsoft.com/office/powerpoint/2010/main" val="2664163376"/>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bg-B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77FAA0-434B-416E-B1FC-1F3F45B075CF}" type="datetimeFigureOut">
              <a:rPr lang="bg-BG" smtClean="0"/>
              <a:t>24.11.2023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1690090437"/>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CA77FAA0-434B-416E-B1FC-1F3F45B075CF}" type="datetimeFigureOut">
              <a:rPr lang="bg-BG" smtClean="0"/>
              <a:t>24.11.2023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866354708"/>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CA77FAA0-434B-416E-B1FC-1F3F45B075CF}" type="datetimeFigureOut">
              <a:rPr lang="bg-BG" smtClean="0"/>
              <a:t>24.11.2023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7C24AC4-42C8-442F-ACA1-3A4FB8B6EC65}" type="slidenum">
              <a:rPr lang="bg-BG" smtClean="0"/>
              <a:t>‹#›</a:t>
            </a:fld>
            <a:endParaRPr lang="bg-BG"/>
          </a:p>
        </p:txBody>
      </p:sp>
    </p:spTree>
    <p:extLst>
      <p:ext uri="{BB962C8B-B14F-4D97-AF65-F5344CB8AC3E}">
        <p14:creationId xmlns:p14="http://schemas.microsoft.com/office/powerpoint/2010/main" val="38582665"/>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endParaRPr lang="bg-B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hangingPunct="0">
              <a:defRPr>
                <a:latin typeface="Palatino Linotype" pitchFamily="18"/>
              </a:defRPr>
            </a:lvl1pPr>
          </a:lstStyle>
          <a:p>
            <a:pPr lvl="0"/>
            <a:fld id="{BE4E8E79-0CF0-4076-90D1-FC910435CABC}" type="datetime1">
              <a:rPr lang="bg-BG"/>
              <a:pPr lvl="0"/>
              <a:t>24.11.2023 г.</a:t>
            </a:fld>
            <a:endParaRPr lang="bg-BG"/>
          </a:p>
        </p:txBody>
      </p:sp>
      <p:sp>
        <p:nvSpPr>
          <p:cNvPr id="5" name="Footer Placeholder 4"/>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6" name="Slide Number Placeholder 5"/>
          <p:cNvSpPr txBox="1">
            <a:spLocks noGrp="1"/>
          </p:cNvSpPr>
          <p:nvPr>
            <p:ph type="sldNum" sz="quarter" idx="8"/>
          </p:nvPr>
        </p:nvSpPr>
        <p:spPr/>
        <p:txBody>
          <a:bodyPr/>
          <a:lstStyle>
            <a:lvl1pPr hangingPunct="0">
              <a:defRPr>
                <a:latin typeface="Palatino Linotype" pitchFamily="18"/>
              </a:defRPr>
            </a:lvl1pPr>
          </a:lstStyle>
          <a:p>
            <a:pPr lvl="0"/>
            <a:fld id="{C6B87980-F48D-4DB2-8AF3-8A9F98FD2F36}" type="slidenum">
              <a:t>‹#›</a:t>
            </a:fld>
            <a:endParaRPr lang="bg-BG"/>
          </a:p>
        </p:txBody>
      </p:sp>
    </p:spTree>
    <p:extLst>
      <p:ext uri="{BB962C8B-B14F-4D97-AF65-F5344CB8AC3E}">
        <p14:creationId xmlns:p14="http://schemas.microsoft.com/office/powerpoint/2010/main" val="2649281995"/>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bg-BG"/>
          </a:p>
        </p:txBody>
      </p:sp>
      <p:sp>
        <p:nvSpPr>
          <p:cNvPr id="3" name="Content Placeholder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Content Placeholder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Date Placeholder 4"/>
          <p:cNvSpPr txBox="1">
            <a:spLocks noGrp="1"/>
          </p:cNvSpPr>
          <p:nvPr>
            <p:ph type="dt" sz="half" idx="7"/>
          </p:nvPr>
        </p:nvSpPr>
        <p:spPr/>
        <p:txBody>
          <a:bodyPr/>
          <a:lstStyle>
            <a:lvl1pPr hangingPunct="0">
              <a:defRPr>
                <a:latin typeface="Palatino Linotype" pitchFamily="18"/>
              </a:defRPr>
            </a:lvl1pPr>
          </a:lstStyle>
          <a:p>
            <a:pPr lvl="0"/>
            <a:fld id="{2454C26F-AC71-45C3-B72C-A7BF84477230}" type="datetime1">
              <a:rPr lang="bg-BG"/>
              <a:pPr lvl="0"/>
              <a:t>24.11.2023 г.</a:t>
            </a:fld>
            <a:endParaRPr lang="bg-BG"/>
          </a:p>
        </p:txBody>
      </p:sp>
      <p:sp>
        <p:nvSpPr>
          <p:cNvPr id="6" name="Footer Placeholder 5"/>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7" name="Slide Number Placeholder 6"/>
          <p:cNvSpPr txBox="1">
            <a:spLocks noGrp="1"/>
          </p:cNvSpPr>
          <p:nvPr>
            <p:ph type="sldNum" sz="quarter" idx="8"/>
          </p:nvPr>
        </p:nvSpPr>
        <p:spPr/>
        <p:txBody>
          <a:bodyPr/>
          <a:lstStyle>
            <a:lvl1pPr hangingPunct="0">
              <a:defRPr>
                <a:latin typeface="Palatino Linotype" pitchFamily="18"/>
              </a:defRPr>
            </a:lvl1pPr>
          </a:lstStyle>
          <a:p>
            <a:pPr lvl="0"/>
            <a:fld id="{F87E4983-D4B7-4B6B-842D-B3C7CFAD3D09}" type="slidenum">
              <a:t>‹#›</a:t>
            </a:fld>
            <a:endParaRPr lang="bg-BG"/>
          </a:p>
        </p:txBody>
      </p:sp>
    </p:spTree>
    <p:extLst>
      <p:ext uri="{BB962C8B-B14F-4D97-AF65-F5344CB8AC3E}">
        <p14:creationId xmlns:p14="http://schemas.microsoft.com/office/powerpoint/2010/main" val="1334655817"/>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bg-B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7" name="Date Placeholder 6"/>
          <p:cNvSpPr txBox="1">
            <a:spLocks noGrp="1"/>
          </p:cNvSpPr>
          <p:nvPr>
            <p:ph type="dt" sz="half" idx="7"/>
          </p:nvPr>
        </p:nvSpPr>
        <p:spPr/>
        <p:txBody>
          <a:bodyPr/>
          <a:lstStyle>
            <a:lvl1pPr hangingPunct="0">
              <a:defRPr>
                <a:latin typeface="Palatino Linotype" pitchFamily="18"/>
              </a:defRPr>
            </a:lvl1pPr>
          </a:lstStyle>
          <a:p>
            <a:pPr lvl="0"/>
            <a:fld id="{B2E34945-5301-47A1-97F3-A9CD39D599B8}" type="datetime1">
              <a:rPr lang="bg-BG"/>
              <a:pPr lvl="0"/>
              <a:t>24.11.2023 г.</a:t>
            </a:fld>
            <a:endParaRPr lang="bg-BG"/>
          </a:p>
        </p:txBody>
      </p:sp>
      <p:sp>
        <p:nvSpPr>
          <p:cNvPr id="8" name="Footer Placeholder 7"/>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9" name="Slide Number Placeholder 8"/>
          <p:cNvSpPr txBox="1">
            <a:spLocks noGrp="1"/>
          </p:cNvSpPr>
          <p:nvPr>
            <p:ph type="sldNum" sz="quarter" idx="8"/>
          </p:nvPr>
        </p:nvSpPr>
        <p:spPr/>
        <p:txBody>
          <a:bodyPr/>
          <a:lstStyle>
            <a:lvl1pPr hangingPunct="0">
              <a:defRPr>
                <a:latin typeface="Palatino Linotype" pitchFamily="18"/>
              </a:defRPr>
            </a:lvl1pPr>
          </a:lstStyle>
          <a:p>
            <a:pPr lvl="0"/>
            <a:fld id="{005DF5AB-D990-4BB0-AF15-FD8E91DF78FB}" type="slidenum">
              <a:t>‹#›</a:t>
            </a:fld>
            <a:endParaRPr lang="bg-BG"/>
          </a:p>
        </p:txBody>
      </p:sp>
    </p:spTree>
    <p:extLst>
      <p:ext uri="{BB962C8B-B14F-4D97-AF65-F5344CB8AC3E}">
        <p14:creationId xmlns:p14="http://schemas.microsoft.com/office/powerpoint/2010/main" val="3185866261"/>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bg-BG"/>
          </a:p>
        </p:txBody>
      </p:sp>
      <p:sp>
        <p:nvSpPr>
          <p:cNvPr id="3" name="Date Placeholder 2"/>
          <p:cNvSpPr txBox="1">
            <a:spLocks noGrp="1"/>
          </p:cNvSpPr>
          <p:nvPr>
            <p:ph type="dt" sz="half" idx="7"/>
          </p:nvPr>
        </p:nvSpPr>
        <p:spPr/>
        <p:txBody>
          <a:bodyPr/>
          <a:lstStyle>
            <a:lvl1pPr hangingPunct="0">
              <a:defRPr>
                <a:latin typeface="Palatino Linotype" pitchFamily="18"/>
              </a:defRPr>
            </a:lvl1pPr>
          </a:lstStyle>
          <a:p>
            <a:pPr lvl="0"/>
            <a:fld id="{3D655240-144F-4377-82C3-6486AE7E8C31}" type="datetime1">
              <a:rPr lang="bg-BG"/>
              <a:pPr lvl="0"/>
              <a:t>24.11.2023 г.</a:t>
            </a:fld>
            <a:endParaRPr lang="bg-BG"/>
          </a:p>
        </p:txBody>
      </p:sp>
      <p:sp>
        <p:nvSpPr>
          <p:cNvPr id="4" name="Footer Placeholder 3"/>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5" name="Slide Number Placeholder 4"/>
          <p:cNvSpPr txBox="1">
            <a:spLocks noGrp="1"/>
          </p:cNvSpPr>
          <p:nvPr>
            <p:ph type="sldNum" sz="quarter" idx="8"/>
          </p:nvPr>
        </p:nvSpPr>
        <p:spPr/>
        <p:txBody>
          <a:bodyPr/>
          <a:lstStyle>
            <a:lvl1pPr hangingPunct="0">
              <a:defRPr>
                <a:latin typeface="Palatino Linotype" pitchFamily="18"/>
              </a:defRPr>
            </a:lvl1pPr>
          </a:lstStyle>
          <a:p>
            <a:pPr lvl="0"/>
            <a:fld id="{DB5483BB-A4DD-4D79-8D51-A7156AD4035C}" type="slidenum">
              <a:t>‹#›</a:t>
            </a:fld>
            <a:endParaRPr lang="bg-BG"/>
          </a:p>
        </p:txBody>
      </p:sp>
    </p:spTree>
    <p:extLst>
      <p:ext uri="{BB962C8B-B14F-4D97-AF65-F5344CB8AC3E}">
        <p14:creationId xmlns:p14="http://schemas.microsoft.com/office/powerpoint/2010/main" val="635543473"/>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hangingPunct="0">
              <a:defRPr>
                <a:latin typeface="Palatino Linotype" pitchFamily="18"/>
              </a:defRPr>
            </a:lvl1pPr>
          </a:lstStyle>
          <a:p>
            <a:pPr lvl="0"/>
            <a:fld id="{3BB5EADB-B64F-4680-9F01-EDEAE91797C0}" type="datetime1">
              <a:rPr lang="bg-BG"/>
              <a:pPr lvl="0"/>
              <a:t>24.11.2023 г.</a:t>
            </a:fld>
            <a:endParaRPr lang="bg-BG"/>
          </a:p>
        </p:txBody>
      </p:sp>
      <p:sp>
        <p:nvSpPr>
          <p:cNvPr id="3" name="Footer Placeholder 2"/>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4" name="Slide Number Placeholder 3"/>
          <p:cNvSpPr txBox="1">
            <a:spLocks noGrp="1"/>
          </p:cNvSpPr>
          <p:nvPr>
            <p:ph type="sldNum" sz="quarter" idx="8"/>
          </p:nvPr>
        </p:nvSpPr>
        <p:spPr/>
        <p:txBody>
          <a:bodyPr/>
          <a:lstStyle>
            <a:lvl1pPr hangingPunct="0">
              <a:defRPr>
                <a:latin typeface="Palatino Linotype" pitchFamily="18"/>
              </a:defRPr>
            </a:lvl1pPr>
          </a:lstStyle>
          <a:p>
            <a:pPr lvl="0"/>
            <a:fld id="{57D4B838-5926-4B94-80FC-61ECC9B75AF6}" type="slidenum">
              <a:t>‹#›</a:t>
            </a:fld>
            <a:endParaRPr lang="bg-BG"/>
          </a:p>
        </p:txBody>
      </p:sp>
    </p:spTree>
    <p:extLst>
      <p:ext uri="{BB962C8B-B14F-4D97-AF65-F5344CB8AC3E}">
        <p14:creationId xmlns:p14="http://schemas.microsoft.com/office/powerpoint/2010/main" val="466749986"/>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endParaRPr lang="bg-BG"/>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hangingPunct="0">
              <a:defRPr>
                <a:latin typeface="Palatino Linotype" pitchFamily="18"/>
              </a:defRPr>
            </a:lvl1pPr>
          </a:lstStyle>
          <a:p>
            <a:pPr lvl="0"/>
            <a:fld id="{03620002-11E7-44D4-9B95-461EDB9511AC}" type="datetime1">
              <a:rPr lang="bg-BG"/>
              <a:pPr lvl="0"/>
              <a:t>24.11.2023 г.</a:t>
            </a:fld>
            <a:endParaRPr lang="bg-BG"/>
          </a:p>
        </p:txBody>
      </p:sp>
      <p:sp>
        <p:nvSpPr>
          <p:cNvPr id="6" name="Footer Placeholder 5"/>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7" name="Slide Number Placeholder 6"/>
          <p:cNvSpPr txBox="1">
            <a:spLocks noGrp="1"/>
          </p:cNvSpPr>
          <p:nvPr>
            <p:ph type="sldNum" sz="quarter" idx="8"/>
          </p:nvPr>
        </p:nvSpPr>
        <p:spPr/>
        <p:txBody>
          <a:bodyPr/>
          <a:lstStyle>
            <a:lvl1pPr hangingPunct="0">
              <a:defRPr>
                <a:latin typeface="Palatino Linotype" pitchFamily="18"/>
              </a:defRPr>
            </a:lvl1pPr>
          </a:lstStyle>
          <a:p>
            <a:pPr lvl="0"/>
            <a:fld id="{F80F6435-2D2E-4709-B21D-7615A936B953}" type="slidenum">
              <a:t>‹#›</a:t>
            </a:fld>
            <a:endParaRPr lang="bg-BG"/>
          </a:p>
        </p:txBody>
      </p:sp>
    </p:spTree>
    <p:extLst>
      <p:ext uri="{BB962C8B-B14F-4D97-AF65-F5344CB8AC3E}">
        <p14:creationId xmlns:p14="http://schemas.microsoft.com/office/powerpoint/2010/main" val="3193837914"/>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endParaRPr lang="bg-BG"/>
          </a:p>
        </p:txBody>
      </p:sp>
      <p:sp>
        <p:nvSpPr>
          <p:cNvPr id="3" name="Picture Placeholder 2"/>
          <p:cNvSpPr txBox="1">
            <a:spLocks noGrp="1"/>
          </p:cNvSpPr>
          <p:nvPr>
            <p:ph type="pic" idx="1"/>
          </p:nvPr>
        </p:nvSpPr>
        <p:spPr>
          <a:xfrm>
            <a:off x="1792288" y="612776"/>
            <a:ext cx="5486400" cy="4114800"/>
          </a:xfrm>
        </p:spPr>
        <p:txBody>
          <a:bodyPr/>
          <a:lstStyle>
            <a:lvl1pPr marL="0" indent="0">
              <a:buNone/>
              <a:defRPr lang="bg-BG"/>
            </a:lvl1pPr>
          </a:lstStyle>
          <a:p>
            <a:pPr lvl="0"/>
            <a:endParaRPr lang="bg-BG"/>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hangingPunct="0">
              <a:defRPr>
                <a:latin typeface="Palatino Linotype" pitchFamily="18"/>
              </a:defRPr>
            </a:lvl1pPr>
          </a:lstStyle>
          <a:p>
            <a:pPr lvl="0"/>
            <a:fld id="{F3D06A06-EA41-4E2D-ACF3-6FE82D2BCA05}" type="datetime1">
              <a:rPr lang="bg-BG"/>
              <a:pPr lvl="0"/>
              <a:t>24.11.2023 г.</a:t>
            </a:fld>
            <a:endParaRPr lang="bg-BG"/>
          </a:p>
        </p:txBody>
      </p:sp>
      <p:sp>
        <p:nvSpPr>
          <p:cNvPr id="6" name="Footer Placeholder 5"/>
          <p:cNvSpPr txBox="1">
            <a:spLocks noGrp="1"/>
          </p:cNvSpPr>
          <p:nvPr>
            <p:ph type="ftr" sz="quarter" idx="9"/>
          </p:nvPr>
        </p:nvSpPr>
        <p:spPr/>
        <p:txBody>
          <a:bodyPr/>
          <a:lstStyle>
            <a:lvl1pPr hangingPunct="0">
              <a:defRPr>
                <a:latin typeface="Palatino Linotype" pitchFamily="18"/>
              </a:defRPr>
            </a:lvl1pPr>
          </a:lstStyle>
          <a:p>
            <a:pPr lvl="0"/>
            <a:endParaRPr lang="bg-BG"/>
          </a:p>
        </p:txBody>
      </p:sp>
      <p:sp>
        <p:nvSpPr>
          <p:cNvPr id="7" name="Slide Number Placeholder 6"/>
          <p:cNvSpPr txBox="1">
            <a:spLocks noGrp="1"/>
          </p:cNvSpPr>
          <p:nvPr>
            <p:ph type="sldNum" sz="quarter" idx="8"/>
          </p:nvPr>
        </p:nvSpPr>
        <p:spPr/>
        <p:txBody>
          <a:bodyPr/>
          <a:lstStyle>
            <a:lvl1pPr hangingPunct="0">
              <a:defRPr>
                <a:latin typeface="Palatino Linotype" pitchFamily="18"/>
              </a:defRPr>
            </a:lvl1pPr>
          </a:lstStyle>
          <a:p>
            <a:pPr lvl="0"/>
            <a:fld id="{9E6A91E1-1A1D-4FAD-A5F1-F85454D49A97}" type="slidenum">
              <a:t>‹#›</a:t>
            </a:fld>
            <a:endParaRPr lang="bg-BG"/>
          </a:p>
        </p:txBody>
      </p:sp>
    </p:spTree>
    <p:extLst>
      <p:ext uri="{BB962C8B-B14F-4D97-AF65-F5344CB8AC3E}">
        <p14:creationId xmlns:p14="http://schemas.microsoft.com/office/powerpoint/2010/main" val="4253838078"/>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endParaRPr lang="bg-BG"/>
          </a:p>
        </p:txBody>
      </p:sp>
      <p:sp>
        <p:nvSpPr>
          <p:cNvPr id="3" name="Text Placeholder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bg-BG" sz="1200" b="0" i="0" u="none" strike="noStrike" kern="1200" cap="none" spc="0" baseline="0">
                <a:solidFill>
                  <a:srgbClr val="898989"/>
                </a:solidFill>
                <a:uFillTx/>
                <a:latin typeface="Calibri"/>
              </a:defRPr>
            </a:lvl1pPr>
          </a:lstStyle>
          <a:p>
            <a:pPr lvl="0"/>
            <a:fld id="{B650324C-5C27-4C40-9FCD-027005D1B705}" type="datetime1">
              <a:rPr lang="bg-BG"/>
              <a:pPr lvl="0"/>
              <a:t>24.11.2023 г.</a:t>
            </a:fld>
            <a:endParaRPr lang="bg-BG"/>
          </a:p>
        </p:txBody>
      </p:sp>
      <p:sp>
        <p:nvSpPr>
          <p:cNvPr id="5" name="Footer Placeholder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bg-BG" sz="1200" b="0" i="0" u="none" strike="noStrike" kern="1200" cap="none" spc="0" baseline="0">
                <a:solidFill>
                  <a:srgbClr val="898989"/>
                </a:solidFill>
                <a:uFillTx/>
                <a:latin typeface="Calibri"/>
              </a:defRPr>
            </a:lvl1pPr>
          </a:lstStyle>
          <a:p>
            <a:pPr lvl="0"/>
            <a:endParaRPr lang="bg-BG"/>
          </a:p>
        </p:txBody>
      </p:sp>
      <p:sp>
        <p:nvSpPr>
          <p:cNvPr id="6" name="Slide Number Placeholder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bg-BG" sz="1200" b="0" i="0" u="none" strike="noStrike" kern="1200" cap="none" spc="0" baseline="0">
                <a:solidFill>
                  <a:srgbClr val="898989"/>
                </a:solidFill>
                <a:uFillTx/>
                <a:latin typeface="Calibri"/>
              </a:defRPr>
            </a:lvl1pPr>
          </a:lstStyle>
          <a:p>
            <a:pPr lvl="0"/>
            <a:fld id="{2DB13C40-ED7D-4A63-8376-2D4C8801DEC4}" type="slidenum">
              <a:t>‹#›</a:t>
            </a:fld>
            <a:endParaRPr lang="bg-B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xStyles>
    <p:title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bg-BG"/>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7FAA0-434B-416E-B1FC-1F3F45B075CF}" type="datetimeFigureOut">
              <a:rPr lang="bg-BG" smtClean="0"/>
              <a:t>24.11.2023 г.</a:t>
            </a:fld>
            <a:endParaRPr lang="bg-BG"/>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24AC4-42C8-442F-ACA1-3A4FB8B6EC65}" type="slidenum">
              <a:rPr lang="bg-BG" smtClean="0"/>
              <a:t>‹#›</a:t>
            </a:fld>
            <a:endParaRPr lang="bg-BG"/>
          </a:p>
        </p:txBody>
      </p:sp>
    </p:spTree>
    <p:extLst>
      <p:ext uri="{BB962C8B-B14F-4D97-AF65-F5344CB8AC3E}">
        <p14:creationId xmlns:p14="http://schemas.microsoft.com/office/powerpoint/2010/main" val="1004091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000000-0000-0000-0000-000000000000}"/>
              </a:ext>
            </a:extLst>
          </p:cNvPr>
          <p:cNvPicPr>
            <a:picLocks noChangeAspect="1"/>
          </p:cNvPicPr>
          <p:nvPr/>
        </p:nvPicPr>
        <p:blipFill>
          <a:blip r:embed="rId3"/>
          <a:srcRect l="900" t="800" r="700" b="934"/>
          <a:stretch>
            <a:fillRect/>
          </a:stretch>
        </p:blipFill>
        <p:spPr>
          <a:xfrm>
            <a:off x="9143" y="-6775"/>
            <a:ext cx="9165451" cy="6864775"/>
          </a:xfrm>
          <a:prstGeom prst="rect">
            <a:avLst/>
          </a:prstGeom>
          <a:noFill/>
          <a:ln cap="flat">
            <a:noFill/>
          </a:ln>
        </p:spPr>
      </p:pic>
      <p:sp>
        <p:nvSpPr>
          <p:cNvPr id="4" name="Content Placeholder 2"/>
          <p:cNvSpPr txBox="1">
            <a:spLocks noGrp="1"/>
          </p:cNvSpPr>
          <p:nvPr>
            <p:ph idx="1"/>
          </p:nvPr>
        </p:nvSpPr>
        <p:spPr>
          <a:xfrm>
            <a:off x="146303" y="1600200"/>
            <a:ext cx="8851393" cy="5102352"/>
          </a:xfrm>
        </p:spPr>
        <p:txBody>
          <a:bodyPr>
            <a:normAutofit/>
          </a:bodyPr>
          <a:lstStyle/>
          <a:p>
            <a:pPr marL="0" indent="0" algn="ctr">
              <a:buNone/>
            </a:pPr>
            <a:r>
              <a:rPr lang="en-US" sz="4000" b="1" spc="100" dirty="0" smtClean="0">
                <a:solidFill>
                  <a:schemeClr val="accent5">
                    <a:lumMod val="50000"/>
                  </a:schemeClr>
                </a:solidFill>
              </a:rPr>
              <a:t>JOINT MONITORING </a:t>
            </a:r>
            <a:endParaRPr lang="bg-BG" sz="4000" b="1" spc="100" dirty="0" smtClean="0">
              <a:solidFill>
                <a:schemeClr val="accent5">
                  <a:lumMod val="50000"/>
                </a:schemeClr>
              </a:solidFill>
            </a:endParaRPr>
          </a:p>
          <a:p>
            <a:pPr marL="0" indent="0" algn="ctr">
              <a:spcBef>
                <a:spcPts val="0"/>
              </a:spcBef>
              <a:buNone/>
            </a:pPr>
            <a:r>
              <a:rPr lang="en-US" sz="4000" b="1" spc="100" dirty="0" smtClean="0">
                <a:solidFill>
                  <a:schemeClr val="accent5">
                    <a:lumMod val="50000"/>
                  </a:schemeClr>
                </a:solidFill>
              </a:rPr>
              <a:t>COMMITTEE</a:t>
            </a:r>
            <a:endParaRPr lang="bg-BG" sz="4000" b="1" spc="100" dirty="0" smtClean="0">
              <a:solidFill>
                <a:schemeClr val="accent5">
                  <a:lumMod val="50000"/>
                </a:schemeClr>
              </a:solidFill>
            </a:endParaRPr>
          </a:p>
          <a:p>
            <a:pPr marL="0" indent="0" algn="ctr">
              <a:buNone/>
            </a:pPr>
            <a:endParaRPr lang="bg-BG" sz="3600" dirty="0" smtClean="0">
              <a:solidFill>
                <a:schemeClr val="accent5">
                  <a:lumMod val="50000"/>
                </a:schemeClr>
              </a:solidFill>
            </a:endParaRPr>
          </a:p>
          <a:p>
            <a:pPr marL="0" indent="0" algn="ctr">
              <a:spcBef>
                <a:spcPts val="0"/>
              </a:spcBef>
              <a:buNone/>
            </a:pPr>
            <a:r>
              <a:rPr lang="en-US" b="1" cap="all" spc="100" dirty="0" smtClean="0">
                <a:ln w="3175" cmpd="sng">
                  <a:noFill/>
                </a:ln>
                <a:solidFill>
                  <a:schemeClr val="accent5">
                    <a:lumMod val="50000"/>
                  </a:schemeClr>
                </a:solidFill>
              </a:rPr>
              <a:t>PARTNERSHIP </a:t>
            </a:r>
            <a:r>
              <a:rPr lang="en-US" b="1" cap="all" spc="100" dirty="0">
                <a:ln w="3175" cmpd="sng">
                  <a:noFill/>
                </a:ln>
                <a:solidFill>
                  <a:schemeClr val="accent5">
                    <a:lumMod val="50000"/>
                  </a:schemeClr>
                </a:solidFill>
              </a:rPr>
              <a:t>AGREEMENT 2014 </a:t>
            </a:r>
            <a:r>
              <a:rPr lang="en-US" b="1" cap="all" spc="100" dirty="0">
                <a:ln w="3175" cmpd="sng">
                  <a:noFill/>
                </a:ln>
                <a:solidFill>
                  <a:srgbClr val="4472C4">
                    <a:lumMod val="50000"/>
                  </a:srgbClr>
                </a:solidFill>
              </a:rPr>
              <a:t>-</a:t>
            </a:r>
            <a:r>
              <a:rPr lang="en-US" b="1" cap="all" spc="100" dirty="0" smtClean="0">
                <a:ln w="3175" cmpd="sng">
                  <a:noFill/>
                </a:ln>
                <a:solidFill>
                  <a:schemeClr val="accent5">
                    <a:lumMod val="50000"/>
                  </a:schemeClr>
                </a:solidFill>
              </a:rPr>
              <a:t> </a:t>
            </a:r>
            <a:r>
              <a:rPr lang="en-US" b="1" cap="all" spc="100" dirty="0" smtClean="0">
                <a:ln w="3175" cmpd="sng">
                  <a:noFill/>
                </a:ln>
                <a:solidFill>
                  <a:schemeClr val="accent5">
                    <a:lumMod val="50000"/>
                  </a:schemeClr>
                </a:solidFill>
              </a:rPr>
              <a:t>2020</a:t>
            </a:r>
            <a:endParaRPr lang="bg-BG" b="1" cap="all" spc="100" dirty="0" smtClean="0">
              <a:ln w="3175" cmpd="sng">
                <a:noFill/>
              </a:ln>
              <a:solidFill>
                <a:schemeClr val="accent5">
                  <a:lumMod val="50000"/>
                </a:schemeClr>
              </a:solidFill>
            </a:endParaRPr>
          </a:p>
          <a:p>
            <a:pPr marL="0" indent="0" algn="ctr">
              <a:buNone/>
            </a:pPr>
            <a:r>
              <a:rPr lang="en-US" b="1" cap="all" spc="100" dirty="0">
                <a:ln w="3175" cmpd="sng">
                  <a:noFill/>
                </a:ln>
                <a:solidFill>
                  <a:schemeClr val="accent5">
                    <a:lumMod val="50000"/>
                  </a:schemeClr>
                </a:solidFill>
              </a:rPr>
              <a:t>P</a:t>
            </a:r>
            <a:r>
              <a:rPr lang="en-US" b="1" cap="all" spc="100" dirty="0" smtClean="0">
                <a:ln w="3175" cmpd="sng">
                  <a:noFill/>
                </a:ln>
                <a:solidFill>
                  <a:schemeClr val="accent5">
                    <a:lumMod val="50000"/>
                  </a:schemeClr>
                </a:solidFill>
              </a:rPr>
              <a:t>artnership </a:t>
            </a:r>
            <a:r>
              <a:rPr lang="en-US" b="1" cap="all" spc="100" dirty="0">
                <a:ln w="3175" cmpd="sng">
                  <a:noFill/>
                </a:ln>
                <a:solidFill>
                  <a:schemeClr val="accent5">
                    <a:lumMod val="50000"/>
                  </a:schemeClr>
                </a:solidFill>
              </a:rPr>
              <a:t>agreement 2021 - </a:t>
            </a:r>
            <a:r>
              <a:rPr lang="en-US" b="1" cap="all" spc="100" dirty="0" smtClean="0">
                <a:ln w="3175" cmpd="sng">
                  <a:noFill/>
                </a:ln>
                <a:solidFill>
                  <a:schemeClr val="accent5">
                    <a:lumMod val="50000"/>
                  </a:schemeClr>
                </a:solidFill>
              </a:rPr>
              <a:t>2027</a:t>
            </a:r>
            <a:endParaRPr lang="bg-BG" cap="all" spc="100" dirty="0" smtClean="0">
              <a:ln w="3175" cmpd="sng">
                <a:noFill/>
              </a:ln>
              <a:solidFill>
                <a:schemeClr val="accent5">
                  <a:lumMod val="50000"/>
                </a:schemeClr>
              </a:solidFill>
            </a:endParaRPr>
          </a:p>
          <a:p>
            <a:pPr algn="ctr"/>
            <a:endParaRPr lang="bg-BG" sz="1600" cap="all" dirty="0" smtClean="0">
              <a:ln w="3175" cmpd="sng">
                <a:noFill/>
              </a:ln>
              <a:solidFill>
                <a:schemeClr val="accent5">
                  <a:lumMod val="50000"/>
                </a:schemeClr>
              </a:solidFill>
            </a:endParaRPr>
          </a:p>
          <a:p>
            <a:pPr marL="0" indent="0" algn="ctr">
              <a:buNone/>
            </a:pPr>
            <a:endParaRPr lang="bg-BG" sz="1400" cap="all" dirty="0" smtClean="0">
              <a:ln w="3175" cmpd="sng">
                <a:noFill/>
              </a:ln>
              <a:solidFill>
                <a:schemeClr val="accent5">
                  <a:lumMod val="50000"/>
                </a:schemeClr>
              </a:solidFill>
            </a:endParaRPr>
          </a:p>
          <a:p>
            <a:pPr marL="0" indent="0" algn="ctr">
              <a:spcBef>
                <a:spcPts val="1200"/>
              </a:spcBef>
              <a:buNone/>
            </a:pPr>
            <a:r>
              <a:rPr lang="en-GB" sz="2000" cap="all" dirty="0" smtClean="0">
                <a:ln w="3175" cmpd="sng">
                  <a:noFill/>
                </a:ln>
                <a:solidFill>
                  <a:schemeClr val="accent5">
                    <a:lumMod val="50000"/>
                  </a:schemeClr>
                </a:solidFill>
              </a:rPr>
              <a:t>24 NOVEMBER </a:t>
            </a:r>
            <a:r>
              <a:rPr lang="en-US" sz="2000" cap="all" dirty="0" smtClean="0">
                <a:ln w="3175" cmpd="sng">
                  <a:noFill/>
                </a:ln>
                <a:solidFill>
                  <a:schemeClr val="accent5">
                    <a:lumMod val="50000"/>
                  </a:schemeClr>
                </a:solidFill>
              </a:rPr>
              <a:t>2023</a:t>
            </a:r>
            <a:endParaRPr lang="bg-BG" sz="2000" cap="all" dirty="0" smtClean="0">
              <a:ln w="3175" cmpd="sng">
                <a:noFill/>
              </a:ln>
              <a:solidFill>
                <a:schemeClr val="accent5">
                  <a:lumMod val="50000"/>
                </a:schemeClr>
              </a:solidFill>
            </a:endParaRPr>
          </a:p>
          <a:p>
            <a:pPr marL="0" indent="0" algn="ctr">
              <a:spcBef>
                <a:spcPts val="0"/>
              </a:spcBef>
              <a:buNone/>
            </a:pPr>
            <a:r>
              <a:rPr lang="en-US" sz="2000" dirty="0" smtClean="0">
                <a:solidFill>
                  <a:schemeClr val="accent5">
                    <a:lumMod val="50000"/>
                  </a:schemeClr>
                </a:solidFill>
              </a:rPr>
              <a:t>www.eufunds.bg</a:t>
            </a:r>
            <a:endParaRPr lang="bg-BG" sz="2000" dirty="0" smtClean="0">
              <a:solidFill>
                <a:schemeClr val="accent5">
                  <a:lumMod val="50000"/>
                </a:schemeClr>
              </a:solidFill>
            </a:endParaRPr>
          </a:p>
          <a:p>
            <a:pPr marL="0" indent="0" algn="ctr">
              <a:buNone/>
            </a:pPr>
            <a:r>
              <a:rPr lang="bg-BG" sz="1600" cap="all" dirty="0" smtClean="0">
                <a:ln w="3175" cmpd="sng">
                  <a:noFill/>
                </a:ln>
                <a:solidFill>
                  <a:schemeClr val="accent5">
                    <a:lumMod val="50000"/>
                  </a:schemeClr>
                </a:solidFill>
              </a:rPr>
              <a:t> </a:t>
            </a:r>
          </a:p>
          <a:p>
            <a:endParaRPr lang="en-GB" dirty="0">
              <a:solidFill>
                <a:schemeClr val="accent5">
                  <a:lumMod val="50000"/>
                </a:schemeClr>
              </a:solidFill>
            </a:endParaRPr>
          </a:p>
        </p:txBody>
      </p:sp>
      <p:grpSp>
        <p:nvGrpSpPr>
          <p:cNvPr id="13" name="Group 12"/>
          <p:cNvGrpSpPr/>
          <p:nvPr/>
        </p:nvGrpSpPr>
        <p:grpSpPr>
          <a:xfrm>
            <a:off x="0" y="54864"/>
            <a:ext cx="9064397" cy="941832"/>
            <a:chOff x="0" y="54864"/>
            <a:chExt cx="9064397" cy="941832"/>
          </a:xfrm>
        </p:grpSpPr>
        <p:pic>
          <p:nvPicPr>
            <p:cNvPr id="8" name="Picture 7"/>
            <p:cNvPicPr>
              <a:picLocks noChangeAspect="1"/>
            </p:cNvPicPr>
            <p:nvPr/>
          </p:nvPicPr>
          <p:blipFill rotWithShape="1">
            <a:blip r:embed="rId4"/>
            <a:srcRect l="1818" t="8336" r="3536" b="12500"/>
            <a:stretch/>
          </p:blipFill>
          <p:spPr>
            <a:xfrm>
              <a:off x="0" y="54864"/>
              <a:ext cx="3941064" cy="941832"/>
            </a:xfrm>
            <a:prstGeom prst="rect">
              <a:avLst/>
            </a:prstGeom>
          </p:spPr>
        </p:pic>
        <p:grpSp>
          <p:nvGrpSpPr>
            <p:cNvPr id="12" name="Group 11"/>
            <p:cNvGrpSpPr/>
            <p:nvPr/>
          </p:nvGrpSpPr>
          <p:grpSpPr>
            <a:xfrm>
              <a:off x="5751577" y="69424"/>
              <a:ext cx="3312820" cy="899282"/>
              <a:chOff x="5751577" y="69424"/>
              <a:chExt cx="3312820" cy="899282"/>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77" y="69424"/>
                <a:ext cx="1161750" cy="899282"/>
              </a:xfrm>
              <a:prstGeom prst="rect">
                <a:avLst/>
              </a:prstGeom>
            </p:spPr>
          </p:pic>
          <p:pic>
            <p:nvPicPr>
              <p:cNvPr id="9" name="Picture 8"/>
              <p:cNvPicPr>
                <a:picLocks noChangeAspect="1"/>
              </p:cNvPicPr>
              <p:nvPr/>
            </p:nvPicPr>
            <p:blipFill rotWithShape="1">
              <a:blip r:embed="rId6"/>
              <a:srcRect l="31846" t="26726" r="3392" b="20261"/>
              <a:stretch/>
            </p:blipFill>
            <p:spPr>
              <a:xfrm>
                <a:off x="6825562" y="210312"/>
                <a:ext cx="2238835" cy="612648"/>
              </a:xfrm>
              <a:prstGeom prst="rect">
                <a:avLst/>
              </a:prstGeom>
            </p:spPr>
          </p:pic>
        </p:grpSp>
      </p:grpSp>
    </p:spTree>
    <p:extLst>
      <p:ext uri="{BB962C8B-B14F-4D97-AF65-F5344CB8AC3E}">
        <p14:creationId xmlns:p14="http://schemas.microsoft.com/office/powerpoint/2010/main" val="1693081651"/>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lvl="0" algn="l"/>
            <a:r>
              <a:rPr lang="en-US" sz="3200" b="1" dirty="0">
                <a:solidFill>
                  <a:schemeClr val="accent5">
                    <a:lumMod val="50000"/>
                  </a:schemeClr>
                </a:solidFill>
                <a:latin typeface="Calibri" pitchFamily="34"/>
              </a:rPr>
              <a:t>Indicators and projects </a:t>
            </a:r>
            <a:r>
              <a:rPr lang="bg-BG" sz="3200" b="1" dirty="0" smtClean="0">
                <a:solidFill>
                  <a:schemeClr val="accent5">
                    <a:lumMod val="50000"/>
                  </a:schemeClr>
                </a:solidFill>
                <a:latin typeface="Calibri" pitchFamily="34"/>
              </a:rPr>
              <a:t/>
            </a:r>
            <a:br>
              <a:rPr lang="bg-BG" sz="3200" b="1" dirty="0" smtClean="0">
                <a:solidFill>
                  <a:schemeClr val="accent5">
                    <a:lumMod val="50000"/>
                  </a:schemeClr>
                </a:solidFill>
                <a:latin typeface="Calibri" pitchFamily="34"/>
              </a:rPr>
            </a:br>
            <a:r>
              <a:rPr lang="en-US" sz="3200" b="1" dirty="0" smtClean="0">
                <a:solidFill>
                  <a:schemeClr val="accent5">
                    <a:lumMod val="50000"/>
                  </a:schemeClr>
                </a:solidFill>
                <a:latin typeface="Calibri" pitchFamily="34"/>
              </a:rPr>
              <a:t>OPRD </a:t>
            </a:r>
            <a:r>
              <a:rPr lang="en-US" sz="3200" b="1" dirty="0">
                <a:solidFill>
                  <a:schemeClr val="accent5">
                    <a:lumMod val="50000"/>
                  </a:schemeClr>
                </a:solidFill>
                <a:latin typeface="Calibri" pitchFamily="34"/>
              </a:rPr>
              <a:t>2014-2020</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406769"/>
            <a:ext cx="8353254" cy="5157790"/>
          </a:xfrm>
        </p:spPr>
        <p:txBody>
          <a:bodyPr>
            <a:noAutofit/>
          </a:bodyPr>
          <a:lstStyle/>
          <a:p>
            <a:pPr marL="0" lvl="0" indent="0" algn="just" hangingPunct="0">
              <a:spcBef>
                <a:spcPts val="0"/>
              </a:spcBef>
              <a:spcAft>
                <a:spcPts val="1200"/>
              </a:spcAft>
              <a:buSzTx/>
              <a:buNone/>
              <a:defRPr/>
            </a:pPr>
            <a:r>
              <a:rPr lang="en-US" sz="1800" dirty="0">
                <a:solidFill>
                  <a:srgbClr val="4472C4">
                    <a:lumMod val="50000"/>
                  </a:srgbClr>
                </a:solidFill>
                <a:latin typeface="Arial" panose="020B0604020202020204" pitchFamily="34" charset="0"/>
                <a:ea typeface="+mn-ea"/>
                <a:cs typeface="Arial" panose="020B0604020202020204" pitchFamily="34" charset="0"/>
              </a:rPr>
              <a:t>Indicator</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bg-BG"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Decrease of </a:t>
            </a:r>
            <a:r>
              <a:rPr lang="en-US" sz="1800" dirty="0" smtClean="0">
                <a:solidFill>
                  <a:srgbClr val="4472C4">
                    <a:lumMod val="50000"/>
                  </a:srgbClr>
                </a:solidFill>
                <a:latin typeface="Arial" panose="020B0604020202020204" pitchFamily="34" charset="0"/>
                <a:ea typeface="+mn-ea"/>
                <a:cs typeface="Arial" panose="020B0604020202020204" pitchFamily="34" charset="0"/>
              </a:rPr>
              <a:t>annual</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primary energy</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consumption </a:t>
            </a:r>
            <a:r>
              <a:rPr lang="en-US" sz="1800" dirty="0">
                <a:solidFill>
                  <a:srgbClr val="4472C4">
                    <a:lumMod val="50000"/>
                  </a:srgbClr>
                </a:solidFill>
                <a:latin typeface="Arial" panose="020B0604020202020204" pitchFamily="34" charset="0"/>
                <a:ea typeface="+mn-ea"/>
                <a:cs typeface="Arial" panose="020B0604020202020204" pitchFamily="34" charset="0"/>
              </a:rPr>
              <a:t>of </a:t>
            </a:r>
            <a:r>
              <a:rPr lang="en-US" sz="1800" dirty="0" smtClean="0">
                <a:solidFill>
                  <a:srgbClr val="4472C4">
                    <a:lumMod val="50000"/>
                  </a:srgbClr>
                </a:solidFill>
                <a:latin typeface="Arial" panose="020B0604020202020204" pitchFamily="34" charset="0"/>
                <a:ea typeface="+mn-ea"/>
                <a:cs typeface="Arial" panose="020B0604020202020204" pitchFamily="34" charset="0"/>
              </a:rPr>
              <a:t>public</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buildings</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a:solidFill>
                  <a:srgbClr val="4472C4">
                    <a:lumMod val="50000"/>
                  </a:srgbClr>
                </a:solidFill>
                <a:latin typeface="Arial" panose="020B0604020202020204" pitchFamily="34" charset="0"/>
                <a:ea typeface="+mn-ea"/>
                <a:cs typeface="Arial" panose="020B0604020202020204" pitchFamily="34" charset="0"/>
              </a:rPr>
              <a:t>kWh/year</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Priority </a:t>
            </a:r>
            <a:r>
              <a:rPr lang="en-US" sz="1800" dirty="0">
                <a:solidFill>
                  <a:srgbClr val="4472C4">
                    <a:lumMod val="50000"/>
                  </a:srgbClr>
                </a:solidFill>
                <a:latin typeface="Arial" panose="020B0604020202020204" pitchFamily="34" charset="0"/>
                <a:ea typeface="+mn-ea"/>
                <a:cs typeface="Arial" panose="020B0604020202020204" pitchFamily="34" charset="0"/>
              </a:rPr>
              <a:t>axis </a:t>
            </a:r>
            <a:r>
              <a:rPr lang="en-US" sz="1800" dirty="0" smtClean="0">
                <a:solidFill>
                  <a:srgbClr val="4472C4">
                    <a:lumMod val="50000"/>
                  </a:srgbClr>
                </a:solidFill>
                <a:latin typeface="Arial" panose="020B0604020202020204" pitchFamily="34" charset="0"/>
                <a:ea typeface="+mn-ea"/>
                <a:cs typeface="Arial" panose="020B0604020202020204" pitchFamily="34" charset="0"/>
              </a:rPr>
              <a:t>1 </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a:solidFill>
                  <a:srgbClr val="4472C4">
                    <a:lumMod val="50000"/>
                  </a:srgbClr>
                </a:solidFill>
                <a:latin typeface="Arial" panose="020B0604020202020204" pitchFamily="34" charset="0"/>
                <a:ea typeface="+mn-ea"/>
                <a:cs typeface="Arial" panose="020B0604020202020204" pitchFamily="34" charset="0"/>
              </a:rPr>
              <a:t>achieved at</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bg-BG" sz="1800" dirty="0">
                <a:solidFill>
                  <a:srgbClr val="4472C4">
                    <a:lumMod val="50000"/>
                  </a:srgbClr>
                </a:solidFill>
                <a:latin typeface="Arial" panose="020B0604020202020204" pitchFamily="34" charset="0"/>
                <a:ea typeface="+mn-ea"/>
                <a:cs typeface="Arial" panose="020B0604020202020204" pitchFamily="34" charset="0"/>
              </a:rPr>
              <a:t>162,8%</a:t>
            </a:r>
          </a:p>
          <a:p>
            <a:pPr marL="0" lvl="0" indent="0" algn="just" hangingPunct="0">
              <a:spcBef>
                <a:spcPts val="0"/>
              </a:spcBef>
              <a:spcAft>
                <a:spcPts val="1200"/>
              </a:spcAft>
              <a:buSzTx/>
              <a:buNone/>
              <a:defRPr/>
            </a:pPr>
            <a:r>
              <a:rPr lang="en-US" sz="1800" dirty="0">
                <a:solidFill>
                  <a:srgbClr val="4472C4">
                    <a:lumMod val="50000"/>
                  </a:srgbClr>
                </a:solidFill>
                <a:latin typeface="Arial" panose="020B0604020202020204" pitchFamily="34" charset="0"/>
                <a:ea typeface="+mn-ea"/>
                <a:cs typeface="Arial" panose="020B0604020202020204" pitchFamily="34" charset="0"/>
              </a:rPr>
              <a:t>Project</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ru-RU" sz="1800" dirty="0">
                <a:solidFill>
                  <a:srgbClr val="4472C4">
                    <a:lumMod val="50000"/>
                  </a:srgbClr>
                </a:solidFill>
                <a:latin typeface="Arial" panose="020B0604020202020204" pitchFamily="34" charset="0"/>
                <a:ea typeface="+mn-ea"/>
                <a:cs typeface="Arial" panose="020B0604020202020204" pitchFamily="34" charset="0"/>
              </a:rPr>
              <a:t>BG16RFOP001-1.012-0006-C04 </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Introducing energy efficiency measures for a building of the </a:t>
            </a:r>
            <a:r>
              <a:rPr lang="en-US" sz="1800" dirty="0" err="1">
                <a:solidFill>
                  <a:srgbClr val="4472C4">
                    <a:lumMod val="50000"/>
                  </a:srgbClr>
                </a:solidFill>
                <a:latin typeface="Arial" panose="020B0604020202020204" pitchFamily="34" charset="0"/>
                <a:ea typeface="+mn-ea"/>
                <a:cs typeface="Arial" panose="020B0604020202020204" pitchFamily="34" charset="0"/>
              </a:rPr>
              <a:t>Haskovo</a:t>
            </a:r>
            <a:r>
              <a:rPr lang="en-US" sz="1800" dirty="0">
                <a:solidFill>
                  <a:srgbClr val="4472C4">
                    <a:lumMod val="50000"/>
                  </a:srgbClr>
                </a:solidFill>
                <a:latin typeface="Arial" panose="020B0604020202020204" pitchFamily="34" charset="0"/>
                <a:ea typeface="+mn-ea"/>
                <a:cs typeface="Arial" panose="020B0604020202020204" pitchFamily="34" charset="0"/>
              </a:rPr>
              <a:t> Regional </a:t>
            </a:r>
            <a:r>
              <a:rPr lang="en-US" sz="1800" dirty="0" smtClean="0">
                <a:solidFill>
                  <a:srgbClr val="4472C4">
                    <a:lumMod val="50000"/>
                  </a:srgbClr>
                </a:solidFill>
                <a:latin typeface="Arial" panose="020B0604020202020204" pitchFamily="34" charset="0"/>
                <a:ea typeface="+mn-ea"/>
                <a:cs typeface="Arial" panose="020B0604020202020204" pitchFamily="34" charset="0"/>
              </a:rPr>
              <a:t>Administration</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smtClean="0">
                <a:solidFill>
                  <a:srgbClr val="4472C4">
                    <a:lumMod val="50000"/>
                  </a:srgbClr>
                </a:solidFill>
                <a:latin typeface="Arial" panose="020B0604020202020204" pitchFamily="34" charset="0"/>
                <a:ea typeface="+mn-ea"/>
                <a:cs typeface="Arial" panose="020B0604020202020204" pitchFamily="34" charset="0"/>
              </a:rPr>
              <a:t> with</a:t>
            </a:r>
            <a:r>
              <a:rPr lang="en-US" sz="1800" dirty="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the beneficiary</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municipality</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of </a:t>
            </a:r>
            <a:r>
              <a:rPr lang="en-US" sz="1800" dirty="0" err="1" smtClean="0">
                <a:solidFill>
                  <a:srgbClr val="4472C4">
                    <a:lumMod val="50000"/>
                  </a:srgbClr>
                </a:solidFill>
                <a:latin typeface="Arial" panose="020B0604020202020204" pitchFamily="34" charset="0"/>
                <a:ea typeface="+mn-ea"/>
                <a:cs typeface="Arial" panose="020B0604020202020204" pitchFamily="34" charset="0"/>
              </a:rPr>
              <a:t>Haskovo</a:t>
            </a:r>
            <a:endParaRPr lang="bg-BG" sz="2200" dirty="0">
              <a:solidFill>
                <a:schemeClr val="accent5">
                  <a:lumMod val="50000"/>
                </a:schemeClr>
              </a:solidFill>
              <a:latin typeface="Arial" panose="020B0604020202020204" pitchFamily="34" charset="0"/>
              <a:cs typeface="Arial" panose="020B0604020202020204" pitchFamily="34" charset="0"/>
            </a:endParaRPr>
          </a:p>
          <a:p>
            <a:pPr marL="457200" lvl="1" indent="0" algn="just" hangingPunct="0">
              <a:spcBef>
                <a:spcPts val="0"/>
              </a:spcBef>
              <a:spcAft>
                <a:spcPts val="1200"/>
              </a:spcAft>
              <a:buNone/>
            </a:pPr>
            <a:endParaRPr lang="bg-BG" sz="1800" dirty="0" smtClean="0">
              <a:solidFill>
                <a:schemeClr val="accent5">
                  <a:lumMod val="50000"/>
                </a:schemeClr>
              </a:solidFill>
              <a:latin typeface="Arial"/>
            </a:endParaRPr>
          </a:p>
          <a:p>
            <a:pPr marL="457200" lvl="1" indent="0" algn="just" hangingPunct="0">
              <a:spcBef>
                <a:spcPts val="0"/>
              </a:spcBef>
              <a:spcAft>
                <a:spcPts val="1200"/>
              </a:spcAft>
              <a:buNone/>
            </a:pPr>
            <a:endParaRPr lang="bg-BG" sz="1800" dirty="0" smtClean="0">
              <a:solidFill>
                <a:schemeClr val="accent5">
                  <a:lumMod val="50000"/>
                </a:schemeClr>
              </a:solidFill>
              <a:latin typeface="Arial"/>
            </a:endParaRPr>
          </a:p>
          <a:p>
            <a:pPr marL="0" lvl="0" indent="0" algn="just" hangingPunct="0">
              <a:spcBef>
                <a:spcPts val="0"/>
              </a:spcBef>
              <a:spcAft>
                <a:spcPts val="1200"/>
              </a:spcAft>
              <a:buNone/>
            </a:pPr>
            <a:endParaRPr lang="bg-BG" sz="22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1856" y="3177397"/>
            <a:ext cx="4516215" cy="3387162"/>
          </a:xfrm>
          <a:prstGeom prst="rect">
            <a:avLst/>
          </a:prstGeom>
        </p:spPr>
      </p:pic>
    </p:spTree>
    <p:extLst>
      <p:ext uri="{BB962C8B-B14F-4D97-AF65-F5344CB8AC3E}">
        <p14:creationId xmlns:p14="http://schemas.microsoft.com/office/powerpoint/2010/main" val="3872771375"/>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lvl="0" algn="l"/>
            <a:r>
              <a:rPr lang="en-US" sz="3200" b="1" dirty="0">
                <a:solidFill>
                  <a:schemeClr val="accent5">
                    <a:lumMod val="50000"/>
                  </a:schemeClr>
                </a:solidFill>
                <a:latin typeface="Calibri" pitchFamily="34"/>
              </a:rPr>
              <a:t>Indicators and projects </a:t>
            </a:r>
            <a:r>
              <a:rPr lang="bg-BG" sz="3200" b="1" dirty="0" smtClean="0">
                <a:solidFill>
                  <a:schemeClr val="accent5">
                    <a:lumMod val="50000"/>
                  </a:schemeClr>
                </a:solidFill>
                <a:latin typeface="Calibri" pitchFamily="34"/>
              </a:rPr>
              <a:t/>
            </a:r>
            <a:br>
              <a:rPr lang="bg-BG" sz="3200" b="1" dirty="0" smtClean="0">
                <a:solidFill>
                  <a:schemeClr val="accent5">
                    <a:lumMod val="50000"/>
                  </a:schemeClr>
                </a:solidFill>
                <a:latin typeface="Calibri" pitchFamily="34"/>
              </a:rPr>
            </a:br>
            <a:r>
              <a:rPr lang="en-US" sz="3200" b="1" dirty="0" smtClean="0">
                <a:solidFill>
                  <a:schemeClr val="accent5">
                    <a:lumMod val="50000"/>
                  </a:schemeClr>
                </a:solidFill>
                <a:latin typeface="Calibri" pitchFamily="34"/>
              </a:rPr>
              <a:t>OPRD </a:t>
            </a:r>
            <a:r>
              <a:rPr lang="en-US" sz="3200" b="1" dirty="0">
                <a:solidFill>
                  <a:schemeClr val="accent5">
                    <a:lumMod val="50000"/>
                  </a:schemeClr>
                </a:solidFill>
                <a:latin typeface="Calibri" pitchFamily="34"/>
              </a:rPr>
              <a:t>2014-2020</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04446" y="1415562"/>
            <a:ext cx="8416349" cy="5148997"/>
          </a:xfrm>
        </p:spPr>
        <p:txBody>
          <a:bodyPr>
            <a:noAutofit/>
          </a:bodyPr>
          <a:lstStyle/>
          <a:p>
            <a:pPr marL="0" lvl="0" indent="0" algn="just" hangingPunct="0">
              <a:spcBef>
                <a:spcPts val="0"/>
              </a:spcBef>
              <a:spcAft>
                <a:spcPts val="1200"/>
              </a:spcAft>
              <a:buNone/>
            </a:pPr>
            <a:r>
              <a:rPr lang="en-US" sz="1800" dirty="0" smtClean="0">
                <a:solidFill>
                  <a:srgbClr val="4472C4">
                    <a:lumMod val="50000"/>
                  </a:srgbClr>
                </a:solidFill>
                <a:latin typeface="Arial" panose="020B0604020202020204" pitchFamily="34" charset="0"/>
                <a:ea typeface="+mn-ea"/>
                <a:cs typeface="Arial" panose="020B0604020202020204" pitchFamily="34" charset="0"/>
              </a:rPr>
              <a:t>Indicator </a:t>
            </a:r>
            <a:r>
              <a:rPr lang="bg-BG"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Capacity of </a:t>
            </a:r>
            <a:r>
              <a:rPr lang="en-US" sz="1800" dirty="0" smtClean="0">
                <a:solidFill>
                  <a:srgbClr val="4472C4">
                    <a:lumMod val="50000"/>
                  </a:srgbClr>
                </a:solidFill>
                <a:latin typeface="Arial" panose="020B0604020202020204" pitchFamily="34" charset="0"/>
                <a:ea typeface="+mn-ea"/>
                <a:cs typeface="Arial" panose="020B0604020202020204" pitchFamily="34" charset="0"/>
              </a:rPr>
              <a:t>supported</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childcare </a:t>
            </a:r>
            <a:r>
              <a:rPr lang="en-US" sz="1800" dirty="0">
                <a:solidFill>
                  <a:srgbClr val="4472C4">
                    <a:lumMod val="50000"/>
                  </a:srgbClr>
                </a:solidFill>
                <a:latin typeface="Arial" panose="020B0604020202020204" pitchFamily="34" charset="0"/>
                <a:ea typeface="+mn-ea"/>
                <a:cs typeface="Arial" panose="020B0604020202020204" pitchFamily="34" charset="0"/>
              </a:rPr>
              <a:t>or </a:t>
            </a:r>
            <a:r>
              <a:rPr lang="en-US" sz="1800" dirty="0" smtClean="0">
                <a:solidFill>
                  <a:srgbClr val="4472C4">
                    <a:lumMod val="50000"/>
                  </a:srgbClr>
                </a:solidFill>
                <a:latin typeface="Arial" panose="020B0604020202020204" pitchFamily="34" charset="0"/>
                <a:ea typeface="+mn-ea"/>
                <a:cs typeface="Arial" panose="020B0604020202020204" pitchFamily="34" charset="0"/>
              </a:rPr>
              <a:t>education</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infrastructure</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persons</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Priority </a:t>
            </a:r>
            <a:r>
              <a:rPr lang="en-US" sz="1800" dirty="0">
                <a:solidFill>
                  <a:srgbClr val="4472C4">
                    <a:lumMod val="50000"/>
                  </a:srgbClr>
                </a:solidFill>
                <a:latin typeface="Arial" panose="020B0604020202020204" pitchFamily="34" charset="0"/>
                <a:ea typeface="+mn-ea"/>
                <a:cs typeface="Arial" panose="020B0604020202020204" pitchFamily="34" charset="0"/>
              </a:rPr>
              <a:t>axis </a:t>
            </a:r>
            <a:r>
              <a:rPr lang="en-US" sz="1800" dirty="0" smtClean="0">
                <a:solidFill>
                  <a:srgbClr val="4472C4">
                    <a:lumMod val="50000"/>
                  </a:srgbClr>
                </a:solidFill>
                <a:latin typeface="Arial" panose="020B0604020202020204" pitchFamily="34" charset="0"/>
                <a:ea typeface="+mn-ea"/>
                <a:cs typeface="Arial" panose="020B0604020202020204" pitchFamily="34" charset="0"/>
              </a:rPr>
              <a:t>1 – </a:t>
            </a:r>
            <a:r>
              <a:rPr lang="en-US" sz="1800" dirty="0">
                <a:solidFill>
                  <a:srgbClr val="4472C4">
                    <a:lumMod val="50000"/>
                  </a:srgbClr>
                </a:solidFill>
                <a:latin typeface="Arial" panose="020B0604020202020204" pitchFamily="34" charset="0"/>
                <a:ea typeface="+mn-ea"/>
                <a:cs typeface="Arial" panose="020B0604020202020204" pitchFamily="34" charset="0"/>
              </a:rPr>
              <a:t>achieved at </a:t>
            </a:r>
            <a:r>
              <a:rPr lang="bg-BG" sz="1800" dirty="0" smtClean="0">
                <a:solidFill>
                  <a:srgbClr val="4472C4">
                    <a:lumMod val="50000"/>
                  </a:srgbClr>
                </a:solidFill>
                <a:latin typeface="Arial" panose="020B0604020202020204" pitchFamily="34" charset="0"/>
                <a:ea typeface="+mn-ea"/>
                <a:cs typeface="Arial" panose="020B0604020202020204" pitchFamily="34" charset="0"/>
              </a:rPr>
              <a:t>101,4</a:t>
            </a:r>
            <a:r>
              <a:rPr lang="bg-BG" sz="1800" dirty="0">
                <a:solidFill>
                  <a:srgbClr val="4472C4">
                    <a:lumMod val="50000"/>
                  </a:srgbClr>
                </a:solidFill>
                <a:latin typeface="Arial" panose="020B0604020202020204" pitchFamily="34" charset="0"/>
                <a:ea typeface="+mn-ea"/>
                <a:cs typeface="Arial" panose="020B0604020202020204" pitchFamily="34" charset="0"/>
              </a:rPr>
              <a:t>%</a:t>
            </a:r>
            <a:endParaRPr lang="bg-BG" sz="2200" dirty="0">
              <a:solidFill>
                <a:schemeClr val="accent5">
                  <a:lumMod val="50000"/>
                </a:schemeClr>
              </a:solidFill>
              <a:latin typeface="Arial" panose="020B0604020202020204" pitchFamily="34" charset="0"/>
              <a:cs typeface="Arial" panose="020B0604020202020204" pitchFamily="34" charset="0"/>
            </a:endParaRPr>
          </a:p>
          <a:p>
            <a:pPr marL="0" indent="0" algn="just" hangingPunct="0">
              <a:spcBef>
                <a:spcPts val="0"/>
              </a:spcBef>
              <a:spcAft>
                <a:spcPts val="1200"/>
              </a:spcAft>
              <a:buNone/>
            </a:pPr>
            <a:r>
              <a:rPr lang="en-US" sz="1800" dirty="0" smtClean="0">
                <a:solidFill>
                  <a:srgbClr val="4472C4">
                    <a:lumMod val="50000"/>
                  </a:srgbClr>
                </a:solidFill>
                <a:latin typeface="Arial" panose="020B0604020202020204" pitchFamily="34" charset="0"/>
                <a:ea typeface="+mn-ea"/>
                <a:cs typeface="Arial" panose="020B0604020202020204" pitchFamily="34" charset="0"/>
              </a:rPr>
              <a:t>Project</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BG16RFOP001-1.004-0001-C01</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a:solidFill>
                  <a:srgbClr val="4472C4">
                    <a:lumMod val="50000"/>
                  </a:srgbClr>
                </a:solidFill>
                <a:latin typeface="Arial" panose="020B0604020202020204" pitchFamily="34" charset="0"/>
                <a:ea typeface="+mn-ea"/>
                <a:cs typeface="Arial" panose="020B0604020202020204" pitchFamily="34" charset="0"/>
              </a:rPr>
              <a:t>Improving the quality of education through modernization of educational infrastructure in the city of </a:t>
            </a:r>
            <a:r>
              <a:rPr lang="en-US" sz="1800" dirty="0" err="1">
                <a:solidFill>
                  <a:srgbClr val="4472C4">
                    <a:lumMod val="50000"/>
                  </a:srgbClr>
                </a:solidFill>
                <a:latin typeface="Arial" panose="020B0604020202020204" pitchFamily="34" charset="0"/>
                <a:ea typeface="+mn-ea"/>
                <a:cs typeface="Arial" panose="020B0604020202020204" pitchFamily="34" charset="0"/>
              </a:rPr>
              <a:t>Burgas</a:t>
            </a:r>
            <a:r>
              <a:rPr lang="en-US" sz="1800" dirty="0">
                <a:solidFill>
                  <a:srgbClr val="4472C4">
                    <a:lumMod val="50000"/>
                  </a:srgbClr>
                </a:solidFill>
                <a:latin typeface="Arial" panose="020B0604020202020204" pitchFamily="34" charset="0"/>
                <a:ea typeface="+mn-ea"/>
                <a:cs typeface="Arial" panose="020B0604020202020204" pitchFamily="34" charset="0"/>
              </a:rPr>
              <a:t> stage </a:t>
            </a:r>
            <a:r>
              <a:rPr lang="en-US" sz="1800" dirty="0" smtClean="0">
                <a:solidFill>
                  <a:srgbClr val="4472C4">
                    <a:lumMod val="50000"/>
                  </a:srgbClr>
                </a:solidFill>
                <a:latin typeface="Arial" panose="020B0604020202020204" pitchFamily="34" charset="0"/>
                <a:ea typeface="+mn-ea"/>
                <a:cs typeface="Arial" panose="020B0604020202020204" pitchFamily="34" charset="0"/>
              </a:rPr>
              <a:t>I</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with </a:t>
            </a:r>
            <a:r>
              <a:rPr lang="en-US" sz="1800" dirty="0">
                <a:solidFill>
                  <a:srgbClr val="4472C4">
                    <a:lumMod val="50000"/>
                  </a:srgbClr>
                </a:solidFill>
                <a:latin typeface="Arial" panose="020B0604020202020204" pitchFamily="34" charset="0"/>
                <a:ea typeface="+mn-ea"/>
                <a:cs typeface="Arial" panose="020B0604020202020204" pitchFamily="34" charset="0"/>
              </a:rPr>
              <a:t>the </a:t>
            </a:r>
            <a:r>
              <a:rPr lang="en-US" sz="1800" dirty="0" smtClean="0">
                <a:solidFill>
                  <a:srgbClr val="4472C4">
                    <a:lumMod val="50000"/>
                  </a:srgbClr>
                </a:solidFill>
                <a:latin typeface="Arial" panose="020B0604020202020204" pitchFamily="34" charset="0"/>
                <a:cs typeface="Arial" panose="020B0604020202020204" pitchFamily="34" charset="0"/>
              </a:rPr>
              <a:t>beneficiary</a:t>
            </a:r>
            <a:r>
              <a:rPr lang="bg-BG" sz="1800" dirty="0" smtClean="0">
                <a:solidFill>
                  <a:srgbClr val="4472C4">
                    <a:lumMod val="50000"/>
                  </a:srgbClr>
                </a:solidFill>
                <a:latin typeface="Arial" panose="020B0604020202020204" pitchFamily="34" charset="0"/>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municipality </a:t>
            </a:r>
            <a:r>
              <a:rPr lang="en-US" sz="1800" dirty="0">
                <a:solidFill>
                  <a:srgbClr val="4472C4">
                    <a:lumMod val="50000"/>
                  </a:srgbClr>
                </a:solidFill>
                <a:latin typeface="Arial" panose="020B0604020202020204" pitchFamily="34" charset="0"/>
                <a:ea typeface="+mn-ea"/>
                <a:cs typeface="Arial" panose="020B0604020202020204" pitchFamily="34" charset="0"/>
              </a:rPr>
              <a:t>of </a:t>
            </a:r>
            <a:r>
              <a:rPr lang="en-US" sz="1800" dirty="0" err="1">
                <a:solidFill>
                  <a:srgbClr val="4472C4">
                    <a:lumMod val="50000"/>
                  </a:srgbClr>
                </a:solidFill>
                <a:latin typeface="Arial" panose="020B0604020202020204" pitchFamily="34" charset="0"/>
                <a:ea typeface="+mn-ea"/>
                <a:cs typeface="Arial" panose="020B0604020202020204" pitchFamily="34" charset="0"/>
              </a:rPr>
              <a:t>Burgas</a:t>
            </a:r>
            <a:r>
              <a:rPr lang="en-US" sz="1800" dirty="0">
                <a:solidFill>
                  <a:srgbClr val="4472C4">
                    <a:lumMod val="50000"/>
                  </a:srgbClr>
                </a:solidFill>
                <a:latin typeface="Arial" panose="020B0604020202020204" pitchFamily="34" charset="0"/>
                <a:ea typeface="+mn-ea"/>
                <a:cs typeface="Arial" panose="020B0604020202020204" pitchFamily="34" charset="0"/>
              </a:rPr>
              <a:t> </a:t>
            </a:r>
            <a:endParaRPr lang="bg-BG" sz="1800" dirty="0" smtClean="0">
              <a:solidFill>
                <a:schemeClr val="accent5">
                  <a:lumMod val="50000"/>
                </a:schemeClr>
              </a:solidFill>
              <a:latin typeface="Arial" panose="020B0604020202020204" pitchFamily="34" charset="0"/>
              <a:cs typeface="Arial" panose="020B0604020202020204" pitchFamily="34" charset="0"/>
            </a:endParaRPr>
          </a:p>
          <a:p>
            <a:pPr marL="457200" lvl="1" indent="0" algn="just" hangingPunct="0">
              <a:spcBef>
                <a:spcPts val="0"/>
              </a:spcBef>
              <a:spcAft>
                <a:spcPts val="1200"/>
              </a:spcAft>
              <a:buNone/>
            </a:pPr>
            <a:endParaRPr lang="bg-BG" sz="1800" dirty="0" smtClean="0">
              <a:solidFill>
                <a:schemeClr val="accent5">
                  <a:lumMod val="50000"/>
                </a:schemeClr>
              </a:solidFill>
              <a:latin typeface="Arial"/>
            </a:endParaRPr>
          </a:p>
          <a:p>
            <a:pPr marL="0" lvl="0" indent="0" algn="just" hangingPunct="0">
              <a:spcBef>
                <a:spcPts val="0"/>
              </a:spcBef>
              <a:spcAft>
                <a:spcPts val="1200"/>
              </a:spcAft>
              <a:buNone/>
            </a:pPr>
            <a:endParaRPr lang="bg-BG" sz="22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969" y="3111571"/>
            <a:ext cx="4229100" cy="3171825"/>
          </a:xfrm>
          <a:prstGeom prst="rect">
            <a:avLst/>
          </a:prstGeom>
        </p:spPr>
      </p:pic>
    </p:spTree>
    <p:extLst>
      <p:ext uri="{BB962C8B-B14F-4D97-AF65-F5344CB8AC3E}">
        <p14:creationId xmlns:p14="http://schemas.microsoft.com/office/powerpoint/2010/main" val="1646140915"/>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lvl="0" algn="l"/>
            <a:r>
              <a:rPr lang="en-US" sz="3200" b="1" dirty="0">
                <a:solidFill>
                  <a:schemeClr val="accent5">
                    <a:lumMod val="50000"/>
                  </a:schemeClr>
                </a:solidFill>
                <a:latin typeface="Calibri" pitchFamily="34"/>
              </a:rPr>
              <a:t>Indicators and projects </a:t>
            </a:r>
            <a:r>
              <a:rPr lang="bg-BG" sz="3200" b="1" dirty="0" smtClean="0">
                <a:solidFill>
                  <a:schemeClr val="accent5">
                    <a:lumMod val="50000"/>
                  </a:schemeClr>
                </a:solidFill>
                <a:latin typeface="Calibri" pitchFamily="34"/>
              </a:rPr>
              <a:t/>
            </a:r>
            <a:br>
              <a:rPr lang="bg-BG" sz="3200" b="1" dirty="0" smtClean="0">
                <a:solidFill>
                  <a:schemeClr val="accent5">
                    <a:lumMod val="50000"/>
                  </a:schemeClr>
                </a:solidFill>
                <a:latin typeface="Calibri" pitchFamily="34"/>
              </a:rPr>
            </a:br>
            <a:r>
              <a:rPr lang="en-US" sz="3200" b="1" dirty="0" smtClean="0">
                <a:solidFill>
                  <a:schemeClr val="accent5">
                    <a:lumMod val="50000"/>
                  </a:schemeClr>
                </a:solidFill>
                <a:latin typeface="Calibri" pitchFamily="34"/>
              </a:rPr>
              <a:t>OPRD </a:t>
            </a:r>
            <a:r>
              <a:rPr lang="en-US" sz="3200" b="1" dirty="0">
                <a:solidFill>
                  <a:schemeClr val="accent5">
                    <a:lumMod val="50000"/>
                  </a:schemeClr>
                </a:solidFill>
                <a:latin typeface="Calibri" pitchFamily="34"/>
              </a:rPr>
              <a:t>2014-2020</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371600"/>
            <a:ext cx="8353254" cy="5192959"/>
          </a:xfrm>
        </p:spPr>
        <p:txBody>
          <a:bodyPr>
            <a:noAutofit/>
          </a:bodyPr>
          <a:lstStyle/>
          <a:p>
            <a:pPr marL="0" lvl="0" indent="0" algn="just" hangingPunct="0">
              <a:spcBef>
                <a:spcPts val="0"/>
              </a:spcBef>
              <a:spcAft>
                <a:spcPts val="1200"/>
              </a:spcAft>
              <a:buSzTx/>
              <a:buNone/>
              <a:defRPr/>
            </a:pPr>
            <a:r>
              <a:rPr lang="en-US" sz="1800" dirty="0">
                <a:solidFill>
                  <a:srgbClr val="4472C4">
                    <a:lumMod val="50000"/>
                  </a:srgbClr>
                </a:solidFill>
                <a:latin typeface="Arial" panose="020B0604020202020204" pitchFamily="34" charset="0"/>
                <a:ea typeface="+mn-ea"/>
                <a:cs typeface="Arial" panose="020B0604020202020204" pitchFamily="34" charset="0"/>
              </a:rPr>
              <a:t>Indicator</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bg-BG"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Open </a:t>
            </a:r>
            <a:r>
              <a:rPr lang="en-US" sz="1800" dirty="0" smtClean="0">
                <a:solidFill>
                  <a:srgbClr val="4472C4">
                    <a:lumMod val="50000"/>
                  </a:srgbClr>
                </a:solidFill>
                <a:latin typeface="Arial" panose="020B0604020202020204" pitchFamily="34" charset="0"/>
                <a:ea typeface="+mn-ea"/>
                <a:cs typeface="Arial" panose="020B0604020202020204" pitchFamily="34" charset="0"/>
              </a:rPr>
              <a:t>spaces </a:t>
            </a:r>
            <a:r>
              <a:rPr lang="en-US" sz="1800" dirty="0">
                <a:solidFill>
                  <a:srgbClr val="4472C4">
                    <a:lumMod val="50000"/>
                  </a:srgbClr>
                </a:solidFill>
                <a:latin typeface="Arial" panose="020B0604020202020204" pitchFamily="34" charset="0"/>
                <a:ea typeface="+mn-ea"/>
                <a:cs typeface="Arial" panose="020B0604020202020204" pitchFamily="34" charset="0"/>
              </a:rPr>
              <a:t>created </a:t>
            </a:r>
            <a:r>
              <a:rPr lang="en-US" sz="1800" dirty="0" smtClean="0">
                <a:solidFill>
                  <a:srgbClr val="4472C4">
                    <a:lumMod val="50000"/>
                  </a:srgbClr>
                </a:solidFill>
                <a:latin typeface="Arial" panose="020B0604020202020204" pitchFamily="34" charset="0"/>
                <a:ea typeface="+mn-ea"/>
                <a:cs typeface="Arial" panose="020B0604020202020204" pitchFamily="34" charset="0"/>
              </a:rPr>
              <a:t>or</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rehabilitated </a:t>
            </a:r>
            <a:r>
              <a:rPr lang="en-US" sz="1800" dirty="0">
                <a:solidFill>
                  <a:srgbClr val="4472C4">
                    <a:lumMod val="50000"/>
                  </a:srgbClr>
                </a:solidFill>
                <a:latin typeface="Arial" panose="020B0604020202020204" pitchFamily="34" charset="0"/>
                <a:ea typeface="+mn-ea"/>
                <a:cs typeface="Arial" panose="020B0604020202020204" pitchFamily="34" charset="0"/>
              </a:rPr>
              <a:t>in </a:t>
            </a:r>
            <a:r>
              <a:rPr lang="en-US" sz="1800" dirty="0" smtClean="0">
                <a:solidFill>
                  <a:srgbClr val="4472C4">
                    <a:lumMod val="50000"/>
                  </a:srgbClr>
                </a:solidFill>
                <a:latin typeface="Arial" panose="020B0604020202020204" pitchFamily="34" charset="0"/>
                <a:ea typeface="+mn-ea"/>
                <a:cs typeface="Arial" panose="020B0604020202020204" pitchFamily="34" charset="0"/>
              </a:rPr>
              <a:t>urban</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areas </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smtClean="0">
                <a:solidFill>
                  <a:srgbClr val="4472C4">
                    <a:lumMod val="50000"/>
                  </a:srgbClr>
                </a:solidFill>
                <a:latin typeface="Arial" panose="020B0604020202020204" pitchFamily="34" charset="0"/>
                <a:ea typeface="+mn-ea"/>
                <a:cs typeface="Arial" panose="020B0604020202020204" pitchFamily="34" charset="0"/>
              </a:rPr>
              <a:t>square</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err="1" smtClean="0">
                <a:solidFill>
                  <a:srgbClr val="4472C4">
                    <a:lumMod val="50000"/>
                  </a:srgbClr>
                </a:solidFill>
                <a:latin typeface="Arial" panose="020B0604020202020204" pitchFamily="34" charset="0"/>
                <a:ea typeface="+mn-ea"/>
                <a:cs typeface="Arial" panose="020B0604020202020204" pitchFamily="34" charset="0"/>
              </a:rPr>
              <a:t>metres</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Priority </a:t>
            </a:r>
            <a:r>
              <a:rPr lang="en-US" sz="1800" dirty="0">
                <a:solidFill>
                  <a:srgbClr val="4472C4">
                    <a:lumMod val="50000"/>
                  </a:srgbClr>
                </a:solidFill>
                <a:latin typeface="Arial" panose="020B0604020202020204" pitchFamily="34" charset="0"/>
                <a:ea typeface="+mn-ea"/>
                <a:cs typeface="Arial" panose="020B0604020202020204" pitchFamily="34" charset="0"/>
              </a:rPr>
              <a:t>axis </a:t>
            </a:r>
            <a:r>
              <a:rPr lang="en-US" sz="1800" dirty="0" smtClean="0">
                <a:solidFill>
                  <a:srgbClr val="4472C4">
                    <a:lumMod val="50000"/>
                  </a:srgbClr>
                </a:solidFill>
                <a:latin typeface="Arial" panose="020B0604020202020204" pitchFamily="34" charset="0"/>
                <a:ea typeface="+mn-ea"/>
                <a:cs typeface="Arial" panose="020B0604020202020204" pitchFamily="34" charset="0"/>
              </a:rPr>
              <a:t>1 – </a:t>
            </a:r>
            <a:r>
              <a:rPr lang="en-US" sz="1800" dirty="0">
                <a:solidFill>
                  <a:srgbClr val="4472C4">
                    <a:lumMod val="50000"/>
                  </a:srgbClr>
                </a:solidFill>
                <a:latin typeface="Arial" panose="020B0604020202020204" pitchFamily="34" charset="0"/>
                <a:ea typeface="+mn-ea"/>
                <a:cs typeface="Arial" panose="020B0604020202020204" pitchFamily="34" charset="0"/>
              </a:rPr>
              <a:t>achieved at</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bg-BG" sz="1800" dirty="0">
                <a:solidFill>
                  <a:srgbClr val="4472C4">
                    <a:lumMod val="50000"/>
                  </a:srgbClr>
                </a:solidFill>
                <a:latin typeface="Arial" panose="020B0604020202020204" pitchFamily="34" charset="0"/>
                <a:ea typeface="+mn-ea"/>
                <a:cs typeface="Arial" panose="020B0604020202020204" pitchFamily="34" charset="0"/>
              </a:rPr>
              <a:t>98,9%</a:t>
            </a:r>
          </a:p>
          <a:p>
            <a:pPr marL="0" lvl="0" indent="0" algn="just" hangingPunct="0">
              <a:spcBef>
                <a:spcPts val="0"/>
              </a:spcBef>
              <a:spcAft>
                <a:spcPts val="1200"/>
              </a:spcAft>
              <a:buSzTx/>
              <a:buNone/>
              <a:defRPr/>
            </a:pPr>
            <a:r>
              <a:rPr lang="en-US" sz="1800" dirty="0">
                <a:solidFill>
                  <a:srgbClr val="4472C4">
                    <a:lumMod val="50000"/>
                  </a:srgbClr>
                </a:solidFill>
                <a:latin typeface="Arial" panose="020B0604020202020204" pitchFamily="34" charset="0"/>
                <a:ea typeface="+mn-ea"/>
                <a:cs typeface="Arial" panose="020B0604020202020204" pitchFamily="34" charset="0"/>
              </a:rPr>
              <a:t>Project</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a:solidFill>
                  <a:srgbClr val="4472C4">
                    <a:lumMod val="50000"/>
                  </a:srgbClr>
                </a:solidFill>
                <a:latin typeface="Arial" panose="020B0604020202020204" pitchFamily="34" charset="0"/>
                <a:ea typeface="+mn-ea"/>
                <a:cs typeface="Arial" panose="020B0604020202020204" pitchFamily="34" charset="0"/>
              </a:rPr>
              <a:t>BG16RFOP001-1.004-0003-C01</a:t>
            </a:r>
            <a:r>
              <a:rPr lang="ru-RU" sz="1800" dirty="0">
                <a:solidFill>
                  <a:srgbClr val="4472C4">
                    <a:lumMod val="50000"/>
                  </a:srgbClr>
                </a:solidFill>
                <a:latin typeface="Arial" panose="020B0604020202020204" pitchFamily="34" charset="0"/>
                <a:ea typeface="+mn-ea"/>
                <a:cs typeface="Arial" panose="020B0604020202020204" pitchFamily="34" charset="0"/>
              </a:rPr>
              <a:t> </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Providing a balanced urban environment in the city center, </a:t>
            </a:r>
            <a:r>
              <a:rPr lang="en-US" sz="1800" dirty="0" err="1">
                <a:solidFill>
                  <a:srgbClr val="4472C4">
                    <a:lumMod val="50000"/>
                  </a:srgbClr>
                </a:solidFill>
                <a:latin typeface="Arial" panose="020B0604020202020204" pitchFamily="34" charset="0"/>
                <a:ea typeface="+mn-ea"/>
                <a:cs typeface="Arial" panose="020B0604020202020204" pitchFamily="34" charset="0"/>
              </a:rPr>
              <a:t>Vazrajdane</a:t>
            </a:r>
            <a:r>
              <a:rPr lang="en-US" sz="1800" dirty="0">
                <a:solidFill>
                  <a:srgbClr val="4472C4">
                    <a:lumMod val="50000"/>
                  </a:srgbClr>
                </a:solidFill>
                <a:latin typeface="Arial" panose="020B0604020202020204" pitchFamily="34" charset="0"/>
                <a:ea typeface="+mn-ea"/>
                <a:cs typeface="Arial" panose="020B0604020202020204" pitchFamily="34" charset="0"/>
              </a:rPr>
              <a:t> and Meden </a:t>
            </a:r>
            <a:r>
              <a:rPr lang="en-US" sz="1800" dirty="0" err="1">
                <a:solidFill>
                  <a:srgbClr val="4472C4">
                    <a:lumMod val="50000"/>
                  </a:srgbClr>
                </a:solidFill>
                <a:latin typeface="Arial" panose="020B0604020202020204" pitchFamily="34" charset="0"/>
                <a:ea typeface="+mn-ea"/>
                <a:cs typeface="Arial" panose="020B0604020202020204" pitchFamily="34" charset="0"/>
              </a:rPr>
              <a:t>rudnik</a:t>
            </a:r>
            <a:r>
              <a:rPr lang="en-US" sz="1800" dirty="0">
                <a:solidFill>
                  <a:srgbClr val="4472C4">
                    <a:lumMod val="50000"/>
                  </a:srgbClr>
                </a:solidFill>
                <a:latin typeface="Arial" panose="020B0604020202020204" pitchFamily="34" charset="0"/>
                <a:ea typeface="+mn-ea"/>
                <a:cs typeface="Arial" panose="020B0604020202020204" pitchFamily="34" charset="0"/>
              </a:rPr>
              <a:t> residential areas- phase </a:t>
            </a:r>
            <a:r>
              <a:rPr lang="en-US" sz="1800" dirty="0" smtClean="0">
                <a:solidFill>
                  <a:srgbClr val="4472C4">
                    <a:lumMod val="50000"/>
                  </a:srgbClr>
                </a:solidFill>
                <a:latin typeface="Arial" panose="020B0604020202020204" pitchFamily="34" charset="0"/>
                <a:ea typeface="+mn-ea"/>
                <a:cs typeface="Arial" panose="020B0604020202020204" pitchFamily="34" charset="0"/>
              </a:rPr>
              <a:t>I</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with </a:t>
            </a:r>
            <a:r>
              <a:rPr lang="en-US" sz="1800" dirty="0">
                <a:solidFill>
                  <a:srgbClr val="4472C4">
                    <a:lumMod val="50000"/>
                  </a:srgbClr>
                </a:solidFill>
                <a:latin typeface="Arial" panose="020B0604020202020204" pitchFamily="34" charset="0"/>
                <a:ea typeface="+mn-ea"/>
                <a:cs typeface="Arial" panose="020B0604020202020204" pitchFamily="34" charset="0"/>
              </a:rPr>
              <a:t>the </a:t>
            </a:r>
            <a:r>
              <a:rPr lang="en-US" sz="1800" dirty="0" smtClean="0">
                <a:solidFill>
                  <a:srgbClr val="4472C4">
                    <a:lumMod val="50000"/>
                  </a:srgbClr>
                </a:solidFill>
                <a:latin typeface="Arial" panose="020B0604020202020204" pitchFamily="34" charset="0"/>
                <a:ea typeface="+mn-ea"/>
                <a:cs typeface="Arial" panose="020B0604020202020204" pitchFamily="34" charset="0"/>
              </a:rPr>
              <a:t>beneficiary</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municipality </a:t>
            </a:r>
            <a:r>
              <a:rPr lang="en-US" sz="1800" dirty="0">
                <a:solidFill>
                  <a:srgbClr val="4472C4">
                    <a:lumMod val="50000"/>
                  </a:srgbClr>
                </a:solidFill>
                <a:latin typeface="Arial" panose="020B0604020202020204" pitchFamily="34" charset="0"/>
                <a:ea typeface="+mn-ea"/>
                <a:cs typeface="Arial" panose="020B0604020202020204" pitchFamily="34" charset="0"/>
              </a:rPr>
              <a:t>of </a:t>
            </a:r>
            <a:r>
              <a:rPr lang="en-US" sz="1800" dirty="0" err="1" smtClean="0">
                <a:solidFill>
                  <a:srgbClr val="4472C4">
                    <a:lumMod val="50000"/>
                  </a:srgbClr>
                </a:solidFill>
                <a:latin typeface="Arial" panose="020B0604020202020204" pitchFamily="34" charset="0"/>
                <a:ea typeface="+mn-ea"/>
                <a:cs typeface="Arial" panose="020B0604020202020204" pitchFamily="34" charset="0"/>
              </a:rPr>
              <a:t>Burgas</a:t>
            </a:r>
            <a:endParaRPr lang="bg-BG" sz="2200" dirty="0">
              <a:solidFill>
                <a:schemeClr val="accent5">
                  <a:lumMod val="50000"/>
                </a:schemeClr>
              </a:solidFill>
              <a:latin typeface="Arial" panose="020B0604020202020204" pitchFamily="34" charset="0"/>
              <a:cs typeface="Arial" panose="020B0604020202020204" pitchFamily="34" charset="0"/>
            </a:endParaRPr>
          </a:p>
          <a:p>
            <a:pPr marL="0" lvl="0" indent="0" algn="just" hangingPunct="0">
              <a:spcBef>
                <a:spcPts val="0"/>
              </a:spcBef>
              <a:spcAft>
                <a:spcPts val="1200"/>
              </a:spcAft>
              <a:buNone/>
            </a:pPr>
            <a:endParaRPr lang="bg-BG" sz="1800" dirty="0" smtClean="0">
              <a:solidFill>
                <a:schemeClr val="accent5">
                  <a:lumMod val="50000"/>
                </a:schemeClr>
              </a:solidFill>
              <a:latin typeface="Arial"/>
            </a:endParaRPr>
          </a:p>
          <a:p>
            <a:pPr marL="457200" lvl="1" indent="0" algn="just" hangingPunct="0">
              <a:spcBef>
                <a:spcPts val="0"/>
              </a:spcBef>
              <a:spcAft>
                <a:spcPts val="1200"/>
              </a:spcAft>
              <a:buNone/>
            </a:pPr>
            <a:endParaRPr lang="bg-BG" sz="1800" dirty="0" smtClean="0">
              <a:solidFill>
                <a:schemeClr val="accent5">
                  <a:lumMod val="50000"/>
                </a:schemeClr>
              </a:solidFill>
              <a:latin typeface="Arial"/>
            </a:endParaRPr>
          </a:p>
          <a:p>
            <a:pPr marL="0" lvl="0" indent="0" algn="just" hangingPunct="0">
              <a:spcBef>
                <a:spcPts val="0"/>
              </a:spcBef>
              <a:spcAft>
                <a:spcPts val="1200"/>
              </a:spcAft>
              <a:buNone/>
            </a:pPr>
            <a:endParaRPr lang="bg-BG" sz="22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26" y="3127294"/>
            <a:ext cx="5906720" cy="3168955"/>
          </a:xfrm>
          <a:prstGeom prst="rect">
            <a:avLst/>
          </a:prstGeom>
        </p:spPr>
      </p:pic>
    </p:spTree>
    <p:extLst>
      <p:ext uri="{BB962C8B-B14F-4D97-AF65-F5344CB8AC3E}">
        <p14:creationId xmlns:p14="http://schemas.microsoft.com/office/powerpoint/2010/main" val="1937844881"/>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lvl="0" algn="l"/>
            <a:r>
              <a:rPr lang="en-US" sz="3200" b="1" dirty="0">
                <a:solidFill>
                  <a:schemeClr val="accent5">
                    <a:lumMod val="50000"/>
                  </a:schemeClr>
                </a:solidFill>
                <a:latin typeface="Calibri" pitchFamily="34"/>
              </a:rPr>
              <a:t>Indicators and projects </a:t>
            </a:r>
            <a:r>
              <a:rPr lang="bg-BG" sz="3200" b="1" dirty="0" smtClean="0">
                <a:solidFill>
                  <a:schemeClr val="accent5">
                    <a:lumMod val="50000"/>
                  </a:schemeClr>
                </a:solidFill>
                <a:latin typeface="Calibri" pitchFamily="34"/>
              </a:rPr>
              <a:t/>
            </a:r>
            <a:br>
              <a:rPr lang="bg-BG" sz="3200" b="1" dirty="0" smtClean="0">
                <a:solidFill>
                  <a:schemeClr val="accent5">
                    <a:lumMod val="50000"/>
                  </a:schemeClr>
                </a:solidFill>
                <a:latin typeface="Calibri" pitchFamily="34"/>
              </a:rPr>
            </a:br>
            <a:r>
              <a:rPr lang="en-US" sz="3200" b="1" dirty="0" smtClean="0">
                <a:solidFill>
                  <a:schemeClr val="accent5">
                    <a:lumMod val="50000"/>
                  </a:schemeClr>
                </a:solidFill>
                <a:latin typeface="Calibri" pitchFamily="34"/>
              </a:rPr>
              <a:t>OPRD </a:t>
            </a:r>
            <a:r>
              <a:rPr lang="en-US" sz="3200" b="1" dirty="0">
                <a:solidFill>
                  <a:schemeClr val="accent5">
                    <a:lumMod val="50000"/>
                  </a:schemeClr>
                </a:solidFill>
                <a:latin typeface="Calibri" pitchFamily="34"/>
              </a:rPr>
              <a:t>2014-2020</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424354"/>
            <a:ext cx="8353254" cy="5140205"/>
          </a:xfrm>
        </p:spPr>
        <p:txBody>
          <a:bodyPr>
            <a:noAutofit/>
          </a:bodyPr>
          <a:lstStyle/>
          <a:p>
            <a:pPr marL="0" lvl="0" indent="0" algn="just" hangingPunct="0">
              <a:spcBef>
                <a:spcPts val="0"/>
              </a:spcBef>
              <a:spcAft>
                <a:spcPts val="1200"/>
              </a:spcAft>
              <a:buSzTx/>
              <a:buNone/>
              <a:defRPr/>
            </a:pPr>
            <a:r>
              <a:rPr lang="en-US" sz="1800" dirty="0">
                <a:solidFill>
                  <a:srgbClr val="4472C4">
                    <a:lumMod val="50000"/>
                  </a:srgbClr>
                </a:solidFill>
                <a:latin typeface="Arial" panose="020B0604020202020204" pitchFamily="34" charset="0"/>
                <a:ea typeface="+mn-ea"/>
                <a:cs typeface="Arial" panose="020B0604020202020204" pitchFamily="34" charset="0"/>
              </a:rPr>
              <a:t>Indicator</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bg-BG"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Decrease of annual primary energy consumption of public buildings (kWh/year)“ Priority axis </a:t>
            </a:r>
            <a:r>
              <a:rPr lang="bg-BG" sz="1800" dirty="0" smtClean="0">
                <a:solidFill>
                  <a:srgbClr val="4472C4">
                    <a:lumMod val="50000"/>
                  </a:srgbClr>
                </a:solidFill>
                <a:latin typeface="Arial" panose="020B0604020202020204" pitchFamily="34" charset="0"/>
                <a:ea typeface="+mn-ea"/>
                <a:cs typeface="Arial" panose="020B0604020202020204" pitchFamily="34" charset="0"/>
              </a:rPr>
              <a:t>2</a:t>
            </a:r>
            <a:r>
              <a:rPr lang="en-US" sz="1800" dirty="0" smtClean="0">
                <a:solidFill>
                  <a:srgbClr val="4472C4">
                    <a:lumMod val="50000"/>
                  </a:srgbClr>
                </a:solidFill>
                <a:latin typeface="Arial" panose="020B0604020202020204" pitchFamily="34" charset="0"/>
                <a:ea typeface="+mn-ea"/>
                <a:cs typeface="Arial" panose="020B0604020202020204" pitchFamily="34" charset="0"/>
              </a:rPr>
              <a:t> – </a:t>
            </a:r>
            <a:r>
              <a:rPr lang="en-US" sz="1800" dirty="0">
                <a:solidFill>
                  <a:srgbClr val="4472C4">
                    <a:lumMod val="50000"/>
                  </a:srgbClr>
                </a:solidFill>
                <a:latin typeface="Arial" panose="020B0604020202020204" pitchFamily="34" charset="0"/>
                <a:ea typeface="+mn-ea"/>
                <a:cs typeface="Arial" panose="020B0604020202020204" pitchFamily="34" charset="0"/>
              </a:rPr>
              <a:t>achieved at</a:t>
            </a:r>
            <a:r>
              <a:rPr lang="bg-BG" sz="1800" dirty="0" smtClean="0">
                <a:solidFill>
                  <a:srgbClr val="4472C4">
                    <a:lumMod val="50000"/>
                  </a:srgbClr>
                </a:solidFill>
                <a:latin typeface="Arial" panose="020B0604020202020204" pitchFamily="34" charset="0"/>
                <a:ea typeface="+mn-ea"/>
                <a:cs typeface="Arial" panose="020B0604020202020204" pitchFamily="34" charset="0"/>
              </a:rPr>
              <a:t> </a:t>
            </a:r>
            <a:r>
              <a:rPr lang="bg-BG" sz="1800" dirty="0">
                <a:solidFill>
                  <a:srgbClr val="4472C4">
                    <a:lumMod val="50000"/>
                  </a:srgbClr>
                </a:solidFill>
                <a:latin typeface="Arial" panose="020B0604020202020204" pitchFamily="34" charset="0"/>
                <a:ea typeface="+mn-ea"/>
                <a:cs typeface="Arial" panose="020B0604020202020204" pitchFamily="34" charset="0"/>
              </a:rPr>
              <a:t>110,8%</a:t>
            </a:r>
          </a:p>
          <a:p>
            <a:pPr marL="0" lvl="0" indent="0" algn="just" hangingPunct="0">
              <a:spcBef>
                <a:spcPts val="0"/>
              </a:spcBef>
              <a:spcAft>
                <a:spcPts val="1200"/>
              </a:spcAft>
              <a:buSzTx/>
              <a:buNone/>
              <a:defRPr/>
            </a:pPr>
            <a:r>
              <a:rPr lang="en-US" sz="1800" dirty="0">
                <a:solidFill>
                  <a:srgbClr val="4472C4">
                    <a:lumMod val="50000"/>
                  </a:srgbClr>
                </a:solidFill>
                <a:latin typeface="Arial" panose="020B0604020202020204" pitchFamily="34" charset="0"/>
                <a:ea typeface="+mn-ea"/>
                <a:cs typeface="Arial" panose="020B0604020202020204" pitchFamily="34" charset="0"/>
              </a:rPr>
              <a:t>Project</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a:solidFill>
                  <a:srgbClr val="4472C4">
                    <a:lumMod val="50000"/>
                  </a:srgbClr>
                </a:solidFill>
                <a:latin typeface="Arial" panose="020B0604020202020204" pitchFamily="34" charset="0"/>
                <a:ea typeface="+mn-ea"/>
                <a:cs typeface="Arial" panose="020B0604020202020204" pitchFamily="34" charset="0"/>
              </a:rPr>
              <a:t>BG16RFOP001-2.003-0016-C02</a:t>
            </a:r>
            <a:r>
              <a:rPr lang="ru-RU" sz="1800" dirty="0">
                <a:solidFill>
                  <a:srgbClr val="4472C4">
                    <a:lumMod val="50000"/>
                  </a:srgbClr>
                </a:solidFill>
                <a:latin typeface="Arial" panose="020B0604020202020204" pitchFamily="34" charset="0"/>
                <a:ea typeface="+mn-ea"/>
                <a:cs typeface="Arial" panose="020B0604020202020204" pitchFamily="34" charset="0"/>
              </a:rPr>
              <a:t> </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Implementation of energy efficiency measures for Hristo </a:t>
            </a:r>
            <a:r>
              <a:rPr lang="en-US" sz="1800" dirty="0" err="1">
                <a:solidFill>
                  <a:srgbClr val="4472C4">
                    <a:lumMod val="50000"/>
                  </a:srgbClr>
                </a:solidFill>
                <a:latin typeface="Arial" panose="020B0604020202020204" pitchFamily="34" charset="0"/>
                <a:ea typeface="+mn-ea"/>
                <a:cs typeface="Arial" panose="020B0604020202020204" pitchFamily="34" charset="0"/>
              </a:rPr>
              <a:t>Botev</a:t>
            </a:r>
            <a:r>
              <a:rPr lang="en-US" sz="1800" dirty="0">
                <a:solidFill>
                  <a:srgbClr val="4472C4">
                    <a:lumMod val="50000"/>
                  </a:srgbClr>
                </a:solidFill>
                <a:latin typeface="Arial" panose="020B0604020202020204" pitchFamily="34" charset="0"/>
                <a:ea typeface="+mn-ea"/>
                <a:cs typeface="Arial" panose="020B0604020202020204" pitchFamily="34" charset="0"/>
              </a:rPr>
              <a:t> Primary School in </a:t>
            </a:r>
            <a:r>
              <a:rPr lang="en-US" sz="1800" dirty="0" err="1">
                <a:solidFill>
                  <a:srgbClr val="4472C4">
                    <a:lumMod val="50000"/>
                  </a:srgbClr>
                </a:solidFill>
                <a:latin typeface="Arial" panose="020B0604020202020204" pitchFamily="34" charset="0"/>
                <a:ea typeface="+mn-ea"/>
                <a:cs typeface="Arial" panose="020B0604020202020204" pitchFamily="34" charset="0"/>
              </a:rPr>
              <a:t>Pomorie</a:t>
            </a:r>
            <a:r>
              <a:rPr lang="en-US" sz="1800" dirty="0">
                <a:solidFill>
                  <a:srgbClr val="4472C4">
                    <a:lumMod val="50000"/>
                  </a:srgbClr>
                </a:solidFill>
                <a:latin typeface="Arial" panose="020B0604020202020204" pitchFamily="34" charset="0"/>
                <a:ea typeface="+mn-ea"/>
                <a:cs typeface="Arial" panose="020B0604020202020204" pitchFamily="34" charset="0"/>
              </a:rPr>
              <a:t> and multi-family residential buildings in </a:t>
            </a:r>
            <a:r>
              <a:rPr lang="en-US" sz="1800" dirty="0" err="1">
                <a:solidFill>
                  <a:srgbClr val="4472C4">
                    <a:lumMod val="50000"/>
                  </a:srgbClr>
                </a:solidFill>
                <a:latin typeface="Arial" panose="020B0604020202020204" pitchFamily="34" charset="0"/>
                <a:ea typeface="+mn-ea"/>
                <a:cs typeface="Arial" panose="020B0604020202020204" pitchFamily="34" charset="0"/>
              </a:rPr>
              <a:t>Pomorie</a:t>
            </a:r>
            <a:r>
              <a:rPr lang="en-US" sz="1800" dirty="0">
                <a:solidFill>
                  <a:srgbClr val="4472C4">
                    <a:lumMod val="50000"/>
                  </a:srgbClr>
                </a:solidFill>
                <a:latin typeface="Arial" panose="020B0604020202020204" pitchFamily="34" charset="0"/>
                <a:ea typeface="+mn-ea"/>
                <a:cs typeface="Arial" panose="020B0604020202020204" pitchFamily="34" charset="0"/>
              </a:rPr>
              <a:t> with address: 9 </a:t>
            </a:r>
            <a:r>
              <a:rPr lang="en-US" sz="1800" dirty="0" err="1">
                <a:solidFill>
                  <a:srgbClr val="4472C4">
                    <a:lumMod val="50000"/>
                  </a:srgbClr>
                </a:solidFill>
                <a:latin typeface="Arial" panose="020B0604020202020204" pitchFamily="34" charset="0"/>
                <a:ea typeface="+mn-ea"/>
                <a:cs typeface="Arial" panose="020B0604020202020204" pitchFamily="34" charset="0"/>
              </a:rPr>
              <a:t>Solna</a:t>
            </a:r>
            <a:r>
              <a:rPr lang="en-US" sz="1800" dirty="0">
                <a:solidFill>
                  <a:srgbClr val="4472C4">
                    <a:lumMod val="50000"/>
                  </a:srgbClr>
                </a:solidFill>
                <a:latin typeface="Arial" panose="020B0604020202020204" pitchFamily="34" charset="0"/>
                <a:ea typeface="+mn-ea"/>
                <a:cs typeface="Arial" panose="020B0604020202020204" pitchFamily="34" charset="0"/>
              </a:rPr>
              <a:t> Str. And Svoboda Quarter </a:t>
            </a:r>
            <a:r>
              <a:rPr lang="en-US" sz="1800" dirty="0" smtClean="0">
                <a:solidFill>
                  <a:srgbClr val="4472C4">
                    <a:lumMod val="50000"/>
                  </a:srgbClr>
                </a:solidFill>
                <a:latin typeface="Arial" panose="020B0604020202020204" pitchFamily="34" charset="0"/>
                <a:ea typeface="+mn-ea"/>
                <a:cs typeface="Arial" panose="020B0604020202020204" pitchFamily="34" charset="0"/>
              </a:rPr>
              <a:t>14</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smtClean="0">
                <a:solidFill>
                  <a:srgbClr val="4472C4">
                    <a:lumMod val="50000"/>
                  </a:srgbClr>
                </a:solidFill>
                <a:latin typeface="Arial" panose="020B0604020202020204" pitchFamily="34" charset="0"/>
                <a:ea typeface="+mn-ea"/>
                <a:cs typeface="Arial" panose="020B0604020202020204" pitchFamily="34" charset="0"/>
              </a:rPr>
              <a:t>with </a:t>
            </a:r>
            <a:r>
              <a:rPr lang="en-US" sz="1800" dirty="0">
                <a:solidFill>
                  <a:srgbClr val="4472C4">
                    <a:lumMod val="50000"/>
                  </a:srgbClr>
                </a:solidFill>
                <a:latin typeface="Arial" panose="020B0604020202020204" pitchFamily="34" charset="0"/>
                <a:ea typeface="+mn-ea"/>
                <a:cs typeface="Arial" panose="020B0604020202020204" pitchFamily="34" charset="0"/>
              </a:rPr>
              <a:t>the beneficiary municipality of </a:t>
            </a:r>
            <a:r>
              <a:rPr lang="en-US" sz="1800" dirty="0" err="1">
                <a:solidFill>
                  <a:srgbClr val="4472C4">
                    <a:lumMod val="50000"/>
                  </a:srgbClr>
                </a:solidFill>
                <a:latin typeface="Arial" panose="020B0604020202020204" pitchFamily="34" charset="0"/>
                <a:ea typeface="+mn-ea"/>
                <a:cs typeface="Arial" panose="020B0604020202020204" pitchFamily="34" charset="0"/>
              </a:rPr>
              <a:t>Pomorie</a:t>
            </a:r>
            <a:endParaRPr lang="bg-BG" sz="2200" dirty="0">
              <a:solidFill>
                <a:schemeClr val="accent5">
                  <a:lumMod val="50000"/>
                </a:schemeClr>
              </a:solidFill>
              <a:latin typeface="Arial" panose="020B0604020202020204" pitchFamily="34" charset="0"/>
              <a:cs typeface="Arial" panose="020B0604020202020204" pitchFamily="34" charset="0"/>
            </a:endParaRPr>
          </a:p>
          <a:p>
            <a:pPr marL="0" lvl="0" indent="0" algn="just" hangingPunct="0">
              <a:spcBef>
                <a:spcPts val="0"/>
              </a:spcBef>
              <a:spcAft>
                <a:spcPts val="1200"/>
              </a:spcAft>
              <a:buNone/>
            </a:pPr>
            <a:endParaRPr lang="bg-BG" sz="2200" dirty="0">
              <a:solidFill>
                <a:schemeClr val="accent5">
                  <a:lumMod val="50000"/>
                </a:schemeClr>
              </a:solidFill>
              <a:latin typeface="Arial"/>
            </a:endParaRPr>
          </a:p>
          <a:p>
            <a:pPr marL="457200" lvl="1" indent="0" algn="just" hangingPunct="0">
              <a:spcBef>
                <a:spcPts val="0"/>
              </a:spcBef>
              <a:spcAft>
                <a:spcPts val="1200"/>
              </a:spcAft>
              <a:buNone/>
            </a:pPr>
            <a:endParaRPr lang="bg-BG" sz="1800" dirty="0" smtClean="0">
              <a:solidFill>
                <a:schemeClr val="accent5">
                  <a:lumMod val="50000"/>
                </a:schemeClr>
              </a:solidFill>
              <a:latin typeface="Arial"/>
            </a:endParaRPr>
          </a:p>
          <a:p>
            <a:pPr marL="457200" lvl="1" indent="0" algn="just" hangingPunct="0">
              <a:spcBef>
                <a:spcPts val="0"/>
              </a:spcBef>
              <a:spcAft>
                <a:spcPts val="1200"/>
              </a:spcAft>
              <a:buNone/>
            </a:pPr>
            <a:endParaRPr lang="bg-BG" sz="1800" dirty="0" smtClean="0">
              <a:solidFill>
                <a:schemeClr val="accent5">
                  <a:lumMod val="50000"/>
                </a:schemeClr>
              </a:solidFill>
              <a:latin typeface="Arial"/>
            </a:endParaRPr>
          </a:p>
          <a:p>
            <a:pPr marL="0" lvl="0" indent="0" algn="just" hangingPunct="0">
              <a:spcBef>
                <a:spcPts val="0"/>
              </a:spcBef>
              <a:spcAft>
                <a:spcPts val="1200"/>
              </a:spcAft>
              <a:buNone/>
            </a:pPr>
            <a:endParaRPr lang="bg-BG" sz="22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214" y="3403059"/>
            <a:ext cx="6421093" cy="2966145"/>
          </a:xfrm>
          <a:prstGeom prst="rect">
            <a:avLst/>
          </a:prstGeom>
        </p:spPr>
      </p:pic>
    </p:spTree>
    <p:extLst>
      <p:ext uri="{BB962C8B-B14F-4D97-AF65-F5344CB8AC3E}">
        <p14:creationId xmlns:p14="http://schemas.microsoft.com/office/powerpoint/2010/main" val="1923503896"/>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lvl="0" algn="l"/>
            <a:r>
              <a:rPr lang="en-US" sz="3200" b="1" dirty="0">
                <a:solidFill>
                  <a:schemeClr val="accent5">
                    <a:lumMod val="50000"/>
                  </a:schemeClr>
                </a:solidFill>
                <a:latin typeface="Calibri" pitchFamily="34"/>
              </a:rPr>
              <a:t>Indicators and projects </a:t>
            </a:r>
            <a:r>
              <a:rPr lang="bg-BG" sz="3200" b="1" dirty="0" smtClean="0">
                <a:solidFill>
                  <a:schemeClr val="accent5">
                    <a:lumMod val="50000"/>
                  </a:schemeClr>
                </a:solidFill>
                <a:latin typeface="Calibri" pitchFamily="34"/>
              </a:rPr>
              <a:t/>
            </a:r>
            <a:br>
              <a:rPr lang="bg-BG" sz="3200" b="1" dirty="0" smtClean="0">
                <a:solidFill>
                  <a:schemeClr val="accent5">
                    <a:lumMod val="50000"/>
                  </a:schemeClr>
                </a:solidFill>
                <a:latin typeface="Calibri" pitchFamily="34"/>
              </a:rPr>
            </a:br>
            <a:r>
              <a:rPr lang="en-US" sz="3200" b="1" dirty="0" smtClean="0">
                <a:solidFill>
                  <a:schemeClr val="accent5">
                    <a:lumMod val="50000"/>
                  </a:schemeClr>
                </a:solidFill>
                <a:latin typeface="Calibri" pitchFamily="34"/>
              </a:rPr>
              <a:t>OPRD </a:t>
            </a:r>
            <a:r>
              <a:rPr lang="en-US" sz="3200" b="1" dirty="0">
                <a:solidFill>
                  <a:schemeClr val="accent5">
                    <a:lumMod val="50000"/>
                  </a:schemeClr>
                </a:solidFill>
                <a:latin typeface="Calibri" pitchFamily="34"/>
              </a:rPr>
              <a:t>2014-2020</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334108" y="1380392"/>
            <a:ext cx="8486687" cy="5184167"/>
          </a:xfrm>
        </p:spPr>
        <p:txBody>
          <a:bodyPr>
            <a:noAutofit/>
          </a:bodyPr>
          <a:lstStyle/>
          <a:p>
            <a:pPr marL="0" lvl="0" indent="0" algn="just" hangingPunct="0">
              <a:spcBef>
                <a:spcPts val="0"/>
              </a:spcBef>
              <a:spcAft>
                <a:spcPts val="1200"/>
              </a:spcAft>
              <a:buSzTx/>
              <a:buNone/>
              <a:defRPr/>
            </a:pPr>
            <a:r>
              <a:rPr lang="en-US" sz="1800" dirty="0">
                <a:solidFill>
                  <a:srgbClr val="4472C4">
                    <a:lumMod val="50000"/>
                  </a:srgbClr>
                </a:solidFill>
                <a:latin typeface="Arial" panose="020B0604020202020204" pitchFamily="34" charset="0"/>
                <a:ea typeface="+mn-ea"/>
                <a:cs typeface="Arial" panose="020B0604020202020204" pitchFamily="34" charset="0"/>
              </a:rPr>
              <a:t>Indicator</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bg-BG"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Number </a:t>
            </a:r>
            <a:r>
              <a:rPr lang="en-US" sz="1800" dirty="0" smtClean="0">
                <a:solidFill>
                  <a:srgbClr val="4472C4">
                    <a:lumMod val="50000"/>
                  </a:srgbClr>
                </a:solidFill>
                <a:latin typeface="Arial" panose="020B0604020202020204" pitchFamily="34" charset="0"/>
                <a:ea typeface="+mn-ea"/>
                <a:cs typeface="Arial" panose="020B0604020202020204" pitchFamily="34" charset="0"/>
              </a:rPr>
              <a:t>of supported facilities of social infrastructure in the </a:t>
            </a:r>
            <a:r>
              <a:rPr lang="en-US" sz="1800" dirty="0">
                <a:solidFill>
                  <a:srgbClr val="4472C4">
                    <a:lumMod val="50000"/>
                  </a:srgbClr>
                </a:solidFill>
                <a:latin typeface="Arial" panose="020B0604020202020204" pitchFamily="34" charset="0"/>
                <a:ea typeface="+mn-ea"/>
                <a:cs typeface="Arial" panose="020B0604020202020204" pitchFamily="34" charset="0"/>
              </a:rPr>
              <a:t>process </a:t>
            </a:r>
            <a:r>
              <a:rPr lang="en-US" sz="1800" dirty="0" smtClean="0">
                <a:solidFill>
                  <a:srgbClr val="4472C4">
                    <a:lumMod val="50000"/>
                  </a:srgbClr>
                </a:solidFill>
                <a:latin typeface="Arial" panose="020B0604020202020204" pitchFamily="34" charset="0"/>
                <a:ea typeface="+mn-ea"/>
                <a:cs typeface="Arial" panose="020B0604020202020204" pitchFamily="34" charset="0"/>
              </a:rPr>
              <a:t>of deinstitutionalization</a:t>
            </a:r>
            <a:r>
              <a:rPr lang="bg-BG"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smtClean="0">
                <a:solidFill>
                  <a:srgbClr val="4472C4">
                    <a:lumMod val="50000"/>
                  </a:srgbClr>
                </a:solidFill>
                <a:latin typeface="Arial" panose="020B0604020202020204" pitchFamily="34" charset="0"/>
                <a:ea typeface="+mn-ea"/>
                <a:cs typeface="Arial" panose="020B0604020202020204" pitchFamily="34" charset="0"/>
              </a:rPr>
              <a:t> Priority </a:t>
            </a:r>
            <a:r>
              <a:rPr lang="en-US" sz="1800" dirty="0">
                <a:solidFill>
                  <a:srgbClr val="4472C4">
                    <a:lumMod val="50000"/>
                  </a:srgbClr>
                </a:solidFill>
                <a:latin typeface="Arial" panose="020B0604020202020204" pitchFamily="34" charset="0"/>
                <a:ea typeface="+mn-ea"/>
                <a:cs typeface="Arial" panose="020B0604020202020204" pitchFamily="34" charset="0"/>
              </a:rPr>
              <a:t>axis </a:t>
            </a:r>
            <a:r>
              <a:rPr lang="en-US" sz="1800" dirty="0" smtClean="0">
                <a:solidFill>
                  <a:srgbClr val="4472C4">
                    <a:lumMod val="50000"/>
                  </a:srgbClr>
                </a:solidFill>
                <a:latin typeface="Arial" panose="020B0604020202020204" pitchFamily="34" charset="0"/>
                <a:ea typeface="+mn-ea"/>
                <a:cs typeface="Arial" panose="020B0604020202020204" pitchFamily="34" charset="0"/>
              </a:rPr>
              <a:t>5 – </a:t>
            </a:r>
            <a:r>
              <a:rPr lang="en-US" sz="1800" dirty="0">
                <a:solidFill>
                  <a:srgbClr val="4472C4">
                    <a:lumMod val="50000"/>
                  </a:srgbClr>
                </a:solidFill>
                <a:latin typeface="Arial" panose="020B0604020202020204" pitchFamily="34" charset="0"/>
                <a:ea typeface="+mn-ea"/>
                <a:cs typeface="Arial" panose="020B0604020202020204" pitchFamily="34" charset="0"/>
              </a:rPr>
              <a:t>achieved at </a:t>
            </a:r>
            <a:r>
              <a:rPr lang="bg-BG" sz="1800" dirty="0" smtClean="0">
                <a:solidFill>
                  <a:srgbClr val="4472C4">
                    <a:lumMod val="50000"/>
                  </a:srgbClr>
                </a:solidFill>
                <a:latin typeface="Arial" panose="020B0604020202020204" pitchFamily="34" charset="0"/>
                <a:ea typeface="+mn-ea"/>
                <a:cs typeface="Arial" panose="020B0604020202020204" pitchFamily="34" charset="0"/>
              </a:rPr>
              <a:t>93,4</a:t>
            </a:r>
            <a:r>
              <a:rPr lang="bg-BG" sz="1800" dirty="0">
                <a:solidFill>
                  <a:srgbClr val="4472C4">
                    <a:lumMod val="50000"/>
                  </a:srgbClr>
                </a:solidFill>
                <a:latin typeface="Arial" panose="020B0604020202020204" pitchFamily="34" charset="0"/>
                <a:ea typeface="+mn-ea"/>
                <a:cs typeface="Arial" panose="020B0604020202020204" pitchFamily="34" charset="0"/>
              </a:rPr>
              <a:t>%</a:t>
            </a:r>
          </a:p>
          <a:p>
            <a:pPr marL="0" lvl="0" indent="0" algn="just" hangingPunct="0">
              <a:spcBef>
                <a:spcPts val="0"/>
              </a:spcBef>
              <a:spcAft>
                <a:spcPts val="1200"/>
              </a:spcAft>
              <a:buSzTx/>
              <a:buNone/>
              <a:defRPr/>
            </a:pPr>
            <a:r>
              <a:rPr lang="en-US" sz="1800" dirty="0">
                <a:solidFill>
                  <a:srgbClr val="4472C4">
                    <a:lumMod val="50000"/>
                  </a:srgbClr>
                </a:solidFill>
                <a:latin typeface="Arial" panose="020B0604020202020204" pitchFamily="34" charset="0"/>
                <a:ea typeface="+mn-ea"/>
                <a:cs typeface="Arial" panose="020B0604020202020204" pitchFamily="34" charset="0"/>
              </a:rPr>
              <a:t>Project</a:t>
            </a:r>
            <a:r>
              <a:rPr lang="ru-RU" sz="1800" dirty="0" smtClean="0">
                <a:solidFill>
                  <a:srgbClr val="4472C4">
                    <a:lumMod val="50000"/>
                  </a:srgbClr>
                </a:solidFill>
                <a:latin typeface="Arial" panose="020B0604020202020204" pitchFamily="34" charset="0"/>
                <a:ea typeface="+mn-ea"/>
                <a:cs typeface="Arial" panose="020B0604020202020204" pitchFamily="34" charset="0"/>
              </a:rPr>
              <a:t> </a:t>
            </a:r>
            <a:r>
              <a:rPr lang="en-US" sz="1800" dirty="0">
                <a:solidFill>
                  <a:srgbClr val="4472C4">
                    <a:lumMod val="50000"/>
                  </a:srgbClr>
                </a:solidFill>
                <a:latin typeface="Arial" panose="020B0604020202020204" pitchFamily="34" charset="0"/>
                <a:ea typeface="+mn-ea"/>
                <a:cs typeface="Arial" panose="020B0604020202020204" pitchFamily="34" charset="0"/>
              </a:rPr>
              <a:t>BG16RFOP001-5.002-0025-C01</a:t>
            </a:r>
            <a:r>
              <a:rPr lang="ru-RU" sz="1800" dirty="0">
                <a:solidFill>
                  <a:srgbClr val="4472C4">
                    <a:lumMod val="50000"/>
                  </a:srgbClr>
                </a:solidFill>
                <a:latin typeface="Arial" panose="020B0604020202020204" pitchFamily="34" charset="0"/>
                <a:ea typeface="+mn-ea"/>
                <a:cs typeface="Arial" panose="020B0604020202020204" pitchFamily="34" charset="0"/>
              </a:rPr>
              <a:t> </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a:solidFill>
                  <a:srgbClr val="4472C4">
                    <a:lumMod val="50000"/>
                  </a:srgbClr>
                </a:solidFill>
                <a:latin typeface="Arial" panose="020B0604020202020204" pitchFamily="34" charset="0"/>
                <a:ea typeface="+mn-ea"/>
                <a:cs typeface="Arial" panose="020B0604020202020204" pitchFamily="34" charset="0"/>
              </a:rPr>
              <a:t>Providing infrastructure for community social services for elderly people and people with disabilities /in accordance with the Strategic document for resident services and the Strategic document for community services/ on the territory of Ruse municipality</a:t>
            </a:r>
            <a:r>
              <a:rPr lang="en-US" sz="1800" dirty="0" smtClean="0">
                <a:solidFill>
                  <a:srgbClr val="4472C4">
                    <a:lumMod val="50000"/>
                  </a:srgbClr>
                </a:solidFill>
                <a:latin typeface="Arial" panose="020B0604020202020204" pitchFamily="34" charset="0"/>
                <a:ea typeface="+mn-ea"/>
                <a:cs typeface="Arial" panose="020B0604020202020204" pitchFamily="34" charset="0"/>
              </a:rPr>
              <a:t>: - </a:t>
            </a:r>
            <a:r>
              <a:rPr lang="en-US" sz="1800" dirty="0">
                <a:solidFill>
                  <a:srgbClr val="4472C4">
                    <a:lumMod val="50000"/>
                  </a:srgbClr>
                </a:solidFill>
                <a:latin typeface="Arial" panose="020B0604020202020204" pitchFamily="34" charset="0"/>
                <a:ea typeface="+mn-ea"/>
                <a:cs typeface="Arial" panose="020B0604020202020204" pitchFamily="34" charset="0"/>
              </a:rPr>
              <a:t>one Care </a:t>
            </a:r>
            <a:r>
              <a:rPr lang="en-US" sz="1800" dirty="0" err="1">
                <a:solidFill>
                  <a:srgbClr val="4472C4">
                    <a:lumMod val="50000"/>
                  </a:srgbClr>
                </a:solidFill>
                <a:latin typeface="Arial" panose="020B0604020202020204" pitchFamily="34" charset="0"/>
                <a:ea typeface="+mn-ea"/>
                <a:cs typeface="Arial" panose="020B0604020202020204" pitchFamily="34" charset="0"/>
              </a:rPr>
              <a:t>centre</a:t>
            </a:r>
            <a:r>
              <a:rPr lang="en-US" sz="1800" dirty="0">
                <a:solidFill>
                  <a:srgbClr val="4472C4">
                    <a:lumMod val="50000"/>
                  </a:srgbClr>
                </a:solidFill>
                <a:latin typeface="Arial" panose="020B0604020202020204" pitchFamily="34" charset="0"/>
                <a:ea typeface="+mn-ea"/>
                <a:cs typeface="Arial" panose="020B0604020202020204" pitchFamily="34" charset="0"/>
              </a:rPr>
              <a:t> for people with mental disorders (CCPMD</a:t>
            </a:r>
            <a:r>
              <a:rPr lang="en-US" sz="1800" dirty="0" smtClean="0">
                <a:solidFill>
                  <a:srgbClr val="4472C4">
                    <a:lumMod val="50000"/>
                  </a:srgbClr>
                </a:solidFill>
                <a:latin typeface="Arial" panose="020B0604020202020204" pitchFamily="34" charset="0"/>
                <a:ea typeface="+mn-ea"/>
                <a:cs typeface="Arial" panose="020B0604020202020204" pitchFamily="34" charset="0"/>
              </a:rPr>
              <a:t>); - </a:t>
            </a:r>
            <a:r>
              <a:rPr lang="en-US" sz="1800" dirty="0">
                <a:solidFill>
                  <a:srgbClr val="4472C4">
                    <a:lumMod val="50000"/>
                  </a:srgbClr>
                </a:solidFill>
                <a:latin typeface="Arial" panose="020B0604020202020204" pitchFamily="34" charset="0"/>
                <a:ea typeface="+mn-ea"/>
                <a:cs typeface="Arial" panose="020B0604020202020204" pitchFamily="34" charset="0"/>
              </a:rPr>
              <a:t>one Care </a:t>
            </a:r>
            <a:r>
              <a:rPr lang="en-US" sz="1800" dirty="0" err="1">
                <a:solidFill>
                  <a:srgbClr val="4472C4">
                    <a:lumMod val="50000"/>
                  </a:srgbClr>
                </a:solidFill>
                <a:latin typeface="Arial" panose="020B0604020202020204" pitchFamily="34" charset="0"/>
                <a:ea typeface="+mn-ea"/>
                <a:cs typeface="Arial" panose="020B0604020202020204" pitchFamily="34" charset="0"/>
              </a:rPr>
              <a:t>centre</a:t>
            </a:r>
            <a:r>
              <a:rPr lang="en-US" sz="1800" dirty="0">
                <a:solidFill>
                  <a:srgbClr val="4472C4">
                    <a:lumMod val="50000"/>
                  </a:srgbClr>
                </a:solidFill>
                <a:latin typeface="Arial" panose="020B0604020202020204" pitchFamily="34" charset="0"/>
                <a:ea typeface="+mn-ea"/>
                <a:cs typeface="Arial" panose="020B0604020202020204" pitchFamily="34" charset="0"/>
              </a:rPr>
              <a:t> for people with different types of dementia (CCPTD</a:t>
            </a:r>
            <a:r>
              <a:rPr lang="en-US" sz="1800" dirty="0" smtClean="0">
                <a:solidFill>
                  <a:srgbClr val="4472C4">
                    <a:lumMod val="50000"/>
                  </a:srgbClr>
                </a:solidFill>
                <a:latin typeface="Arial" panose="020B0604020202020204" pitchFamily="34" charset="0"/>
                <a:ea typeface="+mn-ea"/>
                <a:cs typeface="Arial" panose="020B0604020202020204" pitchFamily="34" charset="0"/>
              </a:rPr>
              <a:t>)</a:t>
            </a:r>
            <a:r>
              <a:rPr lang="ru-RU" sz="1800" dirty="0" smtClean="0">
                <a:solidFill>
                  <a:srgbClr val="4472C4">
                    <a:lumMod val="50000"/>
                  </a:srgbClr>
                </a:solidFill>
                <a:latin typeface="Arial" panose="020B0604020202020204" pitchFamily="34" charset="0"/>
                <a:ea typeface="+mn-ea"/>
                <a:cs typeface="Arial" panose="020B0604020202020204" pitchFamily="34" charset="0"/>
              </a:rPr>
              <a:t>“</a:t>
            </a:r>
            <a:r>
              <a:rPr lang="en-US" sz="1800" dirty="0" smtClean="0">
                <a:solidFill>
                  <a:srgbClr val="4472C4">
                    <a:lumMod val="50000"/>
                  </a:srgbClr>
                </a:solidFill>
                <a:latin typeface="Arial" panose="020B0604020202020204" pitchFamily="34" charset="0"/>
                <a:ea typeface="+mn-ea"/>
                <a:cs typeface="Arial" panose="020B0604020202020204" pitchFamily="34" charset="0"/>
              </a:rPr>
              <a:t> with </a:t>
            </a:r>
            <a:r>
              <a:rPr lang="en-US" sz="1800" dirty="0">
                <a:solidFill>
                  <a:srgbClr val="4472C4">
                    <a:lumMod val="50000"/>
                  </a:srgbClr>
                </a:solidFill>
                <a:latin typeface="Arial" panose="020B0604020202020204" pitchFamily="34" charset="0"/>
                <a:ea typeface="+mn-ea"/>
                <a:cs typeface="Arial" panose="020B0604020202020204" pitchFamily="34" charset="0"/>
              </a:rPr>
              <a:t>the beneficiary municipality of Ruse</a:t>
            </a:r>
            <a:endParaRPr lang="bg-BG" sz="2200" dirty="0">
              <a:solidFill>
                <a:schemeClr val="accent5">
                  <a:lumMod val="50000"/>
                </a:schemeClr>
              </a:solidFill>
              <a:latin typeface="Arial" panose="020B0604020202020204" pitchFamily="34" charset="0"/>
              <a:cs typeface="Arial" panose="020B0604020202020204" pitchFamily="34" charset="0"/>
            </a:endParaRPr>
          </a:p>
          <a:p>
            <a:pPr marL="0" lvl="0" indent="0" algn="just" hangingPunct="0">
              <a:spcBef>
                <a:spcPts val="0"/>
              </a:spcBef>
              <a:spcAft>
                <a:spcPts val="1200"/>
              </a:spcAft>
              <a:buNone/>
            </a:pPr>
            <a:endParaRPr lang="bg-BG" sz="2200" dirty="0">
              <a:solidFill>
                <a:schemeClr val="accent5">
                  <a:lumMod val="50000"/>
                </a:schemeClr>
              </a:solidFill>
              <a:latin typeface="Arial"/>
            </a:endParaRPr>
          </a:p>
          <a:p>
            <a:pPr marL="457200" lvl="1" indent="0" algn="just" hangingPunct="0">
              <a:spcBef>
                <a:spcPts val="0"/>
              </a:spcBef>
              <a:spcAft>
                <a:spcPts val="1200"/>
              </a:spcAft>
              <a:buNone/>
            </a:pPr>
            <a:endParaRPr lang="bg-BG" sz="1800" dirty="0" smtClean="0">
              <a:solidFill>
                <a:schemeClr val="accent5">
                  <a:lumMod val="50000"/>
                </a:schemeClr>
              </a:solidFill>
              <a:latin typeface="Arial"/>
            </a:endParaRPr>
          </a:p>
          <a:p>
            <a:pPr marL="457200" lvl="1" indent="0" algn="just" hangingPunct="0">
              <a:spcBef>
                <a:spcPts val="0"/>
              </a:spcBef>
              <a:spcAft>
                <a:spcPts val="1200"/>
              </a:spcAft>
              <a:buNone/>
            </a:pPr>
            <a:endParaRPr lang="bg-BG" sz="1800" dirty="0" smtClean="0">
              <a:solidFill>
                <a:schemeClr val="accent5">
                  <a:lumMod val="50000"/>
                </a:schemeClr>
              </a:solidFill>
              <a:latin typeface="Arial"/>
            </a:endParaRPr>
          </a:p>
          <a:p>
            <a:pPr marL="0" lvl="0" indent="0" algn="just" hangingPunct="0">
              <a:spcBef>
                <a:spcPts val="0"/>
              </a:spcBef>
              <a:spcAft>
                <a:spcPts val="1200"/>
              </a:spcAft>
              <a:buNone/>
            </a:pPr>
            <a:endParaRPr lang="bg-BG" sz="22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5797" y="3939480"/>
            <a:ext cx="3937620" cy="2625079"/>
          </a:xfrm>
          <a:prstGeom prst="rect">
            <a:avLst/>
          </a:prstGeom>
        </p:spPr>
      </p:pic>
    </p:spTree>
    <p:extLst>
      <p:ext uri="{BB962C8B-B14F-4D97-AF65-F5344CB8AC3E}">
        <p14:creationId xmlns:p14="http://schemas.microsoft.com/office/powerpoint/2010/main" val="1147228225"/>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lvl="0" algn="l"/>
            <a:r>
              <a:rPr lang="en-GB" sz="3200" b="1" dirty="0" smtClean="0">
                <a:solidFill>
                  <a:srgbClr val="4472C4">
                    <a:lumMod val="50000"/>
                  </a:srgbClr>
                </a:solidFill>
                <a:latin typeface="Calibri" pitchFamily="34"/>
              </a:rPr>
              <a:t>OPIC: </a:t>
            </a:r>
            <a:r>
              <a:rPr lang="en-US" sz="3200" b="1" dirty="0" smtClean="0">
                <a:solidFill>
                  <a:srgbClr val="4472C4">
                    <a:lumMod val="50000"/>
                  </a:srgbClr>
                </a:solidFill>
                <a:latin typeface="Calibri" pitchFamily="34"/>
              </a:rPr>
              <a:t>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6" name="Content Placeholder 2"/>
          <p:cNvSpPr txBox="1">
            <a:spLocks/>
          </p:cNvSpPr>
          <p:nvPr/>
        </p:nvSpPr>
        <p:spPr>
          <a:xfrm>
            <a:off x="124641" y="1304195"/>
            <a:ext cx="5467267" cy="3338143"/>
          </a:xfrm>
          <a:prstGeom prst="rect">
            <a:avLst/>
          </a:prstGeom>
          <a:noFill/>
          <a:ln>
            <a:noFill/>
          </a:ln>
        </p:spPr>
        <p:txBody>
          <a:bodyPr vert="horz" wrap="square" lIns="91440" tIns="45720" rIns="91440" bIns="45720" anchor="t" anchorCtr="0" compatLnSpc="1">
            <a:noAutofit/>
          </a:bodyPr>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0">
              <a:lnSpc>
                <a:spcPct val="100000"/>
              </a:lnSpc>
              <a:spcBef>
                <a:spcPts val="0"/>
              </a:spcBef>
              <a:spcAft>
                <a:spcPts val="1200"/>
              </a:spcAft>
              <a:buClrTx/>
              <a:buSzPct val="100000"/>
              <a:buFont typeface="Wingdings" pitchFamily="2"/>
              <a:buChar char="v"/>
              <a:tabLst/>
              <a:defRPr/>
            </a:pPr>
            <a:r>
              <a:rPr kumimoji="0" lang="en-US" sz="1400" b="1" i="0" u="none" strike="noStrike" kern="1200" cap="none" spc="0" normalizeH="0" baseline="0" noProof="0" dirty="0" smtClean="0">
                <a:ln>
                  <a:noFill/>
                </a:ln>
                <a:solidFill>
                  <a:srgbClr val="4472C4">
                    <a:lumMod val="50000"/>
                  </a:srgbClr>
                </a:solidFill>
                <a:effectLst/>
                <a:uLnTx/>
                <a:uFillTx/>
                <a:latin typeface="Arial"/>
                <a:ea typeface="+mn-ea"/>
                <a:cs typeface="+mn-cs"/>
              </a:rPr>
              <a:t>33 324 </a:t>
            </a:r>
            <a:r>
              <a:rPr kumimoji="0" lang="en-US" sz="1400" b="0" i="0" u="none" strike="noStrike" kern="1200" cap="none" spc="0" normalizeH="0" baseline="0" noProof="0" dirty="0" smtClean="0">
                <a:ln>
                  <a:noFill/>
                </a:ln>
                <a:solidFill>
                  <a:srgbClr val="4472C4">
                    <a:lumMod val="50000"/>
                  </a:srgbClr>
                </a:solidFill>
                <a:effectLst/>
                <a:uLnTx/>
                <a:uFillTx/>
                <a:latin typeface="Arial"/>
                <a:ea typeface="+mn-ea"/>
                <a:cs typeface="+mn-cs"/>
              </a:rPr>
              <a:t>completed and supported projects</a:t>
            </a:r>
          </a:p>
          <a:p>
            <a:pPr marL="342900" marR="0" lvl="0" indent="-342900" algn="just" defTabSz="914400" rtl="0" eaLnBrk="1" fontAlgn="auto" latinLnBrk="0" hangingPunct="0">
              <a:lnSpc>
                <a:spcPct val="100000"/>
              </a:lnSpc>
              <a:spcBef>
                <a:spcPts val="0"/>
              </a:spcBef>
              <a:spcAft>
                <a:spcPts val="1200"/>
              </a:spcAft>
              <a:buClrTx/>
              <a:buSzPct val="100000"/>
              <a:buFont typeface="Wingdings" pitchFamily="2"/>
              <a:buChar char="v"/>
              <a:tabLst/>
              <a:defRPr/>
            </a:pPr>
            <a:r>
              <a:rPr kumimoji="0" lang="en-US" sz="1400" b="1" i="0" u="none" strike="noStrike" kern="1200" cap="none" spc="0" normalizeH="0" baseline="0" noProof="0" dirty="0" smtClean="0">
                <a:ln>
                  <a:noFill/>
                </a:ln>
                <a:solidFill>
                  <a:srgbClr val="4472C4">
                    <a:lumMod val="50000"/>
                  </a:srgbClr>
                </a:solidFill>
                <a:effectLst/>
                <a:uLnTx/>
                <a:uFillTx/>
                <a:latin typeface="Arial"/>
                <a:ea typeface="+mn-ea"/>
                <a:cs typeface="+mn-cs"/>
              </a:rPr>
              <a:t>265</a:t>
            </a:r>
            <a:r>
              <a:rPr kumimoji="0" lang="en-US" sz="1400" b="0" i="0" u="none" strike="noStrike" kern="1200" cap="none" spc="0" normalizeH="0" baseline="0" noProof="0" dirty="0" smtClean="0">
                <a:ln>
                  <a:noFill/>
                </a:ln>
                <a:solidFill>
                  <a:srgbClr val="4472C4">
                    <a:lumMod val="50000"/>
                  </a:srgbClr>
                </a:solidFill>
                <a:effectLst/>
                <a:uLnTx/>
                <a:uFillTx/>
                <a:latin typeface="Arial"/>
                <a:ea typeface="+mn-ea"/>
                <a:cs typeface="+mn-cs"/>
              </a:rPr>
              <a:t> enterprises cooperating with research institutions</a:t>
            </a:r>
          </a:p>
          <a:p>
            <a:pPr marL="342900" marR="0" lvl="0" indent="-342900" algn="just" defTabSz="914400" rtl="0" eaLnBrk="1" fontAlgn="auto" latinLnBrk="0" hangingPunct="0">
              <a:lnSpc>
                <a:spcPct val="100000"/>
              </a:lnSpc>
              <a:spcBef>
                <a:spcPts val="0"/>
              </a:spcBef>
              <a:spcAft>
                <a:spcPts val="1200"/>
              </a:spcAft>
              <a:buClrTx/>
              <a:buSzPct val="100000"/>
              <a:buFont typeface="Wingdings" pitchFamily="2"/>
              <a:buChar char="v"/>
              <a:tabLst/>
              <a:defRPr/>
            </a:pPr>
            <a:r>
              <a:rPr kumimoji="0" lang="en-US" sz="1400" b="1" i="0" u="none" strike="noStrike" kern="1200" cap="none" spc="0" normalizeH="0" baseline="0" noProof="0" dirty="0" smtClean="0">
                <a:ln>
                  <a:noFill/>
                </a:ln>
                <a:solidFill>
                  <a:srgbClr val="4472C4">
                    <a:lumMod val="50000"/>
                  </a:srgbClr>
                </a:solidFill>
                <a:effectLst/>
                <a:uLnTx/>
                <a:uFillTx/>
                <a:latin typeface="Arial"/>
                <a:ea typeface="+mn-ea"/>
                <a:cs typeface="+mn-cs"/>
              </a:rPr>
              <a:t>135 </a:t>
            </a:r>
            <a:r>
              <a:rPr kumimoji="0" lang="en-US" sz="1400" b="0" i="0" u="none" strike="noStrike" kern="1200" cap="none" spc="0" normalizeH="0" baseline="0" noProof="0" dirty="0" smtClean="0">
                <a:ln>
                  <a:noFill/>
                </a:ln>
                <a:solidFill>
                  <a:srgbClr val="4472C4">
                    <a:lumMod val="50000"/>
                  </a:srgbClr>
                </a:solidFill>
                <a:effectLst/>
                <a:uLnTx/>
                <a:uFillTx/>
                <a:latin typeface="Arial"/>
                <a:ea typeface="+mn-ea"/>
                <a:cs typeface="+mn-cs"/>
              </a:rPr>
              <a:t>enterprises supported to introduce new to the market products </a:t>
            </a:r>
          </a:p>
          <a:p>
            <a:pPr marL="342900" marR="0" lvl="0" indent="-342900" algn="just" defTabSz="914400" rtl="0" eaLnBrk="1" fontAlgn="auto" latinLnBrk="0" hangingPunct="0">
              <a:lnSpc>
                <a:spcPct val="100000"/>
              </a:lnSpc>
              <a:spcBef>
                <a:spcPts val="0"/>
              </a:spcBef>
              <a:spcAft>
                <a:spcPts val="1200"/>
              </a:spcAft>
              <a:buClrTx/>
              <a:buSzPct val="100000"/>
              <a:buFont typeface="Wingdings" pitchFamily="2"/>
              <a:buChar char="v"/>
              <a:tabLst/>
              <a:defRPr/>
            </a:pPr>
            <a:r>
              <a:rPr kumimoji="0" lang="en-US" sz="1400" b="1" i="0" u="none" strike="noStrike" kern="1200" cap="none" spc="0" normalizeH="0" baseline="0" noProof="0" dirty="0" smtClean="0">
                <a:ln>
                  <a:noFill/>
                </a:ln>
                <a:solidFill>
                  <a:srgbClr val="4472C4">
                    <a:lumMod val="50000"/>
                  </a:srgbClr>
                </a:solidFill>
                <a:effectLst/>
                <a:uLnTx/>
                <a:uFillTx/>
                <a:latin typeface="Arial"/>
                <a:ea typeface="+mn-ea"/>
                <a:cs typeface="+mn-cs"/>
              </a:rPr>
              <a:t>451 </a:t>
            </a:r>
            <a:r>
              <a:rPr kumimoji="0" lang="en-US" sz="1400" b="0" i="0" u="none" strike="noStrike" kern="1200" cap="none" spc="0" normalizeH="0" baseline="0" noProof="0" dirty="0" smtClean="0">
                <a:ln>
                  <a:noFill/>
                </a:ln>
                <a:solidFill>
                  <a:srgbClr val="4472C4">
                    <a:lumMod val="50000"/>
                  </a:srgbClr>
                </a:solidFill>
                <a:effectLst/>
                <a:uLnTx/>
                <a:uFillTx/>
                <a:latin typeface="Arial"/>
                <a:ea typeface="+mn-ea"/>
                <a:cs typeface="+mn-cs"/>
              </a:rPr>
              <a:t>new enterprises supported</a:t>
            </a:r>
          </a:p>
          <a:p>
            <a:pPr marL="342900" marR="0" lvl="0" indent="-342900" algn="just" defTabSz="914400" rtl="0" eaLnBrk="1" fontAlgn="auto" latinLnBrk="0" hangingPunct="0">
              <a:lnSpc>
                <a:spcPct val="100000"/>
              </a:lnSpc>
              <a:spcBef>
                <a:spcPts val="0"/>
              </a:spcBef>
              <a:spcAft>
                <a:spcPts val="1200"/>
              </a:spcAft>
              <a:buClrTx/>
              <a:buSzPct val="100000"/>
              <a:buFont typeface="Wingdings" pitchFamily="2"/>
              <a:buChar char="v"/>
              <a:tabLst/>
              <a:defRPr/>
            </a:pPr>
            <a:r>
              <a:rPr kumimoji="0" lang="en-US" sz="1400" b="1" i="0" u="none" strike="noStrike" kern="1200" cap="none" spc="0" normalizeH="0" baseline="0" noProof="0" dirty="0" smtClean="0">
                <a:ln>
                  <a:noFill/>
                </a:ln>
                <a:solidFill>
                  <a:srgbClr val="4472C4">
                    <a:lumMod val="50000"/>
                  </a:srgbClr>
                </a:solidFill>
                <a:effectLst/>
                <a:uLnTx/>
                <a:uFillTx/>
                <a:latin typeface="Arial"/>
                <a:ea typeface="+mn-ea"/>
                <a:cs typeface="+mn-cs"/>
              </a:rPr>
              <a:t>29 320 </a:t>
            </a:r>
            <a:r>
              <a:rPr kumimoji="0" lang="en-US" sz="1400" b="0" i="0" u="none" strike="noStrike" kern="1200" cap="none" spc="0" normalizeH="0" baseline="0" noProof="0" dirty="0" smtClean="0">
                <a:ln>
                  <a:noFill/>
                </a:ln>
                <a:solidFill>
                  <a:srgbClr val="4472C4">
                    <a:lumMod val="50000"/>
                  </a:srgbClr>
                </a:solidFill>
                <a:effectLst/>
                <a:uLnTx/>
                <a:uFillTx/>
                <a:latin typeface="Arial"/>
                <a:ea typeface="+mn-ea"/>
                <a:cs typeface="+mn-cs"/>
              </a:rPr>
              <a:t>supported SMEs with grants for working capital</a:t>
            </a:r>
          </a:p>
          <a:p>
            <a:pPr marL="342900" marR="0" lvl="0" indent="-342900" algn="just" defTabSz="914400" rtl="0" eaLnBrk="1" fontAlgn="auto" latinLnBrk="0" hangingPunct="0">
              <a:lnSpc>
                <a:spcPct val="100000"/>
              </a:lnSpc>
              <a:spcBef>
                <a:spcPts val="0"/>
              </a:spcBef>
              <a:spcAft>
                <a:spcPts val="1200"/>
              </a:spcAft>
              <a:buClrTx/>
              <a:buSzPct val="100000"/>
              <a:buFont typeface="Wingdings" pitchFamily="2"/>
              <a:buChar char="v"/>
              <a:tabLst/>
              <a:defRPr/>
            </a:pPr>
            <a:r>
              <a:rPr kumimoji="0" lang="en-US" sz="1400" b="1" i="0" u="none" strike="noStrike" kern="1200" cap="none" spc="0" normalizeH="0" baseline="0" noProof="0" dirty="0" smtClean="0">
                <a:ln>
                  <a:noFill/>
                </a:ln>
                <a:solidFill>
                  <a:srgbClr val="4472C4">
                    <a:lumMod val="50000"/>
                  </a:srgbClr>
                </a:solidFill>
                <a:effectLst/>
                <a:uLnTx/>
                <a:uFillTx/>
                <a:latin typeface="Arial"/>
                <a:ea typeface="+mn-ea"/>
                <a:cs typeface="+mn-cs"/>
              </a:rPr>
              <a:t>86 </a:t>
            </a:r>
            <a:r>
              <a:rPr kumimoji="0" lang="en-US" sz="1400" b="0" i="0" u="none" strike="noStrike" kern="1200" cap="none" spc="0" normalizeH="0" baseline="0" noProof="0" dirty="0" smtClean="0">
                <a:ln>
                  <a:noFill/>
                </a:ln>
                <a:solidFill>
                  <a:srgbClr val="4472C4">
                    <a:lumMod val="50000"/>
                  </a:srgbClr>
                </a:solidFill>
                <a:effectLst/>
                <a:uLnTx/>
                <a:uFillTx/>
                <a:latin typeface="Arial"/>
                <a:ea typeface="+mn-ea"/>
                <a:cs typeface="+mn-cs"/>
              </a:rPr>
              <a:t>Implemented pilot and demonstration initiatives</a:t>
            </a:r>
          </a:p>
          <a:p>
            <a:pPr marL="342900" marR="0" lvl="0" indent="-342900" algn="just" defTabSz="914400" rtl="0" eaLnBrk="1" fontAlgn="auto" latinLnBrk="0" hangingPunct="0">
              <a:lnSpc>
                <a:spcPct val="100000"/>
              </a:lnSpc>
              <a:spcBef>
                <a:spcPts val="0"/>
              </a:spcBef>
              <a:spcAft>
                <a:spcPts val="1200"/>
              </a:spcAft>
              <a:buClrTx/>
              <a:buSzPct val="100000"/>
              <a:buFont typeface="Wingdings" pitchFamily="2"/>
              <a:buChar char="v"/>
              <a:tabLst/>
              <a:defRPr/>
            </a:pPr>
            <a:r>
              <a:rPr kumimoji="0" lang="en-US" sz="1400" b="1" i="0" u="none" strike="noStrike" kern="1200" cap="none" spc="0" normalizeH="0" baseline="0" noProof="0" dirty="0" smtClean="0">
                <a:ln>
                  <a:noFill/>
                </a:ln>
                <a:solidFill>
                  <a:srgbClr val="4472C4">
                    <a:lumMod val="50000"/>
                  </a:srgbClr>
                </a:solidFill>
                <a:effectLst/>
                <a:uLnTx/>
                <a:uFillTx/>
                <a:latin typeface="Arial"/>
                <a:ea typeface="+mn-ea"/>
                <a:cs typeface="+mn-cs"/>
              </a:rPr>
              <a:t>29,60 </a:t>
            </a:r>
            <a:r>
              <a:rPr kumimoji="0" lang="en-US" sz="1400" b="1" i="0" u="none" strike="noStrike" kern="1200" cap="none" spc="0" normalizeH="0" baseline="0" noProof="0" dirty="0" err="1" smtClean="0">
                <a:ln>
                  <a:noFill/>
                </a:ln>
                <a:solidFill>
                  <a:srgbClr val="4472C4">
                    <a:lumMod val="50000"/>
                  </a:srgbClr>
                </a:solidFill>
                <a:effectLst/>
                <a:uLnTx/>
                <a:uFillTx/>
                <a:latin typeface="Arial"/>
                <a:ea typeface="+mn-ea"/>
                <a:cs typeface="+mn-cs"/>
              </a:rPr>
              <a:t>к</a:t>
            </a:r>
            <a:r>
              <a:rPr kumimoji="0" lang="en-US" sz="1400" b="1" i="0" u="none" strike="noStrike" kern="1200" cap="none" spc="0" normalizeH="0" baseline="0" noProof="0" dirty="0" err="1">
                <a:ln>
                  <a:noFill/>
                </a:ln>
                <a:solidFill>
                  <a:srgbClr val="4472C4">
                    <a:lumMod val="50000"/>
                  </a:srgbClr>
                </a:solidFill>
                <a:effectLst/>
                <a:uLnTx/>
                <a:uFillTx/>
                <a:latin typeface="Arial"/>
                <a:ea typeface="+mn-ea"/>
                <a:cs typeface="+mn-cs"/>
              </a:rPr>
              <a:t>m</a:t>
            </a:r>
            <a:r>
              <a:rPr kumimoji="0" lang="en-US" sz="1400" b="1" i="0" u="none" strike="noStrike" kern="1200" cap="none" spc="0" normalizeH="0" baseline="0" noProof="0" dirty="0" smtClean="0">
                <a:ln>
                  <a:noFill/>
                </a:ln>
                <a:solidFill>
                  <a:srgbClr val="4472C4">
                    <a:lumMod val="50000"/>
                  </a:srgbClr>
                </a:solidFill>
                <a:effectLst/>
                <a:uLnTx/>
                <a:uFillTx/>
                <a:latin typeface="Arial"/>
                <a:ea typeface="+mn-ea"/>
                <a:cs typeface="+mn-cs"/>
              </a:rPr>
              <a:t> </a:t>
            </a:r>
            <a:r>
              <a:rPr kumimoji="0" lang="en-US" sz="1400" b="0" i="0" u="none" strike="noStrike" kern="1200" cap="none" spc="0" normalizeH="0" baseline="0" noProof="0" dirty="0" smtClean="0">
                <a:ln>
                  <a:noFill/>
                </a:ln>
                <a:solidFill>
                  <a:srgbClr val="4472C4">
                    <a:lumMod val="50000"/>
                  </a:srgbClr>
                </a:solidFill>
                <a:effectLst/>
                <a:uLnTx/>
                <a:uFillTx/>
                <a:latin typeface="Arial"/>
                <a:ea typeface="+mn-ea"/>
                <a:cs typeface="+mn-cs"/>
              </a:rPr>
              <a:t>constructed gas interconnector Greece – Bulgaria from overall length of 182,5 </a:t>
            </a:r>
            <a:r>
              <a:rPr kumimoji="0" lang="en-US" sz="1400" b="0" i="0" u="none" strike="noStrike" kern="1200" cap="none" spc="0" normalizeH="0" baseline="0" noProof="0" dirty="0" err="1" smtClean="0">
                <a:ln>
                  <a:noFill/>
                </a:ln>
                <a:solidFill>
                  <a:srgbClr val="4472C4">
                    <a:lumMod val="50000"/>
                  </a:srgbClr>
                </a:solidFill>
                <a:effectLst/>
                <a:uLnTx/>
                <a:uFillTx/>
                <a:latin typeface="Arial"/>
                <a:ea typeface="+mn-ea"/>
                <a:cs typeface="+mn-cs"/>
              </a:rPr>
              <a:t>кm</a:t>
            </a:r>
            <a:endParaRPr kumimoji="0" lang="en-US" sz="1400" b="0" i="0" u="none" strike="noStrike" kern="1200" cap="none" spc="0" normalizeH="0" baseline="0" noProof="0" dirty="0" smtClean="0">
              <a:ln>
                <a:noFill/>
              </a:ln>
              <a:solidFill>
                <a:srgbClr val="1A3A80"/>
              </a:solidFill>
              <a:effectLst/>
              <a:uLnTx/>
              <a:uFillTx/>
              <a:latin typeface="Arial"/>
              <a:ea typeface="+mn-ea"/>
              <a:cs typeface="+mn-cs"/>
            </a:endParaRPr>
          </a:p>
          <a:p>
            <a:pPr marL="742950" marR="0" lvl="1" indent="-285750" algn="just" defTabSz="914400" rtl="0" eaLnBrk="1" fontAlgn="auto" latinLnBrk="0" hangingPunct="0">
              <a:lnSpc>
                <a:spcPct val="100000"/>
              </a:lnSpc>
              <a:spcBef>
                <a:spcPts val="0"/>
              </a:spcBef>
              <a:spcAft>
                <a:spcPts val="600"/>
              </a:spcAft>
              <a:buClrTx/>
              <a:buSzPct val="100000"/>
              <a:buFont typeface="Wingdings" pitchFamily="2"/>
              <a:buChar char="ü"/>
              <a:tabLst/>
              <a:defRPr/>
            </a:pPr>
            <a:endParaRPr kumimoji="0" lang="en-US" sz="2200" b="0" i="0" u="none" strike="noStrike" kern="1200" cap="none" spc="0" normalizeH="0" baseline="0" noProof="0" dirty="0">
              <a:ln>
                <a:noFill/>
              </a:ln>
              <a:solidFill>
                <a:srgbClr val="1A3A80"/>
              </a:solidFill>
              <a:effectLst/>
              <a:uLnTx/>
              <a:uFillTx/>
              <a:latin typeface="Arial"/>
              <a:ea typeface="+mn-ea"/>
              <a:cs typeface="+mn-cs"/>
            </a:endParaRPr>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585" y="1475032"/>
            <a:ext cx="3088210" cy="2381678"/>
          </a:xfrm>
          <a:prstGeom prst="rect">
            <a:avLst/>
          </a:prstGeom>
          <a:noFill/>
          <a:ln>
            <a:no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7313" y="4642338"/>
            <a:ext cx="3321168" cy="18714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000" y="4654226"/>
            <a:ext cx="3259707" cy="1859564"/>
          </a:xfrm>
          <a:prstGeom prst="rect">
            <a:avLst/>
          </a:prstGeom>
        </p:spPr>
      </p:pic>
    </p:spTree>
    <p:extLst>
      <p:ext uri="{BB962C8B-B14F-4D97-AF65-F5344CB8AC3E}">
        <p14:creationId xmlns:p14="http://schemas.microsoft.com/office/powerpoint/2010/main" val="3282345807"/>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US" sz="3200" b="1" dirty="0" smtClean="0">
                <a:solidFill>
                  <a:srgbClr val="4472C4">
                    <a:lumMod val="50000"/>
                  </a:srgbClr>
                </a:solidFill>
                <a:latin typeface="Calibri" pitchFamily="34"/>
              </a:rPr>
              <a:t>OPHRD: 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151018" y="1242649"/>
            <a:ext cx="8368728" cy="5184528"/>
          </a:xfrm>
        </p:spPr>
        <p:txBody>
          <a:bodyPr>
            <a:noAutofit/>
          </a:bodyPr>
          <a:lstStyle/>
          <a:p>
            <a:pPr lvl="0" algn="just" hangingPunct="0">
              <a:spcBef>
                <a:spcPts val="0"/>
              </a:spcBef>
              <a:spcAft>
                <a:spcPts val="1200"/>
              </a:spcAft>
              <a:buFont typeface="Wingdings" pitchFamily="2"/>
              <a:buChar char="v"/>
            </a:pPr>
            <a:r>
              <a:rPr lang="en-US" sz="2100" dirty="0">
                <a:solidFill>
                  <a:schemeClr val="accent5">
                    <a:lumMod val="50000"/>
                  </a:schemeClr>
                </a:solidFill>
                <a:latin typeface="Arial"/>
              </a:rPr>
              <a:t>The number of participants in OP HRD measures exceeded </a:t>
            </a:r>
            <a:r>
              <a:rPr lang="en-US" sz="2100" dirty="0" smtClean="0">
                <a:solidFill>
                  <a:schemeClr val="accent5">
                    <a:lumMod val="50000"/>
                  </a:schemeClr>
                </a:solidFill>
                <a:latin typeface="Arial"/>
              </a:rPr>
              <a:t>            890,000, </a:t>
            </a:r>
            <a:r>
              <a:rPr lang="en-US" sz="2100" dirty="0">
                <a:solidFill>
                  <a:schemeClr val="accent5">
                    <a:lumMod val="50000"/>
                  </a:schemeClr>
                </a:solidFill>
                <a:latin typeface="Arial"/>
              </a:rPr>
              <a:t>with every second person included in measures on the labor market, and over </a:t>
            </a:r>
            <a:r>
              <a:rPr lang="en-US" sz="2100" dirty="0" smtClean="0">
                <a:solidFill>
                  <a:schemeClr val="accent5">
                    <a:lumMod val="50000"/>
                  </a:schemeClr>
                </a:solidFill>
                <a:latin typeface="Arial"/>
              </a:rPr>
              <a:t>239,000 </a:t>
            </a:r>
            <a:r>
              <a:rPr lang="en-US" sz="2100" dirty="0">
                <a:solidFill>
                  <a:schemeClr val="accent5">
                    <a:lumMod val="50000"/>
                  </a:schemeClr>
                </a:solidFill>
                <a:latin typeface="Arial"/>
              </a:rPr>
              <a:t>in measures to prevent social exclusion. </a:t>
            </a:r>
            <a:r>
              <a:rPr lang="en-US" sz="2100" dirty="0" smtClean="0">
                <a:solidFill>
                  <a:schemeClr val="accent5">
                    <a:lumMod val="50000"/>
                  </a:schemeClr>
                </a:solidFill>
                <a:latin typeface="Arial"/>
              </a:rPr>
              <a:t>Highlights:</a:t>
            </a:r>
            <a:endParaRPr lang="bg-BG" sz="2100" dirty="0">
              <a:solidFill>
                <a:schemeClr val="accent5">
                  <a:lumMod val="50000"/>
                </a:schemeClr>
              </a:solidFill>
              <a:latin typeface="Arial"/>
            </a:endParaRPr>
          </a:p>
          <a:p>
            <a:pPr lvl="1" algn="just" hangingPunct="0">
              <a:spcBef>
                <a:spcPts val="0"/>
              </a:spcBef>
              <a:spcAft>
                <a:spcPts val="1200"/>
              </a:spcAft>
              <a:buFont typeface="Wingdings" panose="05000000000000000000" pitchFamily="2" charset="2"/>
              <a:buChar char="ü"/>
            </a:pPr>
            <a:r>
              <a:rPr lang="en-US" sz="1900" dirty="0">
                <a:solidFill>
                  <a:schemeClr val="accent5">
                    <a:lumMod val="50000"/>
                  </a:schemeClr>
                </a:solidFill>
                <a:latin typeface="Arial"/>
              </a:rPr>
              <a:t>over 95,000 young people up to 29 years old covered by operations, and over 15,000 of them have found a permanent job;</a:t>
            </a:r>
            <a:endParaRPr lang="bg-BG" sz="1900" dirty="0">
              <a:solidFill>
                <a:schemeClr val="accent5">
                  <a:lumMod val="50000"/>
                </a:schemeClr>
              </a:solidFill>
              <a:latin typeface="Arial"/>
            </a:endParaRPr>
          </a:p>
          <a:p>
            <a:pPr lvl="1" algn="just" hangingPunct="0">
              <a:spcBef>
                <a:spcPts val="0"/>
              </a:spcBef>
              <a:spcAft>
                <a:spcPts val="1200"/>
              </a:spcAft>
              <a:buFont typeface="Wingdings" panose="05000000000000000000" pitchFamily="2" charset="2"/>
              <a:buChar char="ü"/>
            </a:pPr>
            <a:r>
              <a:rPr lang="en-US" sz="1900" dirty="0">
                <a:solidFill>
                  <a:schemeClr val="accent5">
                    <a:lumMod val="50000"/>
                  </a:schemeClr>
                </a:solidFill>
                <a:latin typeface="Arial"/>
              </a:rPr>
              <a:t>over 41,000 persons belonging to the Roma ethnic group included in operations, most of whom received and are receiving complex services in the areas of the labor market, social inclusion and health care;</a:t>
            </a:r>
          </a:p>
          <a:p>
            <a:pPr lvl="1" algn="just" hangingPunct="0">
              <a:spcBef>
                <a:spcPts val="0"/>
              </a:spcBef>
              <a:spcAft>
                <a:spcPts val="1200"/>
              </a:spcAft>
              <a:buFont typeface="Wingdings" panose="05000000000000000000" pitchFamily="2" charset="2"/>
              <a:buChar char="ü"/>
            </a:pPr>
            <a:r>
              <a:rPr lang="en-US" sz="1900" dirty="0">
                <a:solidFill>
                  <a:schemeClr val="accent5">
                    <a:lumMod val="50000"/>
                  </a:schemeClr>
                </a:solidFill>
                <a:latin typeface="Arial"/>
              </a:rPr>
              <a:t>over 55,000 children and their families were covered in early childhood development services, and over 12,000 more participated in measures to support the deinstitutionalization process;</a:t>
            </a:r>
          </a:p>
          <a:p>
            <a:pPr lvl="1" algn="just" hangingPunct="0">
              <a:spcBef>
                <a:spcPts val="0"/>
              </a:spcBef>
              <a:spcAft>
                <a:spcPts val="1200"/>
              </a:spcAft>
              <a:buFont typeface="Wingdings" panose="05000000000000000000" pitchFamily="2" charset="2"/>
              <a:buChar char="ü"/>
            </a:pPr>
            <a:r>
              <a:rPr lang="en-US" sz="1900" dirty="0">
                <a:solidFill>
                  <a:schemeClr val="accent5">
                    <a:lumMod val="50000"/>
                  </a:schemeClr>
                </a:solidFill>
                <a:latin typeface="Arial"/>
              </a:rPr>
              <a:t>over 230,000 people were directly supported in measures to overcome the consequences of the COVID-19 pandemic</a:t>
            </a:r>
            <a:endParaRPr lang="bg-BG" sz="19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spTree>
    <p:extLst>
      <p:ext uri="{BB962C8B-B14F-4D97-AF65-F5344CB8AC3E}">
        <p14:creationId xmlns:p14="http://schemas.microsoft.com/office/powerpoint/2010/main" val="1747445498"/>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GB" sz="3200" b="1" dirty="0" smtClean="0">
                <a:solidFill>
                  <a:srgbClr val="4472C4">
                    <a:lumMod val="50000"/>
                  </a:srgbClr>
                </a:solidFill>
                <a:latin typeface="Calibri" pitchFamily="34"/>
              </a:rPr>
              <a:t>OPSESG: </a:t>
            </a:r>
            <a:r>
              <a:rPr lang="en-US" sz="3200" b="1" dirty="0" smtClean="0">
                <a:solidFill>
                  <a:srgbClr val="4472C4">
                    <a:lumMod val="50000"/>
                  </a:srgbClr>
                </a:solidFill>
                <a:latin typeface="Calibri" pitchFamily="34"/>
              </a:rPr>
              <a:t>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10" name="Content Placeholder 2"/>
          <p:cNvSpPr txBox="1">
            <a:spLocks noGrp="1"/>
          </p:cNvSpPr>
          <p:nvPr>
            <p:ph idx="1"/>
          </p:nvPr>
        </p:nvSpPr>
        <p:spPr>
          <a:xfrm>
            <a:off x="426453" y="1553592"/>
            <a:ext cx="5033027" cy="5024760"/>
          </a:xfrm>
        </p:spPr>
        <p:txBody>
          <a:bodyPr>
            <a:noAutofit/>
          </a:bodyPr>
          <a:lstStyle/>
          <a:p>
            <a:pPr algn="just" hangingPunct="0">
              <a:spcBef>
                <a:spcPts val="600"/>
              </a:spcBef>
              <a:buClr>
                <a:srgbClr val="002060"/>
              </a:buClr>
              <a:buFont typeface="Wingdings" pitchFamily="2"/>
              <a:buChar char="v"/>
            </a:pPr>
            <a:r>
              <a:rPr lang="ru-RU" sz="1600" b="1" dirty="0">
                <a:solidFill>
                  <a:schemeClr val="accent6"/>
                </a:solidFill>
                <a:latin typeface="Arial"/>
              </a:rPr>
              <a:t>451 498 </a:t>
            </a:r>
            <a:r>
              <a:rPr lang="en-US" sz="1600" b="1" dirty="0">
                <a:solidFill>
                  <a:schemeClr val="accent6"/>
                </a:solidFill>
                <a:latin typeface="Arial"/>
              </a:rPr>
              <a:t>students</a:t>
            </a:r>
            <a:r>
              <a:rPr lang="ru-RU" sz="1600" dirty="0">
                <a:solidFill>
                  <a:schemeClr val="accent5">
                    <a:lumMod val="50000"/>
                  </a:schemeClr>
                </a:solidFill>
                <a:latin typeface="Arial"/>
              </a:rPr>
              <a:t>, </a:t>
            </a:r>
            <a:r>
              <a:rPr lang="en-US" sz="1600" dirty="0">
                <a:solidFill>
                  <a:schemeClr val="accent5">
                    <a:lumMod val="50000"/>
                  </a:schemeClr>
                </a:solidFill>
                <a:latin typeface="Arial"/>
              </a:rPr>
              <a:t>involved in activities to increase the motivation for learning, through the development of specific knowledge, skills and competences.</a:t>
            </a:r>
          </a:p>
          <a:p>
            <a:pPr algn="just" hangingPunct="0">
              <a:spcBef>
                <a:spcPts val="600"/>
              </a:spcBef>
              <a:buClr>
                <a:srgbClr val="002060"/>
              </a:buClr>
              <a:buFont typeface="Wingdings" pitchFamily="2"/>
              <a:buChar char="v"/>
            </a:pPr>
            <a:r>
              <a:rPr lang="ru-RU" sz="1600" b="1" dirty="0">
                <a:solidFill>
                  <a:schemeClr val="accent6"/>
                </a:solidFill>
                <a:latin typeface="Arial"/>
              </a:rPr>
              <a:t>82 286 </a:t>
            </a:r>
            <a:r>
              <a:rPr lang="en-US" sz="1600" b="1" dirty="0">
                <a:solidFill>
                  <a:schemeClr val="accent6"/>
                </a:solidFill>
                <a:latin typeface="Arial"/>
              </a:rPr>
              <a:t>children, students and youth </a:t>
            </a:r>
            <a:r>
              <a:rPr lang="en-US" sz="1600" dirty="0">
                <a:solidFill>
                  <a:schemeClr val="accent5">
                    <a:lumMod val="50000"/>
                  </a:schemeClr>
                </a:solidFill>
                <a:latin typeface="Arial"/>
              </a:rPr>
              <a:t>from marginalized communities, incl. </a:t>
            </a:r>
            <a:r>
              <a:rPr lang="en-US" sz="1600" dirty="0" smtClean="0">
                <a:solidFill>
                  <a:schemeClr val="accent5">
                    <a:lumMod val="50000"/>
                  </a:schemeClr>
                </a:solidFill>
                <a:latin typeface="Arial"/>
              </a:rPr>
              <a:t>Roma, </a:t>
            </a:r>
            <a:r>
              <a:rPr lang="en-US" sz="1600" dirty="0">
                <a:solidFill>
                  <a:schemeClr val="accent5">
                    <a:lumMod val="50000"/>
                  </a:schemeClr>
                </a:solidFill>
                <a:latin typeface="Arial"/>
              </a:rPr>
              <a:t>participating in educational integration and reintegration measures</a:t>
            </a:r>
            <a:endParaRPr lang="ru-RU" sz="1600" dirty="0">
              <a:solidFill>
                <a:schemeClr val="accent5">
                  <a:lumMod val="50000"/>
                </a:schemeClr>
              </a:solidFill>
              <a:latin typeface="Arial"/>
            </a:endParaRPr>
          </a:p>
          <a:p>
            <a:pPr algn="just" hangingPunct="0">
              <a:spcBef>
                <a:spcPts val="600"/>
              </a:spcBef>
              <a:buClr>
                <a:srgbClr val="002060"/>
              </a:buClr>
              <a:buFont typeface="Wingdings" pitchFamily="2"/>
              <a:buChar char="v"/>
            </a:pPr>
            <a:r>
              <a:rPr lang="bg-BG" sz="1600" b="1" dirty="0">
                <a:solidFill>
                  <a:schemeClr val="accent6"/>
                </a:solidFill>
                <a:latin typeface="Arial"/>
              </a:rPr>
              <a:t>45 774 </a:t>
            </a:r>
            <a:r>
              <a:rPr lang="en-US" sz="1600" b="1" dirty="0">
                <a:solidFill>
                  <a:schemeClr val="accent6"/>
                </a:solidFill>
                <a:latin typeface="Arial"/>
              </a:rPr>
              <a:t>pedagogic specialists</a:t>
            </a:r>
            <a:r>
              <a:rPr lang="en-US" sz="1600" b="1" dirty="0">
                <a:solidFill>
                  <a:schemeClr val="accent5">
                    <a:lumMod val="50000"/>
                  </a:schemeClr>
                </a:solidFill>
                <a:latin typeface="Arial"/>
              </a:rPr>
              <a:t>, </a:t>
            </a:r>
            <a:r>
              <a:rPr lang="en-US" sz="1600" dirty="0">
                <a:solidFill>
                  <a:schemeClr val="accent5">
                    <a:lumMod val="50000"/>
                  </a:schemeClr>
                </a:solidFill>
                <a:latin typeface="Arial"/>
              </a:rPr>
              <a:t>included in programs to increase their qualifications</a:t>
            </a:r>
          </a:p>
          <a:p>
            <a:pPr algn="just" hangingPunct="0">
              <a:spcBef>
                <a:spcPts val="600"/>
              </a:spcBef>
              <a:buClr>
                <a:srgbClr val="002060"/>
              </a:buClr>
              <a:buFont typeface="Wingdings" pitchFamily="2"/>
              <a:buChar char="v"/>
            </a:pPr>
            <a:r>
              <a:rPr lang="bg-BG" sz="1600" b="1" dirty="0">
                <a:solidFill>
                  <a:schemeClr val="accent6"/>
                </a:solidFill>
                <a:latin typeface="Arial"/>
              </a:rPr>
              <a:t>21 769 </a:t>
            </a:r>
            <a:r>
              <a:rPr lang="en-US" sz="1600" b="1" dirty="0">
                <a:solidFill>
                  <a:schemeClr val="accent6"/>
                </a:solidFill>
                <a:latin typeface="Arial"/>
              </a:rPr>
              <a:t>students</a:t>
            </a:r>
            <a:r>
              <a:rPr lang="bg-BG" sz="1600" b="1" dirty="0">
                <a:solidFill>
                  <a:schemeClr val="accent6"/>
                </a:solidFill>
                <a:latin typeface="Arial"/>
              </a:rPr>
              <a:t> </a:t>
            </a:r>
            <a:r>
              <a:rPr lang="en-US" sz="1600" dirty="0">
                <a:solidFill>
                  <a:schemeClr val="accent5">
                    <a:lumMod val="50000"/>
                  </a:schemeClr>
                </a:solidFill>
                <a:latin typeface="Arial"/>
              </a:rPr>
              <a:t>and</a:t>
            </a:r>
            <a:r>
              <a:rPr lang="bg-BG" sz="1600" dirty="0">
                <a:solidFill>
                  <a:schemeClr val="accent5">
                    <a:lumMod val="50000"/>
                  </a:schemeClr>
                </a:solidFill>
                <a:latin typeface="Arial"/>
              </a:rPr>
              <a:t> </a:t>
            </a:r>
            <a:r>
              <a:rPr lang="bg-BG" sz="1600" b="1" dirty="0">
                <a:solidFill>
                  <a:schemeClr val="accent6"/>
                </a:solidFill>
                <a:latin typeface="Arial"/>
              </a:rPr>
              <a:t>89 133 </a:t>
            </a:r>
            <a:r>
              <a:rPr lang="en-US" sz="1600" b="1" dirty="0">
                <a:solidFill>
                  <a:schemeClr val="accent6"/>
                </a:solidFill>
                <a:latin typeface="Arial"/>
              </a:rPr>
              <a:t>students</a:t>
            </a:r>
            <a:r>
              <a:rPr lang="bg-BG" sz="1600" dirty="0">
                <a:solidFill>
                  <a:schemeClr val="accent5">
                    <a:lumMod val="50000"/>
                  </a:schemeClr>
                </a:solidFill>
                <a:latin typeface="Arial"/>
              </a:rPr>
              <a:t>, </a:t>
            </a:r>
            <a:r>
              <a:rPr lang="en-US" sz="1600" dirty="0">
                <a:solidFill>
                  <a:schemeClr val="accent5">
                    <a:lumMod val="50000"/>
                  </a:schemeClr>
                </a:solidFill>
                <a:latin typeface="Arial"/>
              </a:rPr>
              <a:t>participated in practices in a real work environment</a:t>
            </a:r>
          </a:p>
          <a:p>
            <a:pPr algn="just" hangingPunct="0">
              <a:spcBef>
                <a:spcPts val="600"/>
              </a:spcBef>
              <a:buFont typeface="Wingdings" pitchFamily="2"/>
              <a:buChar char="v"/>
            </a:pPr>
            <a:r>
              <a:rPr lang="en-US" sz="1600" dirty="0">
                <a:solidFill>
                  <a:schemeClr val="accent5">
                    <a:lumMod val="50000"/>
                  </a:schemeClr>
                </a:solidFill>
                <a:latin typeface="Arial"/>
              </a:rPr>
              <a:t>Built </a:t>
            </a:r>
            <a:r>
              <a:rPr lang="en-US" sz="1600" b="1" dirty="0">
                <a:solidFill>
                  <a:schemeClr val="accent5">
                    <a:lumMod val="50000"/>
                  </a:schemeClr>
                </a:solidFill>
                <a:latin typeface="Arial"/>
              </a:rPr>
              <a:t>10 Centers of Excellence </a:t>
            </a:r>
            <a:r>
              <a:rPr lang="en-US" sz="1600" dirty="0">
                <a:solidFill>
                  <a:schemeClr val="accent5">
                    <a:lumMod val="50000"/>
                  </a:schemeClr>
                </a:solidFill>
                <a:latin typeface="Arial"/>
              </a:rPr>
              <a:t>and </a:t>
            </a:r>
            <a:r>
              <a:rPr lang="en-US" sz="1600" b="1" dirty="0">
                <a:solidFill>
                  <a:schemeClr val="accent5">
                    <a:lumMod val="50000"/>
                  </a:schemeClr>
                </a:solidFill>
                <a:latin typeface="Arial"/>
              </a:rPr>
              <a:t>6 Centers of Competence</a:t>
            </a:r>
            <a:r>
              <a:rPr lang="en-US" sz="1600" dirty="0">
                <a:solidFill>
                  <a:schemeClr val="accent5">
                    <a:lumMod val="50000"/>
                  </a:schemeClr>
                </a:solidFill>
                <a:latin typeface="Arial"/>
              </a:rPr>
              <a:t> </a:t>
            </a:r>
            <a:r>
              <a:rPr lang="bg-BG" sz="1600" dirty="0">
                <a:solidFill>
                  <a:schemeClr val="accent5">
                    <a:lumMod val="50000"/>
                  </a:schemeClr>
                </a:solidFill>
                <a:latin typeface="Arial"/>
              </a:rPr>
              <a:t>(</a:t>
            </a:r>
            <a:r>
              <a:rPr lang="en-US" sz="1600" dirty="0">
                <a:solidFill>
                  <a:schemeClr val="accent5">
                    <a:lumMod val="50000"/>
                  </a:schemeClr>
                </a:solidFill>
                <a:latin typeface="Arial"/>
              </a:rPr>
              <a:t>ERDF</a:t>
            </a:r>
            <a:r>
              <a:rPr lang="bg-BG" sz="1600" dirty="0">
                <a:solidFill>
                  <a:schemeClr val="accent5">
                    <a:lumMod val="50000"/>
                  </a:schemeClr>
                </a:solidFill>
                <a:latin typeface="Arial"/>
              </a:rPr>
              <a:t>)</a:t>
            </a:r>
          </a:p>
          <a:p>
            <a:pPr lvl="0" algn="just" hangingPunct="0">
              <a:spcBef>
                <a:spcPts val="0"/>
              </a:spcBef>
              <a:spcAft>
                <a:spcPts val="1200"/>
              </a:spcAft>
              <a:buFont typeface="Wingdings" pitchFamily="2"/>
              <a:buChar char="v"/>
            </a:pPr>
            <a:endParaRPr lang="bg-BG" sz="1800" dirty="0">
              <a:solidFill>
                <a:schemeClr val="accent5">
                  <a:lumMod val="50000"/>
                </a:schemeClr>
              </a:solidFill>
              <a:latin typeface="Arial"/>
            </a:endParaRPr>
          </a:p>
        </p:txBody>
      </p:sp>
      <p:pic>
        <p:nvPicPr>
          <p:cNvPr id="11" name="Picture 10">
            <a:extLst>
              <a:ext uri="{FF2B5EF4-FFF2-40B4-BE49-F238E27FC236}">
                <a16:creationId xmlns:a16="http://schemas.microsoft.com/office/drawing/2014/main" id="{7304A3C4-8AD8-4E1C-8087-66F500B3A784}"/>
              </a:ext>
            </a:extLst>
          </p:cNvPr>
          <p:cNvPicPr>
            <a:picLocks noChangeAspect="1"/>
          </p:cNvPicPr>
          <p:nvPr/>
        </p:nvPicPr>
        <p:blipFill>
          <a:blip r:embed="rId4"/>
          <a:stretch>
            <a:fillRect/>
          </a:stretch>
        </p:blipFill>
        <p:spPr>
          <a:xfrm>
            <a:off x="5807683" y="4286682"/>
            <a:ext cx="2707689" cy="2030767"/>
          </a:xfrm>
          <a:prstGeom prst="rect">
            <a:avLst/>
          </a:prstGeom>
          <a:ln>
            <a:noFill/>
          </a:ln>
          <a:effectLst>
            <a:outerShdw blurRad="292100" dist="139700" dir="2700000" algn="tl" rotWithShape="0">
              <a:srgbClr val="333333">
                <a:alpha val="65000"/>
              </a:srgbClr>
            </a:outerShdw>
          </a:effectLst>
        </p:spPr>
      </p:pic>
      <p:pic>
        <p:nvPicPr>
          <p:cNvPr id="12" name="Content Placeholder 10">
            <a:extLst>
              <a:ext uri="{FF2B5EF4-FFF2-40B4-BE49-F238E27FC236}">
                <a16:creationId xmlns:a16="http://schemas.microsoft.com/office/drawing/2014/main" id="{FD541BCD-5503-4539-AD7D-4FB70886C3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683" y="1839836"/>
            <a:ext cx="2723757" cy="177559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203AEDD-55C2-4030-8DAE-169CE2562CA4}"/>
              </a:ext>
            </a:extLst>
          </p:cNvPr>
          <p:cNvSpPr txBox="1"/>
          <p:nvPr/>
        </p:nvSpPr>
        <p:spPr>
          <a:xfrm>
            <a:off x="5807683" y="3835139"/>
            <a:ext cx="27237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546A"/>
                </a:solidFill>
                <a:effectLst/>
                <a:uLnTx/>
                <a:uFillTx/>
                <a:latin typeface="Calibri" panose="020F0502020204030204"/>
                <a:ea typeface="+mn-ea"/>
                <a:cs typeface="+mn-cs"/>
              </a:rPr>
              <a:t>Vocational School of Transport</a:t>
            </a:r>
            <a:r>
              <a:rPr kumimoji="0" lang="bg-BG" sz="1200" b="1" i="0" u="none" strike="noStrike" kern="1200" cap="none" spc="0" normalizeH="0" baseline="0" noProof="0" dirty="0">
                <a:ln>
                  <a:noFill/>
                </a:ln>
                <a:solidFill>
                  <a:srgbClr val="44546A"/>
                </a:solidFill>
                <a:effectLst/>
                <a:uLnTx/>
                <a:uFillTx/>
                <a:latin typeface="Calibri" panose="020F0502020204030204"/>
                <a:ea typeface="+mn-ea"/>
                <a:cs typeface="+mn-cs"/>
              </a:rPr>
              <a:t> – </a:t>
            </a:r>
            <a:r>
              <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rPr>
              <a:t>Ruse</a:t>
            </a:r>
            <a:r>
              <a:rPr kumimoji="0" lang="bg-BG" sz="1200" b="1"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rPr>
              <a:t>dual training</a:t>
            </a:r>
            <a:endParaRPr kumimoji="0" lang="bg-BG"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3CCE85-A92E-4EB1-817E-9A31028DF363}"/>
              </a:ext>
            </a:extLst>
          </p:cNvPr>
          <p:cNvSpPr txBox="1"/>
          <p:nvPr/>
        </p:nvSpPr>
        <p:spPr>
          <a:xfrm>
            <a:off x="5645587" y="1423511"/>
            <a:ext cx="3071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rPr>
              <a:t>BG05M9OP001-2.056-0007</a:t>
            </a:r>
            <a:r>
              <a:rPr kumimoji="0" lang="bg-BG" sz="1200" b="1" i="0" u="none" strike="noStrike" kern="1200" cap="none" spc="0" normalizeH="0" baseline="0" noProof="0" dirty="0">
                <a:ln>
                  <a:noFill/>
                </a:ln>
                <a:solidFill>
                  <a:srgbClr val="44546A"/>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rPr>
              <a:t>Ruse Municipality</a:t>
            </a:r>
            <a:endParaRPr kumimoji="0" lang="bg-BG"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298600"/>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US" sz="3200" b="1" dirty="0" smtClean="0">
                <a:solidFill>
                  <a:srgbClr val="4472C4">
                    <a:lumMod val="50000"/>
                  </a:srgbClr>
                </a:solidFill>
                <a:latin typeface="Calibri" pitchFamily="34"/>
              </a:rPr>
              <a:t>OPGG: 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301262"/>
            <a:ext cx="5064579" cy="5263297"/>
          </a:xfrm>
        </p:spPr>
        <p:txBody>
          <a:bodyPr>
            <a:noAutofit/>
          </a:bodyPr>
          <a:lstStyle/>
          <a:p>
            <a:pPr lvl="0" algn="just" hangingPunct="0">
              <a:spcBef>
                <a:spcPts val="0"/>
              </a:spcBef>
              <a:spcAft>
                <a:spcPts val="1200"/>
              </a:spcAft>
              <a:buFont typeface="Wingdings" pitchFamily="2"/>
              <a:buChar char="v"/>
            </a:pPr>
            <a:endParaRPr lang="en-US" sz="1800" dirty="0" smtClean="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1800" dirty="0" smtClean="0">
                <a:solidFill>
                  <a:schemeClr val="accent5">
                    <a:lumMod val="50000"/>
                  </a:schemeClr>
                </a:solidFill>
                <a:latin typeface="Arial"/>
              </a:rPr>
              <a:t>Supported </a:t>
            </a:r>
            <a:r>
              <a:rPr lang="en-US" sz="1800" dirty="0">
                <a:solidFill>
                  <a:schemeClr val="accent5">
                    <a:lumMod val="50000"/>
                  </a:schemeClr>
                </a:solidFill>
                <a:latin typeface="Arial"/>
              </a:rPr>
              <a:t>registers – </a:t>
            </a:r>
            <a:r>
              <a:rPr lang="en-US" sz="1800" dirty="0" smtClean="0">
                <a:solidFill>
                  <a:schemeClr val="accent5">
                    <a:lumMod val="50000"/>
                  </a:schemeClr>
                </a:solidFill>
                <a:latin typeface="Arial"/>
              </a:rPr>
              <a:t>11</a:t>
            </a:r>
            <a:r>
              <a:rPr lang="bg-BG" sz="1800" dirty="0" smtClean="0">
                <a:solidFill>
                  <a:schemeClr val="accent5">
                    <a:lumMod val="50000"/>
                  </a:schemeClr>
                </a:solidFill>
                <a:latin typeface="Arial"/>
              </a:rPr>
              <a:t>5</a:t>
            </a:r>
            <a:endParaRPr lang="en-US" sz="1800" dirty="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1800" dirty="0">
                <a:solidFill>
                  <a:schemeClr val="accent5">
                    <a:lumMod val="50000"/>
                  </a:schemeClr>
                </a:solidFill>
                <a:latin typeface="Arial"/>
              </a:rPr>
              <a:t>E-services supported, available in transactional regime – </a:t>
            </a:r>
            <a:r>
              <a:rPr lang="en-US" sz="1800" dirty="0" smtClean="0">
                <a:solidFill>
                  <a:schemeClr val="accent5">
                    <a:lumMod val="50000"/>
                  </a:schemeClr>
                </a:solidFill>
                <a:latin typeface="Arial"/>
              </a:rPr>
              <a:t>4</a:t>
            </a:r>
            <a:r>
              <a:rPr lang="bg-BG" sz="1800" dirty="0" smtClean="0">
                <a:solidFill>
                  <a:schemeClr val="accent5">
                    <a:lumMod val="50000"/>
                  </a:schemeClr>
                </a:solidFill>
                <a:latin typeface="Arial"/>
              </a:rPr>
              <a:t>3</a:t>
            </a:r>
            <a:r>
              <a:rPr lang="en-US" sz="1800" dirty="0" smtClean="0">
                <a:solidFill>
                  <a:schemeClr val="accent5">
                    <a:lumMod val="50000"/>
                  </a:schemeClr>
                </a:solidFill>
                <a:latin typeface="Arial"/>
              </a:rPr>
              <a:t>5</a:t>
            </a:r>
            <a:endParaRPr lang="en-US" sz="1800" dirty="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1800" dirty="0">
                <a:solidFill>
                  <a:schemeClr val="accent5">
                    <a:lumMod val="50000"/>
                  </a:schemeClr>
                </a:solidFill>
                <a:latin typeface="Arial"/>
              </a:rPr>
              <a:t>Number of administrations supported for implementation of organizational development mechanisms and result-based management – ​​</a:t>
            </a:r>
            <a:r>
              <a:rPr lang="en-US" sz="1800" dirty="0" smtClean="0">
                <a:solidFill>
                  <a:schemeClr val="accent5">
                    <a:lumMod val="50000"/>
                  </a:schemeClr>
                </a:solidFill>
                <a:latin typeface="Arial"/>
              </a:rPr>
              <a:t>17</a:t>
            </a:r>
            <a:r>
              <a:rPr lang="bg-BG" sz="1800" dirty="0" smtClean="0">
                <a:solidFill>
                  <a:schemeClr val="accent5">
                    <a:lumMod val="50000"/>
                  </a:schemeClr>
                </a:solidFill>
                <a:latin typeface="Arial"/>
              </a:rPr>
              <a:t>4</a:t>
            </a:r>
            <a:endParaRPr lang="en-US" sz="1800" dirty="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1800" dirty="0">
                <a:solidFill>
                  <a:schemeClr val="accent5">
                    <a:lumMod val="50000"/>
                  </a:schemeClr>
                </a:solidFill>
                <a:latin typeface="Arial"/>
              </a:rPr>
              <a:t>Number of supported e-services of the judiciary – </a:t>
            </a:r>
            <a:r>
              <a:rPr lang="en-US" sz="1800" dirty="0" smtClean="0">
                <a:solidFill>
                  <a:schemeClr val="accent5">
                    <a:lumMod val="50000"/>
                  </a:schemeClr>
                </a:solidFill>
                <a:latin typeface="Arial"/>
              </a:rPr>
              <a:t>2</a:t>
            </a:r>
            <a:r>
              <a:rPr lang="bg-BG" sz="1800" dirty="0" smtClean="0">
                <a:solidFill>
                  <a:schemeClr val="accent5">
                    <a:lumMod val="50000"/>
                  </a:schemeClr>
                </a:solidFill>
                <a:latin typeface="Arial"/>
              </a:rPr>
              <a:t>8</a:t>
            </a:r>
            <a:endParaRPr lang="en-US" sz="1800" dirty="0" smtClean="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1800" dirty="0">
                <a:solidFill>
                  <a:schemeClr val="accent5">
                    <a:lumMod val="50000"/>
                  </a:schemeClr>
                </a:solidFill>
                <a:latin typeface="Arial"/>
              </a:rPr>
              <a:t>Developed Unified </a:t>
            </a:r>
            <a:r>
              <a:rPr lang="en-US" sz="1800" dirty="0" smtClean="0">
                <a:solidFill>
                  <a:schemeClr val="accent5">
                    <a:lumMod val="50000"/>
                  </a:schemeClr>
                </a:solidFill>
                <a:latin typeface="Arial"/>
              </a:rPr>
              <a:t>information system of courts - 1</a:t>
            </a:r>
            <a:endParaRPr lang="en-US" sz="1800" dirty="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1800" dirty="0">
                <a:solidFill>
                  <a:schemeClr val="accent5">
                    <a:lumMod val="50000"/>
                  </a:schemeClr>
                </a:solidFill>
                <a:latin typeface="Arial"/>
              </a:rPr>
              <a:t>Introduced new and improvement of existing tools for modernization of the judiciary – </a:t>
            </a:r>
            <a:r>
              <a:rPr lang="bg-BG" sz="1800" dirty="0" smtClean="0">
                <a:solidFill>
                  <a:schemeClr val="accent5">
                    <a:lumMod val="50000"/>
                  </a:schemeClr>
                </a:solidFill>
                <a:latin typeface="Arial"/>
              </a:rPr>
              <a:t>60</a:t>
            </a:r>
            <a:endParaRPr lang="en-US" sz="18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sp>
        <p:nvSpPr>
          <p:cNvPr id="4" name="TextBox 3"/>
          <p:cNvSpPr txBox="1"/>
          <p:nvPr/>
        </p:nvSpPr>
        <p:spPr>
          <a:xfrm>
            <a:off x="5532120" y="3593592"/>
            <a:ext cx="352044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Visualisation</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 project photo or programme logo</a:t>
            </a: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5602447" y="3499237"/>
            <a:ext cx="3286575" cy="2356284"/>
          </a:xfrm>
          <a:prstGeom prst="rect">
            <a:avLst/>
          </a:prstGeom>
        </p:spPr>
      </p:pic>
    </p:spTree>
    <p:extLst>
      <p:ext uri="{BB962C8B-B14F-4D97-AF65-F5344CB8AC3E}">
        <p14:creationId xmlns:p14="http://schemas.microsoft.com/office/powerpoint/2010/main" val="4195234964"/>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US" sz="3200" b="1" dirty="0" smtClean="0">
                <a:solidFill>
                  <a:srgbClr val="4472C4">
                    <a:lumMod val="50000"/>
                  </a:srgbClr>
                </a:solidFill>
                <a:latin typeface="Calibri" pitchFamily="34"/>
              </a:rPr>
              <a:t>FEAD: </a:t>
            </a:r>
            <a:r>
              <a:rPr lang="en-US" sz="3200" b="1" dirty="0" smtClean="0">
                <a:solidFill>
                  <a:srgbClr val="4472C4">
                    <a:lumMod val="50000"/>
                  </a:srgbClr>
                </a:solidFill>
                <a:latin typeface="Calibri" pitchFamily="34"/>
              </a:rPr>
              <a:t>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135031" y="1274885"/>
            <a:ext cx="8685764" cy="4874475"/>
          </a:xfrm>
        </p:spPr>
        <p:txBody>
          <a:bodyPr>
            <a:noAutofit/>
          </a:bodyPr>
          <a:lstStyle/>
          <a:p>
            <a:pPr lvl="0" algn="just" hangingPunct="0">
              <a:spcBef>
                <a:spcPts val="0"/>
              </a:spcBef>
              <a:spcAft>
                <a:spcPts val="600"/>
              </a:spcAft>
              <a:buFont typeface="Wingdings" pitchFamily="2"/>
              <a:buChar char="v"/>
            </a:pPr>
            <a:r>
              <a:rPr lang="en-US" sz="2400" b="1" dirty="0">
                <a:solidFill>
                  <a:schemeClr val="accent5">
                    <a:lumMod val="50000"/>
                  </a:schemeClr>
                </a:solidFill>
                <a:latin typeface="+mn-lt"/>
              </a:rPr>
              <a:t>On average, more than 55,000 </a:t>
            </a:r>
            <a:r>
              <a:rPr lang="en-US" sz="2400" dirty="0">
                <a:solidFill>
                  <a:schemeClr val="accent5">
                    <a:lumMod val="50000"/>
                  </a:schemeClr>
                </a:solidFill>
                <a:latin typeface="+mn-lt"/>
              </a:rPr>
              <a:t>people received a hot lunch each year and during the COVID-19 crisis, the number reached </a:t>
            </a:r>
            <a:r>
              <a:rPr lang="en-US" sz="2400" dirty="0" smtClean="0">
                <a:solidFill>
                  <a:schemeClr val="accent5">
                    <a:lumMod val="50000"/>
                  </a:schemeClr>
                </a:solidFill>
                <a:latin typeface="+mn-lt"/>
              </a:rPr>
              <a:t>70,000.</a:t>
            </a:r>
            <a:endParaRPr lang="bg-BG" sz="2400" dirty="0" smtClean="0">
              <a:solidFill>
                <a:schemeClr val="accent5">
                  <a:lumMod val="50000"/>
                </a:schemeClr>
              </a:solidFill>
              <a:latin typeface="+mn-lt"/>
            </a:endParaRPr>
          </a:p>
          <a:p>
            <a:pPr marL="0" lvl="0" indent="0" algn="just" hangingPunct="0">
              <a:spcBef>
                <a:spcPts val="0"/>
              </a:spcBef>
              <a:spcAft>
                <a:spcPts val="600"/>
              </a:spcAft>
              <a:buNone/>
            </a:pPr>
            <a:endParaRPr lang="bg-BG" sz="2400" dirty="0" smtClean="0">
              <a:solidFill>
                <a:schemeClr val="accent5">
                  <a:lumMod val="50000"/>
                </a:schemeClr>
              </a:solidFill>
              <a:latin typeface="+mn-lt"/>
            </a:endParaRPr>
          </a:p>
          <a:p>
            <a:pPr lvl="0" algn="just" hangingPunct="0">
              <a:spcBef>
                <a:spcPts val="0"/>
              </a:spcBef>
              <a:spcAft>
                <a:spcPts val="600"/>
              </a:spcAft>
              <a:buFont typeface="Wingdings" pitchFamily="2"/>
              <a:buChar char="v"/>
            </a:pPr>
            <a:r>
              <a:rPr lang="en-US" sz="2400" b="1" dirty="0" smtClean="0">
                <a:solidFill>
                  <a:schemeClr val="accent5">
                    <a:lumMod val="50000"/>
                  </a:schemeClr>
                </a:solidFill>
                <a:latin typeface="+mn-lt"/>
              </a:rPr>
              <a:t>On </a:t>
            </a:r>
            <a:r>
              <a:rPr lang="en-US" sz="2400" b="1" dirty="0">
                <a:solidFill>
                  <a:schemeClr val="accent5">
                    <a:lumMod val="50000"/>
                  </a:schemeClr>
                </a:solidFill>
                <a:latin typeface="+mn-lt"/>
              </a:rPr>
              <a:t>average, 500 000 </a:t>
            </a:r>
            <a:r>
              <a:rPr lang="en-US" sz="2400" dirty="0">
                <a:solidFill>
                  <a:schemeClr val="accent5">
                    <a:lumMod val="50000"/>
                  </a:schemeClr>
                </a:solidFill>
                <a:latin typeface="+mn-lt"/>
              </a:rPr>
              <a:t>people and their family members received food </a:t>
            </a:r>
            <a:r>
              <a:rPr lang="en-US" sz="2400" dirty="0" smtClean="0">
                <a:solidFill>
                  <a:schemeClr val="accent5">
                    <a:lumMod val="50000"/>
                  </a:schemeClr>
                </a:solidFill>
                <a:latin typeface="+mn-lt"/>
              </a:rPr>
              <a:t>packages </a:t>
            </a:r>
            <a:r>
              <a:rPr lang="en-US" sz="2400" dirty="0">
                <a:solidFill>
                  <a:schemeClr val="accent5">
                    <a:lumMod val="50000"/>
                  </a:schemeClr>
                </a:solidFill>
                <a:latin typeface="+mn-lt"/>
              </a:rPr>
              <a:t>each </a:t>
            </a:r>
            <a:r>
              <a:rPr lang="en-US" sz="2400" dirty="0" smtClean="0">
                <a:solidFill>
                  <a:schemeClr val="accent5">
                    <a:lumMod val="50000"/>
                  </a:schemeClr>
                </a:solidFill>
                <a:latin typeface="+mn-lt"/>
              </a:rPr>
              <a:t>year.</a:t>
            </a:r>
            <a:endParaRPr lang="bg-BG" sz="2400" dirty="0" smtClean="0">
              <a:solidFill>
                <a:schemeClr val="accent5">
                  <a:lumMod val="50000"/>
                </a:schemeClr>
              </a:solidFill>
              <a:latin typeface="+mn-lt"/>
            </a:endParaRPr>
          </a:p>
          <a:p>
            <a:pPr marL="0" lvl="0" indent="0" algn="just" hangingPunct="0">
              <a:spcBef>
                <a:spcPts val="0"/>
              </a:spcBef>
              <a:spcAft>
                <a:spcPts val="600"/>
              </a:spcAft>
              <a:buNone/>
            </a:pPr>
            <a:endParaRPr lang="en-US" sz="2400" dirty="0" smtClean="0">
              <a:solidFill>
                <a:schemeClr val="accent5">
                  <a:lumMod val="50000"/>
                </a:schemeClr>
              </a:solidFill>
              <a:latin typeface="+mn-lt"/>
            </a:endParaRPr>
          </a:p>
          <a:p>
            <a:pPr lvl="0" algn="just" hangingPunct="0">
              <a:spcBef>
                <a:spcPts val="0"/>
              </a:spcBef>
              <a:spcAft>
                <a:spcPts val="600"/>
              </a:spcAft>
              <a:buFont typeface="Wingdings" pitchFamily="2"/>
              <a:buChar char="v"/>
            </a:pPr>
            <a:r>
              <a:rPr lang="en-US" sz="2400" b="1" dirty="0" smtClean="0">
                <a:solidFill>
                  <a:schemeClr val="accent5">
                    <a:lumMod val="50000"/>
                  </a:schemeClr>
                </a:solidFill>
                <a:latin typeface="+mn-lt"/>
              </a:rPr>
              <a:t>Vouchers </a:t>
            </a:r>
            <a:r>
              <a:rPr lang="en-US" sz="2400" b="1" dirty="0">
                <a:solidFill>
                  <a:schemeClr val="accent5">
                    <a:lumMod val="50000"/>
                  </a:schemeClr>
                </a:solidFill>
                <a:latin typeface="+mn-lt"/>
              </a:rPr>
              <a:t>were provided for </a:t>
            </a:r>
            <a:r>
              <a:rPr lang="en-US" sz="2400" b="1" dirty="0" smtClean="0">
                <a:solidFill>
                  <a:schemeClr val="accent5">
                    <a:lumMod val="50000"/>
                  </a:schemeClr>
                </a:solidFill>
                <a:latin typeface="+mn-lt"/>
              </a:rPr>
              <a:t>35 566 </a:t>
            </a:r>
            <a:r>
              <a:rPr lang="en-US" sz="2400" dirty="0" smtClean="0">
                <a:solidFill>
                  <a:schemeClr val="accent5">
                    <a:lumMod val="50000"/>
                  </a:schemeClr>
                </a:solidFill>
                <a:latin typeface="+mn-lt"/>
              </a:rPr>
              <a:t>persons from Ukraine for </a:t>
            </a:r>
            <a:endParaRPr lang="bg-BG" sz="2400" dirty="0" smtClean="0">
              <a:solidFill>
                <a:schemeClr val="accent5">
                  <a:lumMod val="50000"/>
                </a:schemeClr>
              </a:solidFill>
              <a:latin typeface="+mn-lt"/>
            </a:endParaRPr>
          </a:p>
          <a:p>
            <a:pPr marL="0" lvl="0" indent="0" algn="just" hangingPunct="0">
              <a:spcBef>
                <a:spcPts val="0"/>
              </a:spcBef>
              <a:spcAft>
                <a:spcPts val="600"/>
              </a:spcAft>
              <a:buNone/>
            </a:pPr>
            <a:r>
              <a:rPr lang="en-US" sz="2400" dirty="0" smtClean="0">
                <a:solidFill>
                  <a:schemeClr val="accent5">
                    <a:lumMod val="50000"/>
                  </a:schemeClr>
                </a:solidFill>
                <a:latin typeface="+mn-lt"/>
              </a:rPr>
              <a:t>the </a:t>
            </a:r>
            <a:r>
              <a:rPr lang="en-US" sz="2400" dirty="0">
                <a:solidFill>
                  <a:schemeClr val="accent5">
                    <a:lumMod val="50000"/>
                  </a:schemeClr>
                </a:solidFill>
                <a:latin typeface="+mn-lt"/>
              </a:rPr>
              <a:t>purchase of essential goods.</a:t>
            </a:r>
            <a:endParaRPr lang="ru-RU" sz="2400" dirty="0">
              <a:solidFill>
                <a:srgbClr val="1A3A80"/>
              </a:solidFill>
              <a:latin typeface="+mn-lt"/>
            </a:endParaRPr>
          </a:p>
          <a:p>
            <a:pPr marL="457200" lvl="1" indent="0" algn="just" hangingPunct="0">
              <a:spcBef>
                <a:spcPts val="0"/>
              </a:spcBef>
              <a:spcAft>
                <a:spcPts val="600"/>
              </a:spcAft>
              <a:buNone/>
            </a:pPr>
            <a:endParaRPr lang="ru-RU" sz="2200" dirty="0">
              <a:solidFill>
                <a:srgbClr val="1A3A80"/>
              </a:solidFill>
              <a:latin typeface="Arial"/>
            </a:endParaRPr>
          </a:p>
        </p:txBody>
      </p:sp>
      <p:sp>
        <p:nvSpPr>
          <p:cNvPr id="4" name="TextBox 3"/>
          <p:cNvSpPr txBox="1"/>
          <p:nvPr/>
        </p:nvSpPr>
        <p:spPr>
          <a:xfrm>
            <a:off x="5532120" y="3593592"/>
            <a:ext cx="352044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7292340" y="4393489"/>
            <a:ext cx="1749704" cy="1493649"/>
          </a:xfrm>
          <a:prstGeom prst="rect">
            <a:avLst/>
          </a:prstGeom>
        </p:spPr>
      </p:pic>
      <p:pic>
        <p:nvPicPr>
          <p:cNvPr id="6" name="Picture 5"/>
          <p:cNvPicPr>
            <a:picLocks noChangeAspect="1"/>
          </p:cNvPicPr>
          <p:nvPr/>
        </p:nvPicPr>
        <p:blipFill>
          <a:blip r:embed="rId5"/>
          <a:stretch>
            <a:fillRect/>
          </a:stretch>
        </p:blipFill>
        <p:spPr>
          <a:xfrm>
            <a:off x="5829494" y="5272903"/>
            <a:ext cx="2152075" cy="1585097"/>
          </a:xfrm>
          <a:prstGeom prst="rect">
            <a:avLst/>
          </a:prstGeom>
        </p:spPr>
      </p:pic>
    </p:spTree>
    <p:extLst>
      <p:ext uri="{BB962C8B-B14F-4D97-AF65-F5344CB8AC3E}">
        <p14:creationId xmlns:p14="http://schemas.microsoft.com/office/powerpoint/2010/main" val="1946704142"/>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GB" sz="3200" b="1" dirty="0" smtClean="0">
                <a:solidFill>
                  <a:schemeClr val="accent5">
                    <a:lumMod val="50000"/>
                  </a:schemeClr>
                </a:solidFill>
                <a:latin typeface="Calibri" pitchFamily="34"/>
              </a:rPr>
              <a:t>OPTTI</a:t>
            </a:r>
            <a:r>
              <a:rPr lang="bg-BG" sz="3200" b="1" dirty="0" smtClean="0">
                <a:solidFill>
                  <a:schemeClr val="accent5">
                    <a:lumMod val="50000"/>
                  </a:schemeClr>
                </a:solidFill>
                <a:latin typeface="Calibri" pitchFamily="34"/>
              </a:rPr>
              <a:t>: </a:t>
            </a:r>
            <a:r>
              <a:rPr lang="en-US" sz="3200" b="1" dirty="0" smtClean="0">
                <a:solidFill>
                  <a:schemeClr val="accent5">
                    <a:lumMod val="50000"/>
                  </a:schemeClr>
                </a:solidFill>
                <a:latin typeface="Calibri" pitchFamily="34"/>
              </a:rPr>
              <a:t>Results </a:t>
            </a:r>
            <a:r>
              <a:rPr lang="en-US" sz="3200" b="1" dirty="0" smtClean="0">
                <a:solidFill>
                  <a:schemeClr val="accent5">
                    <a:lumMod val="50000"/>
                  </a:scheme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524003"/>
            <a:ext cx="8104959" cy="5040556"/>
          </a:xfrm>
        </p:spPr>
        <p:txBody>
          <a:bodyPr>
            <a:noAutofit/>
          </a:bodyPr>
          <a:lstStyle/>
          <a:p>
            <a:pPr lvl="0" algn="just" hangingPunct="0">
              <a:spcBef>
                <a:spcPts val="0"/>
              </a:spcBef>
              <a:spcAft>
                <a:spcPts val="1200"/>
              </a:spcAft>
              <a:buFont typeface="Wingdings" pitchFamily="2"/>
              <a:buChar char="v"/>
            </a:pPr>
            <a:r>
              <a:rPr lang="en-GB" sz="2000" dirty="0">
                <a:solidFill>
                  <a:schemeClr val="accent5">
                    <a:lumMod val="50000"/>
                  </a:schemeClr>
                </a:solidFill>
                <a:latin typeface="Arial"/>
              </a:rPr>
              <a:t>Reconstructed railway </a:t>
            </a:r>
            <a:r>
              <a:rPr lang="en-GB" sz="2000" dirty="0" smtClean="0">
                <a:solidFill>
                  <a:schemeClr val="accent5">
                    <a:lumMod val="50000"/>
                  </a:schemeClr>
                </a:solidFill>
                <a:latin typeface="Arial"/>
              </a:rPr>
              <a:t>stations</a:t>
            </a:r>
            <a:r>
              <a:rPr lang="bg-BG" sz="2000" dirty="0" smtClean="0">
                <a:solidFill>
                  <a:schemeClr val="accent5">
                    <a:lumMod val="50000"/>
                  </a:schemeClr>
                </a:solidFill>
                <a:latin typeface="Arial"/>
              </a:rPr>
              <a:t> – 4 </a:t>
            </a:r>
            <a:r>
              <a:rPr lang="en-US" sz="2000" dirty="0" smtClean="0">
                <a:solidFill>
                  <a:schemeClr val="accent5">
                    <a:lumMod val="50000"/>
                  </a:schemeClr>
                </a:solidFill>
                <a:latin typeface="Arial"/>
              </a:rPr>
              <a:t>stations </a:t>
            </a:r>
            <a:r>
              <a:rPr lang="en-US" sz="2000" dirty="0">
                <a:solidFill>
                  <a:schemeClr val="accent5">
                    <a:lumMod val="50000"/>
                  </a:schemeClr>
                </a:solidFill>
                <a:latin typeface="Arial"/>
              </a:rPr>
              <a:t>(</a:t>
            </a:r>
            <a:r>
              <a:rPr lang="en-US" sz="2000" dirty="0" err="1" smtClean="0">
                <a:solidFill>
                  <a:schemeClr val="accent5">
                    <a:lumMod val="50000"/>
                  </a:schemeClr>
                </a:solidFill>
                <a:latin typeface="Arial"/>
              </a:rPr>
              <a:t>Karnobat</a:t>
            </a:r>
            <a:r>
              <a:rPr lang="en-US" sz="2000" dirty="0" smtClean="0">
                <a:solidFill>
                  <a:schemeClr val="accent5">
                    <a:lumMod val="50000"/>
                  </a:schemeClr>
                </a:solidFill>
                <a:latin typeface="Arial"/>
              </a:rPr>
              <a:t>,</a:t>
            </a:r>
            <a:r>
              <a:rPr lang="en-US" sz="2000" dirty="0">
                <a:solidFill>
                  <a:schemeClr val="accent5">
                    <a:lumMod val="50000"/>
                  </a:schemeClr>
                </a:solidFill>
                <a:latin typeface="Arial"/>
              </a:rPr>
              <a:t> </a:t>
            </a:r>
            <a:r>
              <a:rPr lang="en-US" sz="2000" dirty="0" err="1" smtClean="0">
                <a:solidFill>
                  <a:schemeClr val="accent5">
                    <a:lumMod val="50000"/>
                  </a:schemeClr>
                </a:solidFill>
                <a:latin typeface="Arial"/>
              </a:rPr>
              <a:t>Poduyane</a:t>
            </a:r>
            <a:r>
              <a:rPr lang="en-US" sz="2000" dirty="0" smtClean="0">
                <a:solidFill>
                  <a:schemeClr val="accent5">
                    <a:lumMod val="50000"/>
                  </a:schemeClr>
                </a:solidFill>
                <a:latin typeface="Arial"/>
              </a:rPr>
              <a:t>, </a:t>
            </a:r>
            <a:r>
              <a:rPr lang="en-US" sz="2000" dirty="0" err="1" smtClean="0">
                <a:solidFill>
                  <a:schemeClr val="accent5">
                    <a:lumMod val="50000"/>
                  </a:schemeClr>
                </a:solidFill>
                <a:latin typeface="Arial"/>
              </a:rPr>
              <a:t>Kazichene</a:t>
            </a:r>
            <a:r>
              <a:rPr lang="en-US" sz="2000" dirty="0" smtClean="0">
                <a:solidFill>
                  <a:schemeClr val="accent5">
                    <a:lumMod val="50000"/>
                  </a:schemeClr>
                </a:solidFill>
                <a:latin typeface="Arial"/>
              </a:rPr>
              <a:t>, </a:t>
            </a:r>
            <a:r>
              <a:rPr lang="en-US" sz="2000" dirty="0" err="1" smtClean="0">
                <a:solidFill>
                  <a:schemeClr val="accent5">
                    <a:lumMod val="50000"/>
                  </a:schemeClr>
                </a:solidFill>
                <a:latin typeface="Arial"/>
              </a:rPr>
              <a:t>Stara</a:t>
            </a:r>
            <a:r>
              <a:rPr lang="en-US" sz="2000" dirty="0" smtClean="0">
                <a:solidFill>
                  <a:schemeClr val="accent5">
                    <a:lumMod val="50000"/>
                  </a:schemeClr>
                </a:solidFill>
                <a:latin typeface="Arial"/>
              </a:rPr>
              <a:t> Zagora)</a:t>
            </a:r>
          </a:p>
          <a:p>
            <a:pPr marL="0" lvl="0" indent="0" algn="just" hangingPunct="0">
              <a:spcBef>
                <a:spcPts val="0"/>
              </a:spcBef>
              <a:spcAft>
                <a:spcPts val="1200"/>
              </a:spcAft>
              <a:buNone/>
            </a:pPr>
            <a:endParaRPr lang="bg-BG" sz="2000" dirty="0" smtClean="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Total length of newly built roads, of which: </a:t>
            </a:r>
            <a:r>
              <a:rPr lang="en-US" sz="2000" dirty="0" smtClean="0">
                <a:solidFill>
                  <a:schemeClr val="accent5">
                    <a:lumMod val="50000"/>
                  </a:schemeClr>
                </a:solidFill>
                <a:latin typeface="Arial"/>
              </a:rPr>
              <a:t>TEN-T</a:t>
            </a:r>
            <a:r>
              <a:rPr lang="en-US" sz="2000" dirty="0">
                <a:solidFill>
                  <a:schemeClr val="accent5">
                    <a:lumMod val="50000"/>
                  </a:schemeClr>
                </a:solidFill>
                <a:latin typeface="Arial"/>
              </a:rPr>
              <a:t> </a:t>
            </a:r>
            <a:r>
              <a:rPr lang="en-US" sz="2000" dirty="0" smtClean="0">
                <a:solidFill>
                  <a:schemeClr val="accent5">
                    <a:lumMod val="50000"/>
                  </a:schemeClr>
                </a:solidFill>
                <a:latin typeface="Arial"/>
              </a:rPr>
              <a:t>– 55,3 km (along the Struma Motorway, Europe Motorway and Sofia Ring Road)</a:t>
            </a:r>
          </a:p>
          <a:p>
            <a:pPr marL="0" lvl="0" indent="0" algn="just" hangingPunct="0">
              <a:spcBef>
                <a:spcPts val="0"/>
              </a:spcBef>
              <a:spcAft>
                <a:spcPts val="1200"/>
              </a:spcAft>
              <a:buNone/>
            </a:pPr>
            <a:endParaRPr lang="bg-BG" sz="2000" dirty="0" smtClean="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Total length of newly built </a:t>
            </a:r>
            <a:r>
              <a:rPr lang="en-US" sz="2000" dirty="0" smtClean="0">
                <a:solidFill>
                  <a:schemeClr val="accent5">
                    <a:lumMod val="50000"/>
                  </a:schemeClr>
                </a:solidFill>
                <a:latin typeface="Arial"/>
              </a:rPr>
              <a:t>or modernized tram and metro lines – 13,1 km</a:t>
            </a:r>
          </a:p>
          <a:p>
            <a:pPr marL="0" lvl="0" indent="0" algn="just" hangingPunct="0">
              <a:spcBef>
                <a:spcPts val="0"/>
              </a:spcBef>
              <a:spcAft>
                <a:spcPts val="1200"/>
              </a:spcAft>
              <a:buNone/>
            </a:pPr>
            <a:endParaRPr lang="en-US" sz="2000" dirty="0" smtClean="0">
              <a:solidFill>
                <a:schemeClr val="accent5">
                  <a:lumMod val="50000"/>
                </a:schemeClr>
              </a:solidFill>
              <a:latin typeface="Arial"/>
            </a:endParaRPr>
          </a:p>
          <a:p>
            <a:pPr algn="just" hangingPunct="0">
              <a:spcBef>
                <a:spcPts val="0"/>
              </a:spcBef>
              <a:spcAft>
                <a:spcPts val="1200"/>
              </a:spcAft>
              <a:buFont typeface="Wingdings" pitchFamily="2"/>
              <a:buChar char="v"/>
            </a:pPr>
            <a:r>
              <a:rPr lang="en-US" sz="2000" dirty="0">
                <a:solidFill>
                  <a:schemeClr val="accent5">
                    <a:lumMod val="50000"/>
                  </a:schemeClr>
                </a:solidFill>
                <a:latin typeface="Arial"/>
              </a:rPr>
              <a:t>New metro </a:t>
            </a:r>
            <a:r>
              <a:rPr lang="en-US" sz="2000" dirty="0" smtClean="0">
                <a:solidFill>
                  <a:schemeClr val="accent5">
                    <a:lumMod val="50000"/>
                  </a:schemeClr>
                </a:solidFill>
                <a:latin typeface="Arial"/>
              </a:rPr>
              <a:t>stations – 13 metro stations</a:t>
            </a:r>
          </a:p>
          <a:p>
            <a:pPr algn="just" hangingPunct="0">
              <a:spcBef>
                <a:spcPts val="0"/>
              </a:spcBef>
              <a:spcAft>
                <a:spcPts val="1200"/>
              </a:spcAft>
              <a:buFont typeface="Wingdings" pitchFamily="2"/>
              <a:buChar char="v"/>
            </a:pPr>
            <a:endParaRPr lang="en-US" sz="2000" dirty="0">
              <a:solidFill>
                <a:schemeClr val="accent5">
                  <a:lumMod val="50000"/>
                </a:schemeClr>
              </a:solidFill>
              <a:latin typeface="Arial"/>
            </a:endParaRPr>
          </a:p>
          <a:p>
            <a:pPr algn="just" hangingPunct="0">
              <a:spcBef>
                <a:spcPts val="0"/>
              </a:spcBef>
              <a:spcAft>
                <a:spcPts val="1200"/>
              </a:spcAft>
              <a:buFont typeface="Wingdings" pitchFamily="2"/>
              <a:buChar char="v"/>
            </a:pPr>
            <a:r>
              <a:rPr lang="en-GB" sz="2000" dirty="0">
                <a:solidFill>
                  <a:schemeClr val="accent5">
                    <a:lumMod val="50000"/>
                  </a:schemeClr>
                </a:solidFill>
                <a:latin typeface="Arial"/>
              </a:rPr>
              <a:t>Delivered multipurpose vessels  - 5 vessels</a:t>
            </a:r>
            <a:endParaRPr lang="ru-RU" sz="2000" dirty="0">
              <a:solidFill>
                <a:schemeClr val="accent5">
                  <a:lumMod val="50000"/>
                </a:schemeClr>
              </a:solidFill>
              <a:latin typeface="Arial"/>
            </a:endParaRPr>
          </a:p>
        </p:txBody>
      </p:sp>
    </p:spTree>
    <p:extLst>
      <p:ext uri="{BB962C8B-B14F-4D97-AF65-F5344CB8AC3E}">
        <p14:creationId xmlns:p14="http://schemas.microsoft.com/office/powerpoint/2010/main" val="2783138667"/>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US" sz="3200" b="1" dirty="0" smtClean="0">
                <a:solidFill>
                  <a:srgbClr val="4472C4">
                    <a:lumMod val="50000"/>
                  </a:srgbClr>
                </a:solidFill>
                <a:latin typeface="Calibri" pitchFamily="34"/>
              </a:rPr>
              <a:t>RDP: 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61546" y="1225063"/>
            <a:ext cx="9082454" cy="5040556"/>
          </a:xfrm>
        </p:spPr>
        <p:txBody>
          <a:bodyPr>
            <a:noAutofit/>
          </a:bodyPr>
          <a:lstStyle/>
          <a:p>
            <a:pPr lvl="0" algn="just" hangingPunct="0">
              <a:spcBef>
                <a:spcPts val="0"/>
              </a:spcBef>
              <a:spcAft>
                <a:spcPts val="300"/>
              </a:spcAft>
              <a:buFont typeface="Wingdings" pitchFamily="2"/>
              <a:buChar char="v"/>
            </a:pPr>
            <a:r>
              <a:rPr lang="en" sz="1800" dirty="0" smtClean="0">
                <a:solidFill>
                  <a:schemeClr val="accent5">
                    <a:lumMod val="50000"/>
                  </a:schemeClr>
                </a:solidFill>
                <a:latin typeface="Arial"/>
              </a:rPr>
              <a:t>Investments in </a:t>
            </a:r>
            <a:r>
              <a:rPr lang="en" sz="1800" b="1" dirty="0" smtClean="0">
                <a:solidFill>
                  <a:schemeClr val="accent5">
                    <a:lumMod val="50000"/>
                  </a:schemeClr>
                </a:solidFill>
                <a:latin typeface="Arial"/>
              </a:rPr>
              <a:t>modernization and increasing competitiveness in the production and processing of agricultural products </a:t>
            </a:r>
            <a:r>
              <a:rPr lang="en" sz="1800" dirty="0" smtClean="0">
                <a:solidFill>
                  <a:schemeClr val="accent5">
                    <a:lumMod val="50000"/>
                  </a:schemeClr>
                </a:solidFill>
                <a:latin typeface="Arial"/>
              </a:rPr>
              <a:t>- </a:t>
            </a:r>
            <a:r>
              <a:rPr lang="en" sz="1800" b="1" dirty="0" smtClean="0">
                <a:solidFill>
                  <a:schemeClr val="accent5">
                    <a:lumMod val="50000"/>
                  </a:schemeClr>
                </a:solidFill>
                <a:latin typeface="Arial"/>
              </a:rPr>
              <a:t>1,994 billion euro </a:t>
            </a:r>
            <a:r>
              <a:rPr lang="en" sz="1800" dirty="0" smtClean="0">
                <a:solidFill>
                  <a:schemeClr val="accent5">
                    <a:lumMod val="50000"/>
                  </a:schemeClr>
                </a:solidFill>
                <a:latin typeface="Arial"/>
              </a:rPr>
              <a:t>(3,590 active contracts).</a:t>
            </a:r>
            <a:endParaRPr lang="bg-BG" sz="1800" dirty="0">
              <a:solidFill>
                <a:schemeClr val="accent5">
                  <a:lumMod val="50000"/>
                </a:schemeClr>
              </a:solidFill>
              <a:latin typeface="Arial"/>
            </a:endParaRPr>
          </a:p>
          <a:p>
            <a:pPr lvl="0" algn="just" hangingPunct="0">
              <a:spcBef>
                <a:spcPts val="0"/>
              </a:spcBef>
              <a:spcAft>
                <a:spcPts val="300"/>
              </a:spcAft>
              <a:buFont typeface="Wingdings" pitchFamily="2"/>
              <a:buChar char="v"/>
            </a:pPr>
            <a:r>
              <a:rPr lang="en" sz="1800" dirty="0" smtClean="0">
                <a:solidFill>
                  <a:schemeClr val="accent5">
                    <a:lumMod val="50000"/>
                  </a:schemeClr>
                </a:solidFill>
                <a:latin typeface="Arial"/>
              </a:rPr>
              <a:t>A total of </a:t>
            </a:r>
            <a:r>
              <a:rPr lang="en" sz="1800" b="1" dirty="0" smtClean="0">
                <a:solidFill>
                  <a:schemeClr val="accent5">
                    <a:lumMod val="50000"/>
                  </a:schemeClr>
                </a:solidFill>
                <a:latin typeface="Arial"/>
              </a:rPr>
              <a:t>2,280 young farmers </a:t>
            </a:r>
            <a:r>
              <a:rPr lang="en" sz="1800" dirty="0" smtClean="0">
                <a:solidFill>
                  <a:schemeClr val="accent5">
                    <a:lumMod val="50000"/>
                  </a:schemeClr>
                </a:solidFill>
                <a:latin typeface="Arial"/>
              </a:rPr>
              <a:t>helped to enter the sector with subsidy equal to </a:t>
            </a:r>
            <a:r>
              <a:rPr lang="en" sz="1800" dirty="0">
                <a:solidFill>
                  <a:schemeClr val="accent5">
                    <a:lumMod val="50000"/>
                  </a:schemeClr>
                </a:solidFill>
                <a:latin typeface="Arial"/>
              </a:rPr>
              <a:t>€ 57 </a:t>
            </a:r>
            <a:r>
              <a:rPr lang="en" sz="1800" dirty="0" smtClean="0">
                <a:solidFill>
                  <a:schemeClr val="accent5">
                    <a:lumMod val="50000"/>
                  </a:schemeClr>
                </a:solidFill>
                <a:latin typeface="Arial"/>
              </a:rPr>
              <a:t>million.</a:t>
            </a:r>
          </a:p>
          <a:p>
            <a:pPr lvl="0" algn="just" hangingPunct="0">
              <a:spcBef>
                <a:spcPts val="0"/>
              </a:spcBef>
              <a:spcAft>
                <a:spcPts val="300"/>
              </a:spcAft>
              <a:buFont typeface="Wingdings" pitchFamily="2"/>
              <a:buChar char="v"/>
            </a:pPr>
            <a:r>
              <a:rPr lang="en" sz="1800" dirty="0" smtClean="0">
                <a:solidFill>
                  <a:schemeClr val="accent5">
                    <a:lumMod val="50000"/>
                  </a:schemeClr>
                </a:solidFill>
                <a:latin typeface="Arial"/>
              </a:rPr>
              <a:t>A total of </a:t>
            </a:r>
            <a:r>
              <a:rPr lang="en" sz="1800" b="1" dirty="0" smtClean="0">
                <a:solidFill>
                  <a:schemeClr val="accent5">
                    <a:lumMod val="50000"/>
                  </a:schemeClr>
                </a:solidFill>
                <a:latin typeface="Arial"/>
              </a:rPr>
              <a:t>4,720 small farmers </a:t>
            </a:r>
            <a:r>
              <a:rPr lang="en" sz="1800" dirty="0" smtClean="0">
                <a:solidFill>
                  <a:schemeClr val="accent5">
                    <a:lumMod val="50000"/>
                  </a:schemeClr>
                </a:solidFill>
                <a:latin typeface="Arial"/>
              </a:rPr>
              <a:t>holdings received support (€ 70 million) aiming to market-oriented activities.</a:t>
            </a:r>
          </a:p>
          <a:p>
            <a:pPr lvl="0" algn="just" hangingPunct="0">
              <a:spcBef>
                <a:spcPts val="0"/>
              </a:spcBef>
              <a:spcAft>
                <a:spcPts val="300"/>
              </a:spcAft>
              <a:buFont typeface="Wingdings" pitchFamily="2"/>
              <a:buChar char="v"/>
            </a:pPr>
            <a:r>
              <a:rPr lang="en" sz="1800" dirty="0" smtClean="0">
                <a:solidFill>
                  <a:schemeClr val="accent5">
                    <a:lumMod val="50000"/>
                  </a:schemeClr>
                </a:solidFill>
                <a:latin typeface="Arial"/>
              </a:rPr>
              <a:t>Supported </a:t>
            </a:r>
            <a:r>
              <a:rPr lang="en" sz="1800" b="1" dirty="0" smtClean="0">
                <a:solidFill>
                  <a:schemeClr val="accent5">
                    <a:lumMod val="50000"/>
                  </a:schemeClr>
                </a:solidFill>
                <a:latin typeface="Arial"/>
              </a:rPr>
              <a:t>25 innovation projects</a:t>
            </a:r>
            <a:r>
              <a:rPr lang="en" sz="1800" dirty="0" smtClean="0">
                <a:solidFill>
                  <a:schemeClr val="accent5">
                    <a:lumMod val="50000"/>
                  </a:schemeClr>
                </a:solidFill>
                <a:latin typeface="Arial"/>
              </a:rPr>
              <a:t>, presented by operational groups for cooperation between farmers, scientists and teachers and the bussiness, worth over € </a:t>
            </a:r>
            <a:r>
              <a:rPr lang="en" sz="1800" dirty="0">
                <a:solidFill>
                  <a:schemeClr val="accent5">
                    <a:lumMod val="50000"/>
                  </a:schemeClr>
                </a:solidFill>
                <a:latin typeface="Arial"/>
              </a:rPr>
              <a:t>7,5 </a:t>
            </a:r>
            <a:r>
              <a:rPr lang="en" sz="1800" dirty="0" smtClean="0">
                <a:solidFill>
                  <a:schemeClr val="accent5">
                    <a:lumMod val="50000"/>
                  </a:schemeClr>
                </a:solidFill>
                <a:latin typeface="Arial"/>
              </a:rPr>
              <a:t>million.</a:t>
            </a:r>
          </a:p>
          <a:p>
            <a:pPr lvl="0" algn="just" hangingPunct="0">
              <a:spcBef>
                <a:spcPts val="0"/>
              </a:spcBef>
              <a:spcAft>
                <a:spcPts val="300"/>
              </a:spcAft>
              <a:buFont typeface="Wingdings" pitchFamily="2"/>
              <a:buChar char="v"/>
            </a:pPr>
            <a:r>
              <a:rPr lang="en" sz="1800" b="1" dirty="0" smtClean="0">
                <a:solidFill>
                  <a:schemeClr val="accent5">
                    <a:lumMod val="50000"/>
                  </a:schemeClr>
                </a:solidFill>
                <a:latin typeface="Arial"/>
              </a:rPr>
              <a:t>Improving the quality of life in rural areas </a:t>
            </a:r>
            <a:r>
              <a:rPr lang="en" sz="1800" dirty="0" smtClean="0">
                <a:solidFill>
                  <a:schemeClr val="accent5">
                    <a:lumMod val="50000"/>
                  </a:schemeClr>
                </a:solidFill>
                <a:latin typeface="Arial"/>
              </a:rPr>
              <a:t>- supported </a:t>
            </a:r>
            <a:r>
              <a:rPr lang="en" sz="1800" b="1" dirty="0" smtClean="0">
                <a:solidFill>
                  <a:schemeClr val="accent5">
                    <a:lumMod val="50000"/>
                  </a:schemeClr>
                </a:solidFill>
                <a:latin typeface="Arial"/>
              </a:rPr>
              <a:t>809 infrastructure projects </a:t>
            </a:r>
            <a:r>
              <a:rPr lang="en" sz="1800" dirty="0" smtClean="0">
                <a:solidFill>
                  <a:schemeClr val="accent5">
                    <a:lumMod val="50000"/>
                  </a:schemeClr>
                </a:solidFill>
                <a:latin typeface="Arial"/>
              </a:rPr>
              <a:t>worth over 685 million euros.</a:t>
            </a:r>
          </a:p>
          <a:p>
            <a:pPr lvl="0" algn="just" hangingPunct="0">
              <a:spcBef>
                <a:spcPts val="0"/>
              </a:spcBef>
              <a:spcAft>
                <a:spcPts val="300"/>
              </a:spcAft>
              <a:buFont typeface="Wingdings" pitchFamily="2"/>
              <a:buChar char="v"/>
            </a:pPr>
            <a:r>
              <a:rPr lang="en" sz="1800" dirty="0" smtClean="0">
                <a:solidFill>
                  <a:schemeClr val="accent5">
                    <a:lumMod val="50000"/>
                  </a:schemeClr>
                </a:solidFill>
                <a:latin typeface="Arial"/>
              </a:rPr>
              <a:t>Supported </a:t>
            </a:r>
            <a:r>
              <a:rPr lang="en" sz="1800" b="1" dirty="0" smtClean="0">
                <a:solidFill>
                  <a:schemeClr val="accent5">
                    <a:lumMod val="50000"/>
                  </a:schemeClr>
                </a:solidFill>
                <a:latin typeface="Arial"/>
              </a:rPr>
              <a:t>240 projects of micro-enterprises </a:t>
            </a:r>
            <a:r>
              <a:rPr lang="en" sz="1800" dirty="0" smtClean="0">
                <a:solidFill>
                  <a:schemeClr val="accent5">
                    <a:lumMod val="50000"/>
                  </a:schemeClr>
                </a:solidFill>
                <a:latin typeface="Arial"/>
              </a:rPr>
              <a:t>for non-agricultural activities in the field of services and production in rural areas (over 66 million euros investments).</a:t>
            </a:r>
          </a:p>
          <a:p>
            <a:pPr lvl="0" algn="just" hangingPunct="0">
              <a:spcBef>
                <a:spcPts val="0"/>
              </a:spcBef>
              <a:spcAft>
                <a:spcPts val="300"/>
              </a:spcAft>
              <a:buFont typeface="Wingdings" pitchFamily="2"/>
              <a:buChar char="v"/>
            </a:pPr>
            <a:r>
              <a:rPr lang="en" sz="1800" b="1" dirty="0" smtClean="0">
                <a:solidFill>
                  <a:schemeClr val="accent5">
                    <a:lumMod val="50000"/>
                  </a:schemeClr>
                </a:solidFill>
                <a:latin typeface="Arial"/>
              </a:rPr>
              <a:t>Over </a:t>
            </a:r>
            <a:r>
              <a:rPr lang="en" sz="1800" dirty="0">
                <a:solidFill>
                  <a:schemeClr val="accent5">
                    <a:lumMod val="50000"/>
                  </a:schemeClr>
                </a:solidFill>
                <a:latin typeface="Arial"/>
              </a:rPr>
              <a:t>€ </a:t>
            </a:r>
            <a:r>
              <a:rPr lang="en" sz="1800" b="1" dirty="0" smtClean="0">
                <a:solidFill>
                  <a:schemeClr val="accent5">
                    <a:lumMod val="50000"/>
                  </a:schemeClr>
                </a:solidFill>
                <a:latin typeface="Arial"/>
              </a:rPr>
              <a:t>1,1 billion paid to farmers under “compensatory” and area-based measures </a:t>
            </a:r>
            <a:r>
              <a:rPr lang="en" sz="1800" dirty="0" smtClean="0">
                <a:solidFill>
                  <a:schemeClr val="accent5">
                    <a:lumMod val="50000"/>
                  </a:schemeClr>
                </a:solidFill>
                <a:latin typeface="Arial"/>
              </a:rPr>
              <a:t>from the BG RDP 2014-2020 - for commitments related to environmental protection, implementation of organic farming methods, animal welfare, compliance with restrictions in Natura 2000 areas, compensation for unfavorable conditions in areas with natural constraints in the country, etc.</a:t>
            </a:r>
            <a:endParaRPr lang="ru-RU" sz="1500" dirty="0">
              <a:solidFill>
                <a:srgbClr val="1A3A80"/>
              </a:solidFill>
              <a:latin typeface="Arial"/>
            </a:endParaRPr>
          </a:p>
        </p:txBody>
      </p:sp>
    </p:spTree>
    <p:extLst>
      <p:ext uri="{BB962C8B-B14F-4D97-AF65-F5344CB8AC3E}">
        <p14:creationId xmlns:p14="http://schemas.microsoft.com/office/powerpoint/2010/main" val="1966158173"/>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GB" sz="3200" b="1" dirty="0" smtClean="0">
                <a:solidFill>
                  <a:srgbClr val="4472C4">
                    <a:lumMod val="50000"/>
                  </a:srgbClr>
                </a:solidFill>
                <a:latin typeface="Calibri" pitchFamily="34"/>
              </a:rPr>
              <a:t>MFP: </a:t>
            </a:r>
            <a:r>
              <a:rPr lang="en-US" sz="3200" b="1" dirty="0" smtClean="0">
                <a:solidFill>
                  <a:srgbClr val="4472C4">
                    <a:lumMod val="50000"/>
                  </a:srgbClr>
                </a:solidFill>
                <a:latin typeface="Calibri" pitchFamily="34"/>
              </a:rPr>
              <a:t>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392123"/>
            <a:ext cx="8353254" cy="3672251"/>
          </a:xfrm>
        </p:spPr>
        <p:txBody>
          <a:bodyPr>
            <a:noAutofit/>
          </a:bodyPr>
          <a:lstStyle/>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88 </a:t>
            </a:r>
            <a:r>
              <a:rPr lang="en-US" sz="2000" dirty="0" smtClean="0">
                <a:solidFill>
                  <a:schemeClr val="accent5">
                    <a:lumMod val="50000"/>
                  </a:schemeClr>
                </a:solidFill>
                <a:latin typeface="Arial"/>
              </a:rPr>
              <a:t>supported </a:t>
            </a:r>
            <a:r>
              <a:rPr lang="en-US" sz="2000" dirty="0">
                <a:solidFill>
                  <a:schemeClr val="accent5">
                    <a:lumMod val="50000"/>
                  </a:schemeClr>
                </a:solidFill>
                <a:latin typeface="Arial"/>
              </a:rPr>
              <a:t>aquaculture producers and 22 new ones</a:t>
            </a: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36 modernized processing plants</a:t>
            </a: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4 aquaculture farms providing environmental services</a:t>
            </a: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184 projects supported under the CLLD strategies</a:t>
            </a: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123 new jobs created</a:t>
            </a: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130 jobs saved</a:t>
            </a: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2 newly created Producer Organizations</a:t>
            </a: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295 compensation provided in relation to the COVID-19 crisis</a:t>
            </a:r>
            <a:endParaRPr lang="bg-BG" sz="20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3996"/>
          <a:stretch/>
        </p:blipFill>
        <p:spPr>
          <a:xfrm>
            <a:off x="154942" y="5129864"/>
            <a:ext cx="2861845" cy="167511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2621" y="5047360"/>
            <a:ext cx="2573341" cy="175761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6793" y="5171733"/>
            <a:ext cx="2925857" cy="1633245"/>
          </a:xfrm>
          <a:prstGeom prst="rect">
            <a:avLst/>
          </a:prstGeom>
        </p:spPr>
      </p:pic>
    </p:spTree>
    <p:extLst>
      <p:ext uri="{BB962C8B-B14F-4D97-AF65-F5344CB8AC3E}">
        <p14:creationId xmlns:p14="http://schemas.microsoft.com/office/powerpoint/2010/main" val="1626520433"/>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US" sz="3200" b="1" dirty="0" smtClean="0">
                <a:solidFill>
                  <a:srgbClr val="4472C4">
                    <a:lumMod val="50000"/>
                  </a:srgbClr>
                </a:solidFill>
                <a:latin typeface="Calibri" pitchFamily="34"/>
              </a:rPr>
              <a:t>MFP: 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524003"/>
            <a:ext cx="8353254" cy="3672251"/>
          </a:xfrm>
        </p:spPr>
        <p:txBody>
          <a:bodyPr>
            <a:noAutofit/>
          </a:bodyPr>
          <a:lstStyle/>
          <a:p>
            <a:pPr lvl="0" algn="just" hangingPunct="0">
              <a:spcBef>
                <a:spcPts val="0"/>
              </a:spcBef>
              <a:spcAft>
                <a:spcPts val="1200"/>
              </a:spcAft>
              <a:buFont typeface="Wingdings" pitchFamily="2"/>
              <a:buChar char="v"/>
            </a:pPr>
            <a:r>
              <a:rPr lang="en-US" sz="2400" dirty="0">
                <a:solidFill>
                  <a:schemeClr val="accent5">
                    <a:lumMod val="50000"/>
                  </a:schemeClr>
                </a:solidFill>
                <a:latin typeface="Arial"/>
              </a:rPr>
              <a:t>6 modernized fishing ports</a:t>
            </a:r>
          </a:p>
          <a:p>
            <a:pPr lvl="0" algn="just" hangingPunct="0">
              <a:spcBef>
                <a:spcPts val="0"/>
              </a:spcBef>
              <a:spcAft>
                <a:spcPts val="1200"/>
              </a:spcAft>
              <a:buFont typeface="Wingdings" pitchFamily="2"/>
              <a:buChar char="v"/>
            </a:pPr>
            <a:r>
              <a:rPr lang="en-US" sz="2400" dirty="0" smtClean="0">
                <a:solidFill>
                  <a:schemeClr val="accent5">
                    <a:lumMod val="50000"/>
                  </a:schemeClr>
                </a:solidFill>
                <a:latin typeface="Arial"/>
              </a:rPr>
              <a:t>5 </a:t>
            </a:r>
            <a:r>
              <a:rPr lang="en-US" sz="2400" dirty="0">
                <a:solidFill>
                  <a:schemeClr val="accent5">
                    <a:lumMod val="50000"/>
                  </a:schemeClr>
                </a:solidFill>
                <a:latin typeface="Arial"/>
              </a:rPr>
              <a:t>built/upgraded moorings</a:t>
            </a:r>
          </a:p>
          <a:p>
            <a:pPr lvl="0" algn="just" hangingPunct="0">
              <a:spcBef>
                <a:spcPts val="0"/>
              </a:spcBef>
              <a:spcAft>
                <a:spcPts val="1200"/>
              </a:spcAft>
              <a:buFont typeface="Wingdings" pitchFamily="2"/>
              <a:buChar char="v"/>
            </a:pPr>
            <a:r>
              <a:rPr lang="en-US" sz="2400" smtClean="0">
                <a:solidFill>
                  <a:schemeClr val="accent5">
                    <a:lumMod val="50000"/>
                  </a:schemeClr>
                </a:solidFill>
                <a:latin typeface="Arial"/>
              </a:rPr>
              <a:t>8 </a:t>
            </a:r>
            <a:r>
              <a:rPr lang="en-US" sz="2400" dirty="0">
                <a:solidFill>
                  <a:schemeClr val="accent5">
                    <a:lumMod val="50000"/>
                  </a:schemeClr>
                </a:solidFill>
                <a:latin typeface="Arial"/>
              </a:rPr>
              <a:t>scrapped old ships</a:t>
            </a:r>
          </a:p>
          <a:p>
            <a:pPr lvl="0" algn="just" hangingPunct="0">
              <a:spcBef>
                <a:spcPts val="0"/>
              </a:spcBef>
              <a:spcAft>
                <a:spcPts val="1200"/>
              </a:spcAft>
              <a:buFont typeface="Wingdings" pitchFamily="2"/>
              <a:buChar char="v"/>
            </a:pPr>
            <a:r>
              <a:rPr lang="en-US" sz="2400" smtClean="0">
                <a:solidFill>
                  <a:schemeClr val="accent5">
                    <a:lumMod val="50000"/>
                  </a:schemeClr>
                </a:solidFill>
                <a:latin typeface="Arial"/>
              </a:rPr>
              <a:t>7 </a:t>
            </a:r>
            <a:r>
              <a:rPr lang="en-US" sz="2400" dirty="0" smtClean="0">
                <a:solidFill>
                  <a:schemeClr val="accent5">
                    <a:lumMod val="50000"/>
                  </a:schemeClr>
                </a:solidFill>
                <a:latin typeface="Arial"/>
              </a:rPr>
              <a:t>projects </a:t>
            </a:r>
            <a:r>
              <a:rPr lang="en-US" sz="2400" dirty="0">
                <a:solidFill>
                  <a:schemeClr val="accent5">
                    <a:lumMod val="50000"/>
                  </a:schemeClr>
                </a:solidFill>
                <a:latin typeface="Arial"/>
              </a:rPr>
              <a:t>to increase knowledge about the marine environment</a:t>
            </a:r>
          </a:p>
          <a:p>
            <a:pPr lvl="0" algn="just" hangingPunct="0">
              <a:spcBef>
                <a:spcPts val="0"/>
              </a:spcBef>
              <a:spcAft>
                <a:spcPts val="1200"/>
              </a:spcAft>
              <a:buFont typeface="Wingdings" pitchFamily="2"/>
              <a:buChar char="v"/>
            </a:pPr>
            <a:r>
              <a:rPr lang="en-US" sz="2400" dirty="0">
                <a:solidFill>
                  <a:schemeClr val="accent5">
                    <a:lumMod val="50000"/>
                  </a:schemeClr>
                </a:solidFill>
                <a:latin typeface="Arial"/>
              </a:rPr>
              <a:t>Implemented integrated Bulgarian maritime surveillance, as part of the </a:t>
            </a:r>
            <a:r>
              <a:rPr lang="en-US" sz="2400" dirty="0" smtClean="0">
                <a:solidFill>
                  <a:schemeClr val="accent5">
                    <a:lumMod val="50000"/>
                  </a:schemeClr>
                </a:solidFill>
                <a:latin typeface="Arial"/>
              </a:rPr>
              <a:t>Common </a:t>
            </a:r>
            <a:r>
              <a:rPr lang="en-US" sz="2400" dirty="0">
                <a:solidFill>
                  <a:schemeClr val="accent5">
                    <a:lumMod val="50000"/>
                  </a:schemeClr>
                </a:solidFill>
                <a:latin typeface="Arial"/>
              </a:rPr>
              <a:t>Information </a:t>
            </a:r>
            <a:r>
              <a:rPr lang="en-US" sz="2400" dirty="0" smtClean="0">
                <a:solidFill>
                  <a:schemeClr val="accent5">
                    <a:lumMod val="50000"/>
                  </a:schemeClr>
                </a:solidFill>
                <a:latin typeface="Arial"/>
              </a:rPr>
              <a:t>Sharing </a:t>
            </a:r>
            <a:r>
              <a:rPr lang="en-US" sz="2400" dirty="0">
                <a:solidFill>
                  <a:schemeClr val="accent5">
                    <a:lumMod val="50000"/>
                  </a:schemeClr>
                </a:solidFill>
                <a:latin typeface="Arial"/>
              </a:rPr>
              <a:t>Environment (CISE)</a:t>
            </a:r>
            <a:endParaRPr lang="ru-RU" sz="24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44" y="5148816"/>
            <a:ext cx="2717320" cy="1612090"/>
          </a:xfrm>
          <a:prstGeom prst="rect">
            <a:avLst/>
          </a:prstGeom>
        </p:spPr>
      </p:pic>
      <p:pic>
        <p:nvPicPr>
          <p:cNvPr id="9" name="Picture 8"/>
          <p:cNvPicPr>
            <a:picLocks noChangeAspect="1"/>
          </p:cNvPicPr>
          <p:nvPr/>
        </p:nvPicPr>
        <p:blipFill>
          <a:blip r:embed="rId5"/>
          <a:stretch>
            <a:fillRect/>
          </a:stretch>
        </p:blipFill>
        <p:spPr>
          <a:xfrm>
            <a:off x="3132392" y="5148816"/>
            <a:ext cx="2716318" cy="159596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3381" y="5148816"/>
            <a:ext cx="2793884" cy="1634407"/>
          </a:xfrm>
          <a:prstGeom prst="rect">
            <a:avLst/>
          </a:prstGeom>
        </p:spPr>
      </p:pic>
    </p:spTree>
    <p:extLst>
      <p:ext uri="{BB962C8B-B14F-4D97-AF65-F5344CB8AC3E}">
        <p14:creationId xmlns:p14="http://schemas.microsoft.com/office/powerpoint/2010/main" val="2175022212"/>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524004" cy="1052739"/>
          </a:xfrm>
        </p:spPr>
        <p:txBody>
          <a:bodyPr anchorCtr="0">
            <a:noAutofit/>
          </a:bodyPr>
          <a:lstStyle/>
          <a:p>
            <a:pPr algn="l"/>
            <a:r>
              <a:rPr lang="en-US" sz="3200" b="1" dirty="0" smtClean="0">
                <a:solidFill>
                  <a:schemeClr val="accent5">
                    <a:lumMod val="50000"/>
                  </a:schemeClr>
                </a:solidFill>
                <a:latin typeface="Calibri" pitchFamily="34"/>
              </a:rPr>
              <a:t>OPTTI: Reconstructed </a:t>
            </a:r>
            <a:r>
              <a:rPr lang="en-US" sz="3200" b="1" dirty="0" smtClean="0">
                <a:solidFill>
                  <a:schemeClr val="accent5">
                    <a:lumMod val="50000"/>
                  </a:schemeClr>
                </a:solidFill>
                <a:latin typeface="Calibri" pitchFamily="34"/>
              </a:rPr>
              <a:t>key railway station </a:t>
            </a:r>
            <a:r>
              <a:rPr lang="en-US" sz="3200" b="1" dirty="0" err="1" smtClean="0">
                <a:solidFill>
                  <a:schemeClr val="accent5">
                    <a:lumMod val="50000"/>
                  </a:schemeClr>
                </a:solidFill>
                <a:latin typeface="Calibri" pitchFamily="34"/>
              </a:rPr>
              <a:t>Stara</a:t>
            </a:r>
            <a:r>
              <a:rPr lang="en-US" sz="3200" b="1" dirty="0" smtClean="0">
                <a:solidFill>
                  <a:schemeClr val="accent5">
                    <a:lumMod val="50000"/>
                  </a:schemeClr>
                </a:solidFill>
                <a:latin typeface="Calibri" pitchFamily="34"/>
              </a:rPr>
              <a:t> Zagora</a:t>
            </a:r>
            <a:endParaRPr lang="bg-BG" sz="3200" b="1" dirty="0">
              <a:solidFill>
                <a:schemeClr val="accent5">
                  <a:lumMod val="50000"/>
                </a:schemeClr>
              </a:solidFill>
              <a:latin typeface="Calibri" pitchFamily="34"/>
            </a:endParaRPr>
          </a:p>
        </p:txBody>
      </p:sp>
      <p:pic>
        <p:nvPicPr>
          <p:cNvPr id="4" name="Content Placeholder 3"/>
          <p:cNvPicPr>
            <a:picLocks noGrp="1" noChangeAspect="1"/>
          </p:cNvPicPr>
          <p:nvPr>
            <p:ph idx="1"/>
          </p:nvPr>
        </p:nvPicPr>
        <p:blipFill>
          <a:blip r:embed="rId4"/>
          <a:stretch>
            <a:fillRect/>
          </a:stretch>
        </p:blipFill>
        <p:spPr>
          <a:xfrm>
            <a:off x="149983" y="1447852"/>
            <a:ext cx="8800586" cy="4940679"/>
          </a:xfrm>
          <a:prstGeom prst="rect">
            <a:avLst/>
          </a:prstGeom>
        </p:spPr>
      </p:pic>
    </p:spTree>
    <p:extLst>
      <p:ext uri="{BB962C8B-B14F-4D97-AF65-F5344CB8AC3E}">
        <p14:creationId xmlns:p14="http://schemas.microsoft.com/office/powerpoint/2010/main" val="3473018773"/>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352" y="0"/>
            <a:ext cx="7200799" cy="1052739"/>
          </a:xfrm>
        </p:spPr>
        <p:txBody>
          <a:bodyPr anchorCtr="0">
            <a:noAutofit/>
          </a:bodyPr>
          <a:lstStyle/>
          <a:p>
            <a:pPr algn="l"/>
            <a:r>
              <a:rPr lang="en-US" sz="3200" b="1" dirty="0">
                <a:solidFill>
                  <a:schemeClr val="accent5">
                    <a:lumMod val="50000"/>
                  </a:schemeClr>
                </a:solidFill>
                <a:latin typeface="Calibri" pitchFamily="34"/>
              </a:rPr>
              <a:t>OPTTI: Western </a:t>
            </a:r>
            <a:r>
              <a:rPr lang="en-US" sz="3200" b="1" dirty="0" smtClean="0">
                <a:solidFill>
                  <a:schemeClr val="accent5">
                    <a:lumMod val="50000"/>
                  </a:schemeClr>
                </a:solidFill>
                <a:latin typeface="Calibri" pitchFamily="34"/>
              </a:rPr>
              <a:t>Arc of Sofia Ring Road</a:t>
            </a:r>
            <a:endParaRPr lang="bg-BG" sz="3200" b="1" dirty="0">
              <a:solidFill>
                <a:schemeClr val="accent5">
                  <a:lumMod val="50000"/>
                </a:schemeClr>
              </a:solidFill>
              <a:latin typeface="Calibri" pitchFamily="34"/>
            </a:endParaRPr>
          </a:p>
        </p:txBody>
      </p:sp>
      <p:pic>
        <p:nvPicPr>
          <p:cNvPr id="4" name="Content Placeholder 3"/>
          <p:cNvPicPr>
            <a:picLocks noGrp="1" noChangeAspect="1"/>
          </p:cNvPicPr>
          <p:nvPr>
            <p:ph idx="1"/>
          </p:nvPr>
        </p:nvPicPr>
        <p:blipFill>
          <a:blip r:embed="rId4"/>
          <a:stretch>
            <a:fillRect/>
          </a:stretch>
        </p:blipFill>
        <p:spPr>
          <a:xfrm>
            <a:off x="249849" y="1556238"/>
            <a:ext cx="8570302" cy="4852151"/>
          </a:xfrm>
          <a:prstGeom prst="rect">
            <a:avLst/>
          </a:prstGeom>
        </p:spPr>
      </p:pic>
    </p:spTree>
    <p:extLst>
      <p:ext uri="{BB962C8B-B14F-4D97-AF65-F5344CB8AC3E}">
        <p14:creationId xmlns:p14="http://schemas.microsoft.com/office/powerpoint/2010/main" val="772557874"/>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450731" y="0"/>
            <a:ext cx="7622931" cy="1052739"/>
          </a:xfrm>
        </p:spPr>
        <p:txBody>
          <a:bodyPr anchorCtr="0">
            <a:noAutofit/>
          </a:bodyPr>
          <a:lstStyle/>
          <a:p>
            <a:pPr algn="l"/>
            <a:r>
              <a:rPr lang="en-US" sz="3200" b="1" dirty="0">
                <a:solidFill>
                  <a:srgbClr val="4472C4">
                    <a:lumMod val="50000"/>
                  </a:srgbClr>
                </a:solidFill>
                <a:latin typeface="Calibri" pitchFamily="34"/>
              </a:rPr>
              <a:t>OPTTI: </a:t>
            </a:r>
            <a:r>
              <a:rPr lang="en-US" sz="3200" b="1" dirty="0" smtClean="0">
                <a:solidFill>
                  <a:schemeClr val="accent5">
                    <a:lumMod val="50000"/>
                  </a:schemeClr>
                </a:solidFill>
                <a:latin typeface="Calibri" pitchFamily="34"/>
              </a:rPr>
              <a:t>Extension </a:t>
            </a:r>
            <a:r>
              <a:rPr lang="en-US" sz="3200" b="1" dirty="0" smtClean="0">
                <a:solidFill>
                  <a:schemeClr val="accent5">
                    <a:lumMod val="50000"/>
                  </a:schemeClr>
                </a:solidFill>
                <a:latin typeface="Calibri" pitchFamily="34"/>
              </a:rPr>
              <a:t>of Sofia Metro</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524003"/>
            <a:ext cx="8353254" cy="5040556"/>
          </a:xfrm>
        </p:spPr>
        <p:txBody>
          <a:bodyPr>
            <a:noAutofit/>
          </a:bodyPr>
          <a:lstStyle/>
          <a:p>
            <a:pPr marL="0" lvl="0" indent="0" algn="just" hangingPunct="0">
              <a:spcBef>
                <a:spcPts val="0"/>
              </a:spcBef>
              <a:spcAft>
                <a:spcPts val="1200"/>
              </a:spcAft>
              <a:buNone/>
            </a:pPr>
            <a:endParaRPr lang="bg-BG" sz="2000" dirty="0" smtClean="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4" name="Picture 3"/>
          <p:cNvPicPr>
            <a:picLocks noChangeAspect="1"/>
          </p:cNvPicPr>
          <p:nvPr/>
        </p:nvPicPr>
        <p:blipFill>
          <a:blip r:embed="rId4"/>
          <a:stretch>
            <a:fillRect/>
          </a:stretch>
        </p:blipFill>
        <p:spPr>
          <a:xfrm>
            <a:off x="467541" y="1251159"/>
            <a:ext cx="7784536" cy="5211862"/>
          </a:xfrm>
          <a:prstGeom prst="rect">
            <a:avLst/>
          </a:prstGeom>
        </p:spPr>
      </p:pic>
    </p:spTree>
    <p:extLst>
      <p:ext uri="{BB962C8B-B14F-4D97-AF65-F5344CB8AC3E}">
        <p14:creationId xmlns:p14="http://schemas.microsoft.com/office/powerpoint/2010/main" val="4137801471"/>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409704" cy="1052739"/>
          </a:xfrm>
        </p:spPr>
        <p:txBody>
          <a:bodyPr anchorCtr="0">
            <a:noAutofit/>
          </a:bodyPr>
          <a:lstStyle/>
          <a:p>
            <a:pPr algn="l"/>
            <a:r>
              <a:rPr lang="en-US" sz="3200" b="1" dirty="0">
                <a:solidFill>
                  <a:srgbClr val="4472C4">
                    <a:lumMod val="50000"/>
                  </a:srgbClr>
                </a:solidFill>
                <a:latin typeface="Calibri" pitchFamily="34"/>
              </a:rPr>
              <a:t>OPTTI: </a:t>
            </a:r>
            <a:r>
              <a:rPr lang="en-US" sz="2700" b="1" dirty="0" smtClean="0">
                <a:solidFill>
                  <a:schemeClr val="accent5">
                    <a:lumMod val="50000"/>
                  </a:schemeClr>
                </a:solidFill>
                <a:latin typeface="Calibri" pitchFamily="34"/>
              </a:rPr>
              <a:t>Dredging </a:t>
            </a:r>
            <a:r>
              <a:rPr lang="en-US" sz="2700" b="1" dirty="0">
                <a:solidFill>
                  <a:schemeClr val="accent5">
                    <a:lumMod val="50000"/>
                  </a:schemeClr>
                </a:solidFill>
                <a:latin typeface="Calibri" pitchFamily="34"/>
              </a:rPr>
              <a:t>fleet </a:t>
            </a:r>
            <a:r>
              <a:rPr lang="en-US" sz="2700" b="1" dirty="0" smtClean="0">
                <a:solidFill>
                  <a:schemeClr val="accent5">
                    <a:lumMod val="50000"/>
                  </a:schemeClr>
                </a:solidFill>
                <a:latin typeface="Calibri" pitchFamily="34"/>
              </a:rPr>
              <a:t>for the Danube River maintenance</a:t>
            </a:r>
            <a:endParaRPr lang="bg-BG" sz="27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524003"/>
            <a:ext cx="8353254" cy="5040556"/>
          </a:xfrm>
        </p:spPr>
        <p:txBody>
          <a:bodyPr>
            <a:noAutofit/>
          </a:bodyPr>
          <a:lstStyle/>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4" name="Picture 3"/>
          <p:cNvPicPr>
            <a:picLocks noChangeAspect="1"/>
          </p:cNvPicPr>
          <p:nvPr/>
        </p:nvPicPr>
        <p:blipFill>
          <a:blip r:embed="rId4"/>
          <a:stretch>
            <a:fillRect/>
          </a:stretch>
        </p:blipFill>
        <p:spPr>
          <a:xfrm>
            <a:off x="143963" y="1356052"/>
            <a:ext cx="8804648" cy="4932000"/>
          </a:xfrm>
          <a:prstGeom prst="rect">
            <a:avLst/>
          </a:prstGeom>
        </p:spPr>
      </p:pic>
    </p:spTree>
    <p:extLst>
      <p:ext uri="{BB962C8B-B14F-4D97-AF65-F5344CB8AC3E}">
        <p14:creationId xmlns:p14="http://schemas.microsoft.com/office/powerpoint/2010/main" val="2243355791"/>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409704" cy="1052739"/>
          </a:xfrm>
        </p:spPr>
        <p:txBody>
          <a:bodyPr anchorCtr="0">
            <a:noAutofit/>
          </a:bodyPr>
          <a:lstStyle/>
          <a:p>
            <a:pPr algn="l"/>
            <a:r>
              <a:rPr lang="en-US" sz="3200" b="1" dirty="0">
                <a:solidFill>
                  <a:srgbClr val="4472C4">
                    <a:lumMod val="50000"/>
                  </a:srgbClr>
                </a:solidFill>
                <a:latin typeface="Calibri" pitchFamily="34"/>
              </a:rPr>
              <a:t>OPTTI: </a:t>
            </a:r>
            <a:r>
              <a:rPr lang="en-US" sz="2800" b="1" dirty="0" smtClean="0">
                <a:solidFill>
                  <a:schemeClr val="accent5">
                    <a:lumMod val="50000"/>
                  </a:schemeClr>
                </a:solidFill>
                <a:latin typeface="Calibri" pitchFamily="34"/>
              </a:rPr>
              <a:t>Port </a:t>
            </a:r>
            <a:r>
              <a:rPr lang="en-US" sz="2800" b="1" dirty="0" smtClean="0">
                <a:solidFill>
                  <a:schemeClr val="accent5">
                    <a:lumMod val="50000"/>
                  </a:schemeClr>
                </a:solidFill>
                <a:latin typeface="Calibri" pitchFamily="34"/>
              </a:rPr>
              <a:t>reception facilities</a:t>
            </a:r>
            <a:endParaRPr lang="bg-BG" sz="28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524003"/>
            <a:ext cx="8353254" cy="5040556"/>
          </a:xfrm>
        </p:spPr>
        <p:txBody>
          <a:bodyPr>
            <a:noAutofit/>
          </a:bodyPr>
          <a:lstStyle/>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pic>
        <p:nvPicPr>
          <p:cNvPr id="5" name="Picture 4"/>
          <p:cNvPicPr>
            <a:picLocks noChangeAspect="1"/>
          </p:cNvPicPr>
          <p:nvPr/>
        </p:nvPicPr>
        <p:blipFill>
          <a:blip r:embed="rId4"/>
          <a:stretch>
            <a:fillRect/>
          </a:stretch>
        </p:blipFill>
        <p:spPr>
          <a:xfrm>
            <a:off x="589086" y="1344281"/>
            <a:ext cx="7821498" cy="5400000"/>
          </a:xfrm>
          <a:prstGeom prst="rect">
            <a:avLst/>
          </a:prstGeom>
        </p:spPr>
      </p:pic>
    </p:spTree>
    <p:extLst>
      <p:ext uri="{BB962C8B-B14F-4D97-AF65-F5344CB8AC3E}">
        <p14:creationId xmlns:p14="http://schemas.microsoft.com/office/powerpoint/2010/main" val="826322807"/>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61237" y="3615484"/>
            <a:ext cx="39659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txBox="1">
            <a:spLocks noGrp="1"/>
          </p:cNvSpPr>
          <p:nvPr>
            <p:ph type="title"/>
          </p:nvPr>
        </p:nvSpPr>
        <p:spPr>
          <a:xfrm>
            <a:off x="1619996" y="0"/>
            <a:ext cx="7200799" cy="1052739"/>
          </a:xfrm>
        </p:spPr>
        <p:txBody>
          <a:bodyPr anchorCtr="0">
            <a:noAutofit/>
          </a:bodyPr>
          <a:lstStyle/>
          <a:p>
            <a:pPr algn="l"/>
            <a:r>
              <a:rPr lang="en-GB" sz="3200" b="1" dirty="0" smtClean="0">
                <a:solidFill>
                  <a:srgbClr val="4472C4">
                    <a:lumMod val="50000"/>
                  </a:srgbClr>
                </a:solidFill>
                <a:latin typeface="Calibri" pitchFamily="34"/>
              </a:rPr>
              <a:t>OPE: </a:t>
            </a:r>
            <a:r>
              <a:rPr lang="en-US" sz="3200" b="1" dirty="0" smtClean="0">
                <a:solidFill>
                  <a:srgbClr val="4472C4">
                    <a:lumMod val="50000"/>
                  </a:srgbClr>
                </a:solidFill>
                <a:latin typeface="Calibri" pitchFamily="34"/>
              </a:rPr>
              <a:t>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0" y="744280"/>
            <a:ext cx="9069572" cy="5820280"/>
          </a:xfrm>
        </p:spPr>
        <p:txBody>
          <a:bodyPr>
            <a:noAutofit/>
          </a:bodyPr>
          <a:lstStyle/>
          <a:p>
            <a:pPr lvl="0" algn="just" hangingPunct="0">
              <a:spcBef>
                <a:spcPts val="0"/>
              </a:spcBef>
              <a:spcAft>
                <a:spcPts val="1200"/>
              </a:spcAft>
              <a:buFont typeface="Wingdings" pitchFamily="2"/>
              <a:buChar char="v"/>
            </a:pPr>
            <a:endParaRPr lang="bg-BG" sz="1800" b="1" dirty="0">
              <a:solidFill>
                <a:schemeClr val="accent5">
                  <a:lumMod val="50000"/>
                </a:schemeClr>
              </a:solidFill>
              <a:effectLst>
                <a:outerShdw blurRad="38100" dist="38100" dir="2700000" algn="tl">
                  <a:srgbClr val="000000">
                    <a:alpha val="43137"/>
                  </a:srgbClr>
                </a:outerShdw>
              </a:effectLst>
              <a:latin typeface="Arial"/>
            </a:endParaRPr>
          </a:p>
          <a:p>
            <a:pPr lvl="0" algn="just" hangingPunct="0">
              <a:spcBef>
                <a:spcPts val="0"/>
              </a:spcBef>
              <a:spcAft>
                <a:spcPts val="1200"/>
              </a:spcAft>
              <a:buFont typeface="Wingdings" pitchFamily="2"/>
              <a:buChar char="v"/>
            </a:pPr>
            <a:r>
              <a:rPr lang="en-US" sz="1900" dirty="0">
                <a:solidFill>
                  <a:schemeClr val="accent5">
                    <a:lumMod val="50000"/>
                  </a:schemeClr>
                </a:solidFill>
                <a:effectLst>
                  <a:outerShdw blurRad="38100" dist="38100" dir="2700000" algn="tl">
                    <a:srgbClr val="000000">
                      <a:alpha val="43137"/>
                    </a:srgbClr>
                  </a:outerShdw>
                </a:effectLst>
                <a:latin typeface="+mn-lt"/>
              </a:rPr>
              <a:t>Priority axis 1 “Water”: </a:t>
            </a:r>
            <a:r>
              <a:rPr lang="en-US" sz="1900" dirty="0">
                <a:solidFill>
                  <a:schemeClr val="accent5">
                    <a:lumMod val="50000"/>
                  </a:schemeClr>
                </a:solidFill>
                <a:latin typeface="+mn-lt"/>
              </a:rPr>
              <a:t>232 157 persons served by improved water supply; 793 970 PE served by improved wastewater treatment; 17 wastewater treatment plants have been built so far;</a:t>
            </a:r>
          </a:p>
          <a:p>
            <a:pPr lvl="0" algn="just" hangingPunct="0">
              <a:spcBef>
                <a:spcPts val="0"/>
              </a:spcBef>
              <a:spcAft>
                <a:spcPts val="1200"/>
              </a:spcAft>
              <a:buFont typeface="Wingdings" pitchFamily="2"/>
              <a:buChar char="v"/>
            </a:pPr>
            <a:r>
              <a:rPr lang="en-US" sz="1900" dirty="0">
                <a:solidFill>
                  <a:schemeClr val="accent5">
                    <a:lumMod val="50000"/>
                  </a:schemeClr>
                </a:solidFill>
                <a:effectLst>
                  <a:outerShdw blurRad="38100" dist="38100" dir="2700000" algn="tl">
                    <a:srgbClr val="000000">
                      <a:alpha val="43137"/>
                    </a:srgbClr>
                  </a:outerShdw>
                </a:effectLst>
                <a:latin typeface="+mn-lt"/>
              </a:rPr>
              <a:t>Priority axis 2 “Waste</a:t>
            </a:r>
            <a:r>
              <a:rPr lang="en-US" sz="1900" dirty="0">
                <a:solidFill>
                  <a:schemeClr val="accent5">
                    <a:lumMod val="50000"/>
                  </a:schemeClr>
                </a:solidFill>
                <a:latin typeface="+mn-lt"/>
              </a:rPr>
              <a:t>”: 101 640 </a:t>
            </a:r>
            <a:r>
              <a:rPr lang="en-US" sz="1900" dirty="0" err="1">
                <a:solidFill>
                  <a:schemeClr val="accent5">
                    <a:lumMod val="50000"/>
                  </a:schemeClr>
                </a:solidFill>
                <a:latin typeface="+mn-lt"/>
              </a:rPr>
              <a:t>tonnes</a:t>
            </a:r>
            <a:r>
              <a:rPr lang="en-US" sz="1900" dirty="0">
                <a:solidFill>
                  <a:schemeClr val="accent5">
                    <a:lumMod val="50000"/>
                  </a:schemeClr>
                </a:solidFill>
                <a:latin typeface="+mn-lt"/>
              </a:rPr>
              <a:t>/year additional waste recycling capacity; 55 landfills with completed technical </a:t>
            </a:r>
            <a:r>
              <a:rPr lang="en-US" sz="1900" dirty="0" err="1" smtClean="0">
                <a:solidFill>
                  <a:schemeClr val="accent5">
                    <a:lumMod val="50000"/>
                  </a:schemeClr>
                </a:solidFill>
                <a:latin typeface="+mn-lt"/>
              </a:rPr>
              <a:t>recultivation</a:t>
            </a:r>
            <a:r>
              <a:rPr lang="en-US" sz="1900" dirty="0" smtClean="0">
                <a:solidFill>
                  <a:schemeClr val="accent5">
                    <a:lumMod val="50000"/>
                  </a:schemeClr>
                </a:solidFill>
                <a:latin typeface="+mn-lt"/>
              </a:rPr>
              <a:t> subject </a:t>
            </a:r>
            <a:r>
              <a:rPr lang="en-US" sz="1900" dirty="0">
                <a:solidFill>
                  <a:schemeClr val="accent5">
                    <a:lumMod val="50000"/>
                  </a:schemeClr>
                </a:solidFill>
                <a:latin typeface="+mn-lt"/>
              </a:rPr>
              <a:t>to infringement procedure (case C-145/14</a:t>
            </a:r>
            <a:r>
              <a:rPr lang="en-US" sz="1900" dirty="0" smtClean="0">
                <a:solidFill>
                  <a:schemeClr val="accent5">
                    <a:lumMod val="50000"/>
                  </a:schemeClr>
                </a:solidFill>
                <a:latin typeface="+mn-lt"/>
              </a:rPr>
              <a:t>);</a:t>
            </a:r>
            <a:endParaRPr lang="en-US" sz="1900" dirty="0">
              <a:solidFill>
                <a:schemeClr val="accent5">
                  <a:lumMod val="50000"/>
                </a:schemeClr>
              </a:solidFill>
              <a:latin typeface="+mn-lt"/>
            </a:endParaRPr>
          </a:p>
          <a:p>
            <a:pPr lvl="0" algn="just" hangingPunct="0">
              <a:spcBef>
                <a:spcPts val="0"/>
              </a:spcBef>
              <a:spcAft>
                <a:spcPts val="1200"/>
              </a:spcAft>
              <a:buFont typeface="Wingdings" pitchFamily="2"/>
              <a:buChar char="v"/>
            </a:pPr>
            <a:r>
              <a:rPr lang="en-US" sz="1900" dirty="0">
                <a:solidFill>
                  <a:schemeClr val="accent5">
                    <a:lumMod val="50000"/>
                  </a:schemeClr>
                </a:solidFill>
                <a:effectLst>
                  <a:outerShdw blurRad="38100" dist="38100" dir="2700000" algn="tl">
                    <a:srgbClr val="000000">
                      <a:alpha val="43137"/>
                    </a:srgbClr>
                  </a:outerShdw>
                </a:effectLst>
                <a:latin typeface="+mn-lt"/>
              </a:rPr>
              <a:t>Priority axis 3 “Natura 2000 and biodiversity”: </a:t>
            </a:r>
            <a:r>
              <a:rPr lang="en-US" sz="1900" dirty="0">
                <a:solidFill>
                  <a:schemeClr val="accent5">
                    <a:lumMod val="50000"/>
                  </a:schemeClr>
                </a:solidFill>
                <a:latin typeface="+mn-lt"/>
              </a:rPr>
              <a:t>1,274,220.96 ha. surface area of habitats supported in order to attain a better conservation status; 1 607 836,08 ha. surface area of habitats of species supported in order to attain a better conservation status;</a:t>
            </a:r>
          </a:p>
          <a:p>
            <a:pPr lvl="0" algn="just" hangingPunct="0">
              <a:spcBef>
                <a:spcPts val="0"/>
              </a:spcBef>
              <a:spcAft>
                <a:spcPts val="1200"/>
              </a:spcAft>
              <a:buFont typeface="Wingdings" pitchFamily="2"/>
              <a:buChar char="v"/>
            </a:pPr>
            <a:r>
              <a:rPr kumimoji="0" lang="en-US" sz="19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rPr>
              <a:t>Priority axis 4 “Flood and landslides risk </a:t>
            </a:r>
            <a:r>
              <a:rPr kumimoji="0" lang="en-US" sz="19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rPr>
              <a:t>prevention </a:t>
            </a:r>
            <a:r>
              <a:rPr kumimoji="0" lang="en-US" sz="1900" b="0" i="0" u="none" strike="noStrike" kern="1200" cap="none" spc="0" normalizeH="0" baseline="0" noProof="0" smtClean="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rPr>
              <a:t>and </a:t>
            </a:r>
            <a:r>
              <a:rPr kumimoji="0" lang="en-US" sz="19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rPr>
              <a:t>management”: </a:t>
            </a:r>
            <a:r>
              <a:rPr kumimoji="0" lang="en-US" sz="1900" b="0" i="0" u="none" strike="noStrike" kern="1200" cap="none" spc="0" normalizeH="0" baseline="0" noProof="0" dirty="0">
                <a:ln>
                  <a:noFill/>
                </a:ln>
                <a:solidFill>
                  <a:srgbClr val="4472C4">
                    <a:lumMod val="50000"/>
                  </a:srgbClr>
                </a:solidFill>
                <a:uLnTx/>
                <a:uFillTx/>
                <a:latin typeface="Calibri" panose="020F0502020204030204"/>
              </a:rPr>
              <a:t>6 established centers for increasing the population preparedness for flood response; the population at risk of landslides decreased by 73 566 persons;</a:t>
            </a:r>
          </a:p>
          <a:p>
            <a:pPr lvl="0" algn="just" hangingPunct="0">
              <a:spcBef>
                <a:spcPts val="0"/>
              </a:spcBef>
              <a:spcAft>
                <a:spcPts val="1200"/>
              </a:spcAft>
              <a:buFont typeface="Wingdings" pitchFamily="2"/>
              <a:buChar char="v"/>
            </a:pPr>
            <a:r>
              <a:rPr lang="en-US" sz="1900" dirty="0">
                <a:solidFill>
                  <a:srgbClr val="4472C4">
                    <a:lumMod val="50000"/>
                  </a:srgbClr>
                </a:solidFill>
                <a:effectLst>
                  <a:outerShdw blurRad="38100" dist="38100" dir="2700000" algn="tl">
                    <a:srgbClr val="000000">
                      <a:alpha val="43137"/>
                    </a:srgbClr>
                  </a:outerShdw>
                </a:effectLst>
              </a:rPr>
              <a:t>Priority axis 5 “Improvement of the ambient air quality”: </a:t>
            </a:r>
            <a:r>
              <a:rPr lang="en-US" sz="1900" dirty="0">
                <a:solidFill>
                  <a:srgbClr val="4472C4">
                    <a:lumMod val="50000"/>
                  </a:srgbClr>
                </a:solidFill>
              </a:rPr>
              <a:t>385 pcs. environmentally friendly vehicles will be delivered: 296 electric buses, 60 trolleybuses and 29 trams; replacement of domestic heating devices.</a:t>
            </a:r>
            <a:endParaRPr kumimoji="0" lang="en-US" sz="1900" b="0" i="0" u="none" strike="noStrike" kern="1200" cap="none" spc="0" normalizeH="0" baseline="0" noProof="0" dirty="0">
              <a:ln>
                <a:noFill/>
              </a:ln>
              <a:solidFill>
                <a:srgbClr val="4472C4">
                  <a:lumMod val="50000"/>
                </a:srgbClr>
              </a:solidFill>
              <a:uLnTx/>
              <a:uFillTx/>
            </a:endParaRPr>
          </a:p>
          <a:p>
            <a:pPr lvl="0" algn="just" hangingPunct="0">
              <a:spcBef>
                <a:spcPts val="0"/>
              </a:spcBef>
              <a:spcAft>
                <a:spcPts val="1200"/>
              </a:spcAft>
              <a:buFont typeface="Wingdings" pitchFamily="2"/>
              <a:buChar char="v"/>
            </a:pPr>
            <a:endParaRPr kumimoji="0" lang="en-US" sz="19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ndParaRPr>
          </a:p>
          <a:p>
            <a:pPr lvl="0" algn="just" hangingPunct="0">
              <a:spcBef>
                <a:spcPts val="0"/>
              </a:spcBef>
              <a:spcAft>
                <a:spcPts val="1200"/>
              </a:spcAft>
              <a:buFont typeface="Wingdings" pitchFamily="2"/>
              <a:buChar char="v"/>
            </a:pPr>
            <a:endParaRPr kumimoji="0" lang="en-US" sz="19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ndParaRPr>
          </a:p>
          <a:p>
            <a:pPr marL="0" lvl="0" indent="0" algn="just" hangingPunct="0">
              <a:spcBef>
                <a:spcPts val="0"/>
              </a:spcBef>
              <a:spcAft>
                <a:spcPts val="1200"/>
              </a:spcAft>
              <a:buNone/>
            </a:pPr>
            <a:endParaRPr lang="bg-BG" sz="22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sp>
        <p:nvSpPr>
          <p:cNvPr id="7" name="Rectangle 1">
            <a:extLst>
              <a:ext uri="{FF2B5EF4-FFF2-40B4-BE49-F238E27FC236}">
                <a16:creationId xmlns:a16="http://schemas.microsoft.com/office/drawing/2014/main" id="{0165DB5C-F618-1676-FB74-46BE663E6011}"/>
              </a:ext>
            </a:extLst>
          </p:cNvPr>
          <p:cNvSpPr>
            <a:spLocks noChangeArrowheads="1"/>
          </p:cNvSpPr>
          <p:nvPr/>
        </p:nvSpPr>
        <p:spPr bwMode="auto">
          <a:xfrm>
            <a:off x="0" y="105489"/>
            <a:ext cx="2375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bg-BG" altLang="bg-BG" sz="1000" b="0" i="0" u="none" strike="noStrike" kern="1200" cap="none" spc="0" normalizeH="0" baseline="0" noProof="0">
                <a:ln>
                  <a:noFill/>
                </a:ln>
                <a:solidFill>
                  <a:prstClr val="black"/>
                </a:solidFill>
                <a:effectLst/>
                <a:uLnTx/>
                <a:uFillTx/>
                <a:latin typeface="Arial Unicode MS"/>
                <a:ea typeface="+mn-ea"/>
                <a:cs typeface="+mn-cs"/>
              </a:rPr>
              <a:t>;</a:t>
            </a:r>
            <a:r>
              <a:rPr kumimoji="0" lang="bg-BG" altLang="bg-BG" sz="6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bg-BG" altLang="bg-BG"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995146"/>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619996" y="0"/>
            <a:ext cx="7200799" cy="1052739"/>
          </a:xfrm>
        </p:spPr>
        <p:txBody>
          <a:bodyPr anchorCtr="0">
            <a:noAutofit/>
          </a:bodyPr>
          <a:lstStyle/>
          <a:p>
            <a:pPr algn="l"/>
            <a:r>
              <a:rPr lang="en-GB" sz="3200" b="1" dirty="0" smtClean="0">
                <a:solidFill>
                  <a:srgbClr val="4472C4">
                    <a:lumMod val="50000"/>
                  </a:srgbClr>
                </a:solidFill>
                <a:latin typeface="Calibri" pitchFamily="34"/>
              </a:rPr>
              <a:t>OPRG: </a:t>
            </a:r>
            <a:r>
              <a:rPr lang="en-US" sz="3200" b="1" dirty="0" smtClean="0">
                <a:solidFill>
                  <a:srgbClr val="4472C4">
                    <a:lumMod val="50000"/>
                  </a:srgbClr>
                </a:solidFill>
                <a:latin typeface="Calibri" pitchFamily="34"/>
              </a:rPr>
              <a:t>Results </a:t>
            </a:r>
            <a:r>
              <a:rPr lang="en-US" sz="3200" b="1" dirty="0">
                <a:solidFill>
                  <a:srgbClr val="4472C4">
                    <a:lumMod val="50000"/>
                  </a:srgbClr>
                </a:solidFill>
                <a:latin typeface="Calibri" pitchFamily="34"/>
              </a:rPr>
              <a:t>Achieved</a:t>
            </a:r>
            <a:endParaRPr lang="bg-BG" sz="3200" b="1" dirty="0">
              <a:solidFill>
                <a:schemeClr val="accent5">
                  <a:lumMod val="50000"/>
                </a:schemeClr>
              </a:solidFill>
              <a:latin typeface="Calibri" pitchFamily="34"/>
            </a:endParaRPr>
          </a:p>
        </p:txBody>
      </p:sp>
      <p:sp>
        <p:nvSpPr>
          <p:cNvPr id="3" name="Content Placeholder 2"/>
          <p:cNvSpPr txBox="1">
            <a:spLocks noGrp="1"/>
          </p:cNvSpPr>
          <p:nvPr>
            <p:ph idx="1"/>
          </p:nvPr>
        </p:nvSpPr>
        <p:spPr>
          <a:xfrm>
            <a:off x="467541" y="1524003"/>
            <a:ext cx="8353254" cy="5040556"/>
          </a:xfrm>
        </p:spPr>
        <p:txBody>
          <a:bodyPr>
            <a:noAutofit/>
          </a:bodyPr>
          <a:lstStyle/>
          <a:p>
            <a:pPr lvl="0" algn="just" hangingPunct="0">
              <a:spcBef>
                <a:spcPts val="0"/>
              </a:spcBef>
              <a:spcAft>
                <a:spcPts val="1200"/>
              </a:spcAft>
              <a:buFont typeface="Wingdings" pitchFamily="2"/>
              <a:buChar char="v"/>
            </a:pPr>
            <a:r>
              <a:rPr lang="ru-RU" sz="2000" dirty="0" smtClean="0">
                <a:solidFill>
                  <a:schemeClr val="accent5">
                    <a:lumMod val="50000"/>
                  </a:schemeClr>
                </a:solidFill>
                <a:latin typeface="Arial"/>
              </a:rPr>
              <a:t>823 </a:t>
            </a:r>
            <a:r>
              <a:rPr lang="en-US" sz="2000" dirty="0" smtClean="0">
                <a:solidFill>
                  <a:schemeClr val="accent5">
                    <a:lumMod val="50000"/>
                  </a:schemeClr>
                </a:solidFill>
                <a:latin typeface="Arial"/>
              </a:rPr>
              <a:t>Grant Contracts signed</a:t>
            </a:r>
            <a:r>
              <a:rPr lang="ru-RU" sz="2000" dirty="0" smtClean="0">
                <a:solidFill>
                  <a:schemeClr val="accent5">
                    <a:lumMod val="50000"/>
                  </a:schemeClr>
                </a:solidFill>
                <a:latin typeface="Arial"/>
              </a:rPr>
              <a:t>;</a:t>
            </a:r>
          </a:p>
          <a:p>
            <a:pPr algn="just" hangingPunct="0">
              <a:spcBef>
                <a:spcPts val="0"/>
              </a:spcBef>
              <a:spcAft>
                <a:spcPts val="1200"/>
              </a:spcAft>
              <a:buFont typeface="Wingdings" pitchFamily="2"/>
              <a:buChar char="v"/>
            </a:pPr>
            <a:r>
              <a:rPr lang="en-US" sz="2000" dirty="0" smtClean="0">
                <a:solidFill>
                  <a:schemeClr val="accent5">
                    <a:lumMod val="50000"/>
                  </a:schemeClr>
                </a:solidFill>
                <a:latin typeface="Arial"/>
              </a:rPr>
              <a:t>Contracted amount of BGN </a:t>
            </a:r>
            <a:r>
              <a:rPr lang="ru-RU" sz="2000" dirty="0" smtClean="0">
                <a:solidFill>
                  <a:schemeClr val="accent5">
                    <a:lumMod val="50000"/>
                  </a:schemeClr>
                </a:solidFill>
                <a:latin typeface="Arial"/>
              </a:rPr>
              <a:t>3,144 </a:t>
            </a:r>
            <a:r>
              <a:rPr lang="en-US" sz="2000" dirty="0" smtClean="0">
                <a:solidFill>
                  <a:schemeClr val="accent5">
                    <a:lumMod val="50000"/>
                  </a:schemeClr>
                </a:solidFill>
                <a:latin typeface="Arial"/>
              </a:rPr>
              <a:t>billion</a:t>
            </a:r>
            <a:r>
              <a:rPr lang="ru-RU" sz="2000" dirty="0" smtClean="0">
                <a:solidFill>
                  <a:schemeClr val="accent5">
                    <a:lumMod val="50000"/>
                  </a:schemeClr>
                </a:solidFill>
                <a:latin typeface="Arial"/>
              </a:rPr>
              <a:t> </a:t>
            </a:r>
            <a:r>
              <a:rPr lang="en-US" sz="2000" dirty="0" smtClean="0">
                <a:solidFill>
                  <a:schemeClr val="accent5">
                    <a:lumMod val="50000"/>
                  </a:schemeClr>
                </a:solidFill>
                <a:latin typeface="Arial"/>
              </a:rPr>
              <a:t>or</a:t>
            </a:r>
            <a:r>
              <a:rPr lang="ru-RU" sz="2000" dirty="0" smtClean="0">
                <a:solidFill>
                  <a:schemeClr val="accent5">
                    <a:lumMod val="50000"/>
                  </a:schemeClr>
                </a:solidFill>
                <a:latin typeface="Arial"/>
              </a:rPr>
              <a:t> </a:t>
            </a:r>
            <a:r>
              <a:rPr lang="ru-RU" sz="2000" dirty="0">
                <a:solidFill>
                  <a:schemeClr val="accent5">
                    <a:lumMod val="50000"/>
                  </a:schemeClr>
                </a:solidFill>
                <a:latin typeface="Arial"/>
              </a:rPr>
              <a:t>99,88% </a:t>
            </a:r>
            <a:r>
              <a:rPr lang="en-US" sz="2000" dirty="0" smtClean="0">
                <a:solidFill>
                  <a:schemeClr val="accent5">
                    <a:lumMod val="50000"/>
                  </a:schemeClr>
                </a:solidFill>
                <a:latin typeface="Arial"/>
              </a:rPr>
              <a:t>from the total Programme budget</a:t>
            </a:r>
            <a:r>
              <a:rPr lang="ru-RU" sz="2000" dirty="0" smtClean="0">
                <a:solidFill>
                  <a:schemeClr val="accent5">
                    <a:lumMod val="50000"/>
                  </a:schemeClr>
                </a:solidFill>
                <a:latin typeface="Arial"/>
              </a:rPr>
              <a:t>;</a:t>
            </a:r>
          </a:p>
          <a:p>
            <a:pPr algn="just" hangingPunct="0">
              <a:spcBef>
                <a:spcPts val="0"/>
              </a:spcBef>
              <a:spcAft>
                <a:spcPts val="1200"/>
              </a:spcAft>
              <a:buFont typeface="Wingdings" pitchFamily="2"/>
              <a:buChar char="v"/>
            </a:pPr>
            <a:r>
              <a:rPr lang="ru-RU" sz="2000" dirty="0">
                <a:solidFill>
                  <a:schemeClr val="accent5">
                    <a:lumMod val="50000"/>
                  </a:schemeClr>
                </a:solidFill>
                <a:latin typeface="Arial"/>
              </a:rPr>
              <a:t>600 </a:t>
            </a:r>
            <a:r>
              <a:rPr lang="en-US" sz="2000" dirty="0" smtClean="0">
                <a:solidFill>
                  <a:schemeClr val="accent5">
                    <a:lumMod val="50000"/>
                  </a:schemeClr>
                </a:solidFill>
                <a:latin typeface="Arial"/>
              </a:rPr>
              <a:t>projects finalized</a:t>
            </a:r>
            <a:r>
              <a:rPr lang="ru-RU" sz="2000" dirty="0" smtClean="0">
                <a:solidFill>
                  <a:schemeClr val="accent5">
                    <a:lumMod val="50000"/>
                  </a:schemeClr>
                </a:solidFill>
                <a:latin typeface="Arial"/>
              </a:rPr>
              <a:t>, 16 </a:t>
            </a:r>
            <a:r>
              <a:rPr lang="en-US" sz="2000" dirty="0" smtClean="0">
                <a:solidFill>
                  <a:schemeClr val="accent5">
                    <a:lumMod val="50000"/>
                  </a:schemeClr>
                </a:solidFill>
                <a:latin typeface="Arial"/>
              </a:rPr>
              <a:t>terminated</a:t>
            </a:r>
            <a:r>
              <a:rPr lang="ru-RU" sz="2000" dirty="0" smtClean="0">
                <a:solidFill>
                  <a:schemeClr val="accent5">
                    <a:lumMod val="50000"/>
                  </a:schemeClr>
                </a:solidFill>
                <a:latin typeface="Arial"/>
              </a:rPr>
              <a:t> </a:t>
            </a:r>
            <a:r>
              <a:rPr lang="ru-RU" sz="2000" dirty="0">
                <a:solidFill>
                  <a:schemeClr val="accent5">
                    <a:lumMod val="50000"/>
                  </a:schemeClr>
                </a:solidFill>
                <a:latin typeface="Arial"/>
              </a:rPr>
              <a:t>и </a:t>
            </a:r>
            <a:r>
              <a:rPr lang="ru-RU" sz="2000" dirty="0" smtClean="0">
                <a:solidFill>
                  <a:schemeClr val="accent5">
                    <a:lumMod val="50000"/>
                  </a:schemeClr>
                </a:solidFill>
                <a:latin typeface="Arial"/>
              </a:rPr>
              <a:t>207 </a:t>
            </a:r>
            <a:r>
              <a:rPr lang="en-US" sz="2000" dirty="0" smtClean="0">
                <a:solidFill>
                  <a:schemeClr val="accent5">
                    <a:lumMod val="50000"/>
                  </a:schemeClr>
                </a:solidFill>
                <a:latin typeface="Arial"/>
              </a:rPr>
              <a:t>under implementation</a:t>
            </a:r>
            <a:r>
              <a:rPr lang="ru-RU" sz="2000" dirty="0" smtClean="0">
                <a:solidFill>
                  <a:schemeClr val="accent5">
                    <a:lumMod val="50000"/>
                  </a:schemeClr>
                </a:solidFill>
                <a:latin typeface="Arial"/>
              </a:rPr>
              <a:t>;</a:t>
            </a: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The indicators </a:t>
            </a:r>
            <a:r>
              <a:rPr lang="en-US" sz="2000" dirty="0" smtClean="0">
                <a:solidFill>
                  <a:schemeClr val="accent5">
                    <a:lumMod val="50000"/>
                  </a:schemeClr>
                </a:solidFill>
                <a:latin typeface="Arial"/>
              </a:rPr>
              <a:t>included in the OPRG </a:t>
            </a:r>
            <a:r>
              <a:rPr lang="en-US" sz="2000" dirty="0">
                <a:solidFill>
                  <a:schemeClr val="accent5">
                    <a:lumMod val="50000"/>
                  </a:schemeClr>
                </a:solidFill>
                <a:latin typeface="Arial"/>
              </a:rPr>
              <a:t>Implementation Framework </a:t>
            </a:r>
            <a:r>
              <a:rPr lang="en-US" sz="2000" dirty="0" smtClean="0">
                <a:solidFill>
                  <a:schemeClr val="accent5">
                    <a:lumMod val="50000"/>
                  </a:schemeClr>
                </a:solidFill>
                <a:latin typeface="Arial"/>
              </a:rPr>
              <a:t>were achieved except for </a:t>
            </a:r>
            <a:r>
              <a:rPr lang="en-US" sz="2000" dirty="0">
                <a:solidFill>
                  <a:schemeClr val="accent5">
                    <a:lumMod val="50000"/>
                  </a:schemeClr>
                </a:solidFill>
                <a:latin typeface="Arial"/>
              </a:rPr>
              <a:t>3 indicators which are expected to be achieved </a:t>
            </a:r>
            <a:r>
              <a:rPr lang="en-US" sz="2000" dirty="0" smtClean="0">
                <a:solidFill>
                  <a:schemeClr val="accent5">
                    <a:lumMod val="50000"/>
                  </a:schemeClr>
                </a:solidFill>
                <a:latin typeface="Arial"/>
              </a:rPr>
              <a:t>with the completion of </a:t>
            </a:r>
            <a:r>
              <a:rPr lang="en-US" sz="2000" dirty="0">
                <a:solidFill>
                  <a:schemeClr val="accent5">
                    <a:lumMod val="50000"/>
                  </a:schemeClr>
                </a:solidFill>
                <a:latin typeface="Arial"/>
              </a:rPr>
              <a:t>the projects</a:t>
            </a:r>
            <a:r>
              <a:rPr lang="bg-BG" sz="2000" dirty="0" smtClean="0">
                <a:solidFill>
                  <a:schemeClr val="accent5">
                    <a:lumMod val="50000"/>
                  </a:schemeClr>
                </a:solidFill>
                <a:latin typeface="Arial"/>
              </a:rPr>
              <a:t>.</a:t>
            </a:r>
            <a:endParaRPr lang="bg-BG" sz="2000" dirty="0">
              <a:solidFill>
                <a:schemeClr val="accent5">
                  <a:lumMod val="50000"/>
                </a:schemeClr>
              </a:solidFill>
              <a:latin typeface="Arial"/>
            </a:endParaRPr>
          </a:p>
          <a:p>
            <a:pPr lvl="0" algn="just" hangingPunct="0">
              <a:spcBef>
                <a:spcPts val="0"/>
              </a:spcBef>
              <a:spcAft>
                <a:spcPts val="1200"/>
              </a:spcAft>
              <a:buFont typeface="Wingdings" pitchFamily="2"/>
              <a:buChar char="v"/>
            </a:pPr>
            <a:r>
              <a:rPr lang="en-US" sz="2000" dirty="0">
                <a:solidFill>
                  <a:schemeClr val="accent5">
                    <a:lumMod val="50000"/>
                  </a:schemeClr>
                </a:solidFill>
                <a:latin typeface="Arial"/>
              </a:rPr>
              <a:t>Measures </a:t>
            </a:r>
            <a:r>
              <a:rPr lang="en-US" sz="2000" dirty="0" smtClean="0">
                <a:solidFill>
                  <a:schemeClr val="accent5">
                    <a:lumMod val="50000"/>
                  </a:schemeClr>
                </a:solidFill>
                <a:latin typeface="Arial"/>
              </a:rPr>
              <a:t>were undertaken </a:t>
            </a:r>
            <a:r>
              <a:rPr lang="en-US" sz="2000" dirty="0">
                <a:solidFill>
                  <a:schemeClr val="accent5">
                    <a:lumMod val="50000"/>
                  </a:schemeClr>
                </a:solidFill>
                <a:latin typeface="Arial"/>
              </a:rPr>
              <a:t>to minimize the risk of loss of P</a:t>
            </a:r>
            <a:r>
              <a:rPr lang="en-US" sz="2000" dirty="0" smtClean="0">
                <a:solidFill>
                  <a:schemeClr val="accent5">
                    <a:lumMod val="50000"/>
                  </a:schemeClr>
                </a:solidFill>
                <a:latin typeface="Arial"/>
              </a:rPr>
              <a:t>rogramme </a:t>
            </a:r>
            <a:r>
              <a:rPr lang="en-US" sz="2000" dirty="0">
                <a:solidFill>
                  <a:schemeClr val="accent5">
                    <a:lumMod val="50000"/>
                  </a:schemeClr>
                </a:solidFill>
                <a:latin typeface="Arial"/>
              </a:rPr>
              <a:t>funds</a:t>
            </a:r>
            <a:r>
              <a:rPr lang="ru-RU" sz="2000" dirty="0" smtClean="0">
                <a:solidFill>
                  <a:schemeClr val="accent5">
                    <a:lumMod val="50000"/>
                  </a:schemeClr>
                </a:solidFill>
                <a:latin typeface="Arial"/>
              </a:rPr>
              <a:t>.</a:t>
            </a:r>
            <a:endParaRPr lang="bg-BG" sz="2000" dirty="0" smtClean="0">
              <a:solidFill>
                <a:schemeClr val="accent5">
                  <a:lumMod val="50000"/>
                </a:schemeClr>
              </a:solidFill>
              <a:latin typeface="Arial"/>
            </a:endParaRPr>
          </a:p>
          <a:p>
            <a:pPr marL="0" lvl="0" indent="0" algn="just" hangingPunct="0">
              <a:spcBef>
                <a:spcPts val="0"/>
              </a:spcBef>
              <a:spcAft>
                <a:spcPts val="1200"/>
              </a:spcAft>
              <a:buNone/>
            </a:pPr>
            <a:endParaRPr lang="bg-BG" sz="2000" dirty="0">
              <a:solidFill>
                <a:schemeClr val="accent5">
                  <a:lumMod val="50000"/>
                </a:schemeClr>
              </a:solidFill>
              <a:latin typeface="Arial"/>
            </a:endParaRPr>
          </a:p>
          <a:p>
            <a:pPr marL="457200" lvl="1" indent="0" algn="just" hangingPunct="0">
              <a:spcBef>
                <a:spcPts val="0"/>
              </a:spcBef>
              <a:spcAft>
                <a:spcPts val="600"/>
              </a:spcAft>
              <a:buNone/>
            </a:pPr>
            <a:endParaRPr lang="ru-RU" sz="2200" dirty="0">
              <a:solidFill>
                <a:srgbClr val="1A3A80"/>
              </a:solidFill>
              <a:latin typeface="Arial"/>
            </a:endParaRPr>
          </a:p>
          <a:p>
            <a:pPr lvl="1" algn="just" hangingPunct="0">
              <a:spcBef>
                <a:spcPts val="0"/>
              </a:spcBef>
              <a:spcAft>
                <a:spcPts val="600"/>
              </a:spcAft>
              <a:buFont typeface="Wingdings" pitchFamily="2"/>
              <a:buChar char="ü"/>
            </a:pPr>
            <a:endParaRPr lang="ru-RU" sz="2200" dirty="0">
              <a:solidFill>
                <a:srgbClr val="1A3A80"/>
              </a:solidFill>
              <a:latin typeface="Arial"/>
            </a:endParaRPr>
          </a:p>
        </p:txBody>
      </p:sp>
    </p:spTree>
    <p:extLst>
      <p:ext uri="{BB962C8B-B14F-4D97-AF65-F5344CB8AC3E}">
        <p14:creationId xmlns:p14="http://schemas.microsoft.com/office/powerpoint/2010/main" val="103469516"/>
      </p:ext>
    </p:extLst>
  </p:cSld>
  <p:clrMapOvr>
    <a:masterClrMapping/>
  </p:clrMapOvr>
  <mc:AlternateContent xmlns:mc="http://schemas.openxmlformats.org/markup-compatibility/2006" xmlns:p14="http://schemas.microsoft.com/office/powerpoint/2010/main">
    <mc:Choice Requires="p14">
      <p:transition spd="slow" p14:dur="4000" advTm="5000">
        <p14:vortex dir="r"/>
      </p:transition>
    </mc:Choice>
    <mc:Fallback xmlns="">
      <p:transition spd="slow" advTm="5000">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333</TotalTime>
  <Words>1470</Words>
  <Application>Microsoft Office PowerPoint</Application>
  <PresentationFormat>On-screen Show (4:3)</PresentationFormat>
  <Paragraphs>174</Paragraphs>
  <Slides>22</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 Unicode MS</vt:lpstr>
      <vt:lpstr>Arial</vt:lpstr>
      <vt:lpstr>Calibri</vt:lpstr>
      <vt:lpstr>Calibri Light</vt:lpstr>
      <vt:lpstr>Palatino Linotype</vt:lpstr>
      <vt:lpstr>Wingdings</vt:lpstr>
      <vt:lpstr>3_Office Theme</vt:lpstr>
      <vt:lpstr>Custom Design</vt:lpstr>
      <vt:lpstr>PowerPoint Presentation</vt:lpstr>
      <vt:lpstr>OPTTI: Results Achieved</vt:lpstr>
      <vt:lpstr>OPTTI: Reconstructed key railway station Stara Zagora</vt:lpstr>
      <vt:lpstr>OPTTI: Western Arc of Sofia Ring Road</vt:lpstr>
      <vt:lpstr>OPTTI: Extension of Sofia Metro</vt:lpstr>
      <vt:lpstr>OPTTI: Dredging fleet for the Danube River maintenance</vt:lpstr>
      <vt:lpstr>OPTTI: Port reception facilities</vt:lpstr>
      <vt:lpstr>OPE: Results Achieved</vt:lpstr>
      <vt:lpstr>OPRG: Results Achieved</vt:lpstr>
      <vt:lpstr>Indicators and projects  OPRD 2014-2020</vt:lpstr>
      <vt:lpstr>Indicators and projects  OPRD 2014-2020</vt:lpstr>
      <vt:lpstr>Indicators and projects  OPRD 2014-2020</vt:lpstr>
      <vt:lpstr>Indicators and projects  OPRD 2014-2020</vt:lpstr>
      <vt:lpstr>Indicators and projects  OPRD 2014-2020</vt:lpstr>
      <vt:lpstr>OPIC: Results Achieved</vt:lpstr>
      <vt:lpstr>OPHRD: Results Achieved</vt:lpstr>
      <vt:lpstr>OPSESG: Results Achieved</vt:lpstr>
      <vt:lpstr>OPGG: Results Achieved</vt:lpstr>
      <vt:lpstr>FEAD: Results Achieved</vt:lpstr>
      <vt:lpstr>RDP: Results Achieved</vt:lpstr>
      <vt:lpstr>MFP: Results Achieved</vt:lpstr>
      <vt:lpstr>MFP: Results Achieved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Екатерина Алексиева</dc:creator>
  <cp:lastModifiedBy>Susan Ziya</cp:lastModifiedBy>
  <cp:revision>86</cp:revision>
  <dcterms:created xsi:type="dcterms:W3CDTF">2015-11-12T16:10:40Z</dcterms:created>
  <dcterms:modified xsi:type="dcterms:W3CDTF">2023-11-24T00:29:44Z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TC034606639991</vt:lpwstr>
  </property>
</Properties>
</file>