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46"/>
  </p:notesMasterIdLst>
  <p:handoutMasterIdLst>
    <p:handoutMasterId r:id="rId47"/>
  </p:handoutMasterIdLst>
  <p:sldIdLst>
    <p:sldId id="321" r:id="rId4"/>
    <p:sldId id="335" r:id="rId5"/>
    <p:sldId id="368" r:id="rId6"/>
    <p:sldId id="336" r:id="rId7"/>
    <p:sldId id="337" r:id="rId8"/>
    <p:sldId id="323" r:id="rId9"/>
    <p:sldId id="324" r:id="rId10"/>
    <p:sldId id="325" r:id="rId11"/>
    <p:sldId id="332" r:id="rId12"/>
    <p:sldId id="333" r:id="rId13"/>
    <p:sldId id="334" r:id="rId14"/>
    <p:sldId id="360" r:id="rId15"/>
    <p:sldId id="361" r:id="rId16"/>
    <p:sldId id="362" r:id="rId17"/>
    <p:sldId id="348" r:id="rId18"/>
    <p:sldId id="357" r:id="rId19"/>
    <p:sldId id="358" r:id="rId20"/>
    <p:sldId id="359" r:id="rId21"/>
    <p:sldId id="352" r:id="rId22"/>
    <p:sldId id="354" r:id="rId23"/>
    <p:sldId id="353" r:id="rId24"/>
    <p:sldId id="355" r:id="rId25"/>
    <p:sldId id="356" r:id="rId26"/>
    <p:sldId id="329" r:id="rId27"/>
    <p:sldId id="330" r:id="rId28"/>
    <p:sldId id="331" r:id="rId29"/>
    <p:sldId id="339" r:id="rId30"/>
    <p:sldId id="340" r:id="rId31"/>
    <p:sldId id="341" r:id="rId32"/>
    <p:sldId id="326" r:id="rId33"/>
    <p:sldId id="327" r:id="rId34"/>
    <p:sldId id="328" r:id="rId35"/>
    <p:sldId id="364" r:id="rId36"/>
    <p:sldId id="365" r:id="rId37"/>
    <p:sldId id="367" r:id="rId38"/>
    <p:sldId id="366" r:id="rId39"/>
    <p:sldId id="342" r:id="rId40"/>
    <p:sldId id="343" r:id="rId41"/>
    <p:sldId id="344" r:id="rId42"/>
    <p:sldId id="345" r:id="rId43"/>
    <p:sldId id="346" r:id="rId44"/>
    <p:sldId id="347" r:id="rId45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FF3"/>
    <a:srgbClr val="CDDCE7"/>
    <a:srgbClr val="349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AF1"/>
          </a:solidFill>
        </a:fill>
      </a:tcStyle>
    </a:wholeTbl>
    <a:band1H>
      <a:tcStyle>
        <a:tcBdr/>
        <a:fill>
          <a:solidFill>
            <a:srgbClr val="D0D3E3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D3E3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A66AC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A66AC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A66AC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A66AC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153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09177C1-B3F2-4509-A238-F6769115B1C5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11/24/2023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428579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9428579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20E518-2402-4D5E-B219-F89BA1106FA9}" type="slidenum">
              <a:t>‹#›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272182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endParaRPr lang="bg-BG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fld id="{6A446E7F-A7B3-484A-901C-327485704FE4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0" y="744541"/>
            <a:ext cx="4960940" cy="372109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715149"/>
            <a:ext cx="5486400" cy="44669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428579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 pitchFamily="18"/>
              </a:defRPr>
            </a:lvl1pPr>
          </a:lstStyle>
          <a:p>
            <a:pPr lvl="0"/>
            <a:fld id="{D7F16784-77F3-4B24-A237-BAD9FA65CF3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95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7F16784-77F3-4B24-A237-BAD9FA65CF33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7230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6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06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104859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4859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7F16784-77F3-4B24-A237-BAD9FA65CF33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74208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1048598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9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</a:defRPr>
              </a:pPr>
              <a:t>13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035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1048602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/>
              <a:t> </a:t>
            </a:r>
            <a:endParaRPr lang="en-GB" dirty="0"/>
          </a:p>
        </p:txBody>
      </p:sp>
      <p:sp>
        <p:nvSpPr>
          <p:cNvPr id="1048603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</a:defRPr>
              </a:pPr>
              <a:t>14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3018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7F16784-77F3-4B24-A237-BAD9FA65CF33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9797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16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763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264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18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45565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6910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00866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451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21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17776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22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48445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23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13803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90096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50438" y="9428579"/>
            <a:ext cx="2945659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25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2158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50438" y="9428579"/>
            <a:ext cx="2945659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26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31176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59324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54934" y="9440642"/>
            <a:ext cx="2949099" cy="49697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28</a:t>
            </a:fld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79439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54934" y="9440642"/>
            <a:ext cx="2949099" cy="49697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29</a:t>
            </a:fld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2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5919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9369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31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2074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32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7901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2681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34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63643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35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404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36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5654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56464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38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6738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39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4164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54934" y="9440642"/>
            <a:ext cx="2949099" cy="49697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976349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40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19694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41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48542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42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266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54934" y="9440642"/>
            <a:ext cx="2949099" cy="49697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793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0234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460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3752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169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BC32A09-9D28-4AE0-990C-6A6BDBA6EFAD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6A381DD-C34E-4ABB-BA84-6E102561E045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176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DF67B15F-9D34-4567-A0C7-145F4677A90E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721F56CC-1E6A-4FD2-BC86-A19E786C5E54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873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104BB290-19DD-4AA6-B19F-43CA70DB2BFB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98D1A9A-84D2-41FE-AA20-454665EFB698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266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0907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1154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7850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443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2106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7068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6034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1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E641A792-B94E-4D00-A411-4E470FA3CE05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81202390-66B6-4A58-9ACC-AB5B8CA0A25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416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0090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6354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82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1048668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1048669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C32A09-9D28-4AE0-990C-6A6BDBA6EFAD}" type="datetime1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24.11.2023 г.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670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671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A381DD-C34E-4ABB-BA84-6E102561E045}" type="slidenum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7899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1048582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104858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1A792-B94E-4D00-A411-4E470FA3CE05}" type="datetime1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24.11.2023 г.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58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58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202390-66B6-4A58-9ACC-AB5B8CA0A253}" type="slidenum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119783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104869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4E8E79-0CF0-4076-90D1-FC910435CABC}" type="datetime1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24.11.2023 г.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69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69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B87980-F48D-4DB2-8AF3-8A9F98FD2F36}" type="slidenum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6497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1048698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1048699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1048700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54C26F-AC71-45C3-B72C-A7BF84477230}" type="datetime1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24.11.2023 г.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701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702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7E4983-D4B7-4B6B-842D-B3C7CFAD3D09}" type="slidenum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5420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1048704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5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1048706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7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1048708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E34945-5301-47A1-97F3-A9CD39D599B8}" type="datetime1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24.11.2023 г.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709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710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5DF5AB-D990-4BB0-AF15-FD8E91DF78FB}" type="slidenum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194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104867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655240-144F-4377-82C3-6486AE7E8C31}" type="datetime1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24.11.2023 г.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67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67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5483BB-A4DD-4D79-8D51-A7156AD4035C}" type="slidenum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03287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5EADB-B64F-4680-9F01-EDEAE91797C0}" type="datetime1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24.11.2023 г.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712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713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D4B838-5926-4B94-80FC-61ECC9B75AF6}" type="slidenum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621031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E4E8E79-0CF0-4076-90D1-FC910435CABC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C6B87980-F48D-4DB2-8AF3-8A9F98FD2F36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4928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1048715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1048716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7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620002-11E7-44D4-9B95-461EDB9511AC}" type="datetime1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24.11.2023 г.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718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719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0F6435-2D2E-4709-B21D-7615A936B953}" type="slidenum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8935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1048682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bg-BG"/>
            </a:lvl1pPr>
          </a:lstStyle>
          <a:p>
            <a:pPr lvl="0"/>
            <a:endParaRPr lang="bg-BG"/>
          </a:p>
        </p:txBody>
      </p:sp>
      <p:sp>
        <p:nvSpPr>
          <p:cNvPr id="1048683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4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D06A06-EA41-4E2D-ACF3-6FE82D2BCA05}" type="datetime1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24.11.2023 г.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68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686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6A91E1-1A1D-4FAD-A5F1-F85454D49A97}" type="slidenum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97223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1048688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1048689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7B15F-9D34-4567-A0C7-145F4677A90E}" type="datetime1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24.11.2023 г.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690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691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1F56CC-1E6A-4FD2-BC86-A19E786C5E54}" type="slidenum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7160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/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1048677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1048678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4BB290-19DD-4AA6-B19F-43CA70DB2BFB}" type="datetime1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24.11.2023 г.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679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  <p:sp>
        <p:nvSpPr>
          <p:cNvPr id="104868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8D1A9A-84D2-41FE-AA20-454665EFB698}" type="slidenum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40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2454C26F-AC71-45C3-B72C-A7BF84477230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87E4983-D4B7-4B6B-842D-B3C7CFAD3D09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465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2E34945-5301-47A1-97F3-A9CD39D599B8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005DF5AB-D990-4BB0-AF15-FD8E91DF78FB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586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D655240-144F-4377-82C3-6486AE7E8C31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DB5483BB-A4DD-4D79-8D51-A7156AD4035C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554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BB5EADB-B64F-4680-9F01-EDEAE91797C0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57D4B838-5926-4B94-80FC-61ECC9B75AF6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674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03620002-11E7-44D4-9B95-461EDB9511AC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80F6435-2D2E-4709-B21D-7615A936B95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383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bg-BG"/>
            </a:lvl1pPr>
          </a:lstStyle>
          <a:p>
            <a:pPr lvl="0"/>
            <a:endParaRPr lang="bg-BG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3D06A06-EA41-4E2D-ACF3-6FE82D2BCA05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9E6A91E1-1A1D-4FAD-A5F1-F85454D49A97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383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650324C-5C27-4C40-9FCD-027005D1B705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DB13C40-ED7D-4A63-8376-2D4C8801DEC4}" type="slidenum"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409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1048577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1048578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bg-BG" sz="1200" b="0" i="0" u="none" strike="noStrike" kern="1200" cap="none" spc="0" baseline="0">
                <a:solidFill>
                  <a:srgbClr val="898989"/>
                </a:solidFill>
                <a:latin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0324C-5C27-4C40-9FCD-027005D1B705}" type="datetime1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24.11.2023 г.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8579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bg-BG" sz="1200" b="0" i="0" u="none" strike="noStrike" kern="1200" cap="none" spc="0" baseline="0">
                <a:solidFill>
                  <a:srgbClr val="898989"/>
                </a:solidFill>
                <a:latin typeface="Calibri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8580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bg-BG" sz="1200" b="0" i="0" u="none" strike="noStrike" kern="1200" cap="none" spc="0" baseline="0">
                <a:solidFill>
                  <a:srgbClr val="898989"/>
                </a:solidFill>
                <a:latin typeface="Calibri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13C40-ED7D-4A63-8376-2D4C8801DEC4}" type="slidenum">
              <a:rPr kumimoji="0" lang="bg-BG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28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defRPr lang="en-US" sz="4400" b="0" i="0" u="none" strike="noStrike" kern="1200" cap="none" spc="0" baseline="0">
          <a:solidFill>
            <a:srgbClr val="000000"/>
          </a:solidFill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defRPr lang="en-US" sz="3200" b="0" i="0" u="none" strike="noStrike" kern="1200" cap="none" spc="0" baseline="0">
          <a:solidFill>
            <a:srgbClr val="000000"/>
          </a:solidFill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defRPr lang="en-US" sz="2800" b="0" i="0" u="none" strike="noStrike" kern="1200" cap="none" spc="0" baseline="0">
          <a:solidFill>
            <a:srgbClr val="000000"/>
          </a:solidFill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defRPr lang="en-US" sz="2400" b="0" i="0" u="none" strike="noStrike" kern="1200" cap="none" spc="0" baseline="0">
          <a:solidFill>
            <a:srgbClr val="000000"/>
          </a:solidFill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defRPr lang="en-US" sz="2000" b="0" i="0" u="none" strike="noStrike" kern="1200" cap="none" spc="0" baseline="0">
          <a:solidFill>
            <a:srgbClr val="000000"/>
          </a:solidFill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defRPr lang="en-US" sz="2000" b="0" i="0" u="none" strike="noStrike" kern="1200" cap="none" spc="0" baseline="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g-BG" sz="4000" b="1" dirty="0" smtClean="0">
                <a:solidFill>
                  <a:schemeClr val="accent5">
                    <a:lumMod val="50000"/>
                  </a:schemeClr>
                </a:solidFill>
              </a:rPr>
              <a:t>СЪВМЕСТЕН КОМИТЕТ ЗА НАБЛЮДЕНИЕ</a:t>
            </a:r>
          </a:p>
          <a:p>
            <a:pPr marL="0" indent="0" algn="ctr">
              <a:buNone/>
            </a:pPr>
            <a:endParaRPr lang="bg-BG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споразумение за партньорство </a:t>
            </a:r>
            <a:r>
              <a:rPr lang="en-US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2014 - 2020</a:t>
            </a:r>
            <a:endParaRPr lang="bg-BG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споразумение за партньорство </a:t>
            </a:r>
            <a:r>
              <a:rPr lang="en-US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2021 - 2027</a:t>
            </a:r>
            <a:endParaRPr lang="bg-BG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16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16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8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24 ноември 2023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www.eufunds.bg</a:t>
            </a:r>
            <a:endParaRPr lang="bg-BG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16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33473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изпълнението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0" y="1247811"/>
            <a:ext cx="8978265" cy="5401183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Постигнати резултати: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Утвърдени Правила за структуриране на Звената и Комитетите за подбор в 10-те общини (П1);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Сформирани всички Звена и част от Комитетите за подбор в общинските администрации (П1);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Текущи преговори със Световната банка и съвместна работа с ЦКЗ (П3);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Официално подадена през SFC версия 2.0 на ПРР на 30.09.2023 г. (П4 и 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П5</a:t>
            </a:r>
            <a:r>
              <a:rPr lang="en-US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- 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ФСП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);</a:t>
            </a:r>
            <a:endParaRPr lang="ru-RU" sz="17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Актуализирани и допълнени текстове, съгласно коментари на 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ЕК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(П4 и П5). </a:t>
            </a:r>
            <a:endParaRPr lang="bg-BG" sz="1700" dirty="0" smtClean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Стартирали операции, вкл. за предоставяне на БФП и за изпълнение на ФИ: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Обявена първа процедура за кандидатстване с концепции за ИТИ</a:t>
            </a:r>
            <a:r>
              <a:rPr lang="en-US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– 27 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юни 2023 г. (П2);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Получени 165 концепции за ИТИ (в процес на оценка съгласно ППЗРР) (П2);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Обявена процедура „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Подкрепа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за ефективно прилагане на 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интегрирания териториален 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подход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и на политиките от секторите на интервенция на 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ПРР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“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(П3)</a:t>
            </a:r>
            <a:r>
              <a:rPr lang="en-US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– 22,7</a:t>
            </a:r>
            <a:r>
              <a:rPr lang="en-GB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млн. евро (1,2 %)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Сключено 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финансово споразумение с ФМФИБ ЕАД (12,8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%):</a:t>
            </a:r>
            <a:r>
              <a:rPr lang="en-GB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69,85 млн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 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евро</a:t>
            </a:r>
            <a:r>
              <a:rPr lang="en-GB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по 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Приоритет 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1 и 166,53 млн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 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евро – по Приоритет 2.</a:t>
            </a:r>
            <a:endParaRPr lang="en-US" sz="17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Извършени плащания към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бенефициенти: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70 873 552,94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евро</a:t>
            </a:r>
          </a:p>
        </p:txBody>
      </p:sp>
    </p:spTree>
    <p:extLst>
      <p:ext uri="{BB962C8B-B14F-4D97-AF65-F5344CB8AC3E}">
        <p14:creationId xmlns:p14="http://schemas.microsoft.com/office/powerpoint/2010/main" val="396441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Операции, планирани за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202</a:t>
            </a:r>
            <a:r>
              <a:rPr lang="en-GB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r>
              <a:rPr lang="ru-RU" sz="3200" b="1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г.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025204"/>
              </p:ext>
            </p:extLst>
          </p:nvPr>
        </p:nvGraphicFramePr>
        <p:xfrm>
          <a:off x="187832" y="1399409"/>
          <a:ext cx="8791575" cy="4907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87070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295600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650870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458035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971699">
                <a:tc>
                  <a:txBody>
                    <a:bodyPr/>
                    <a:lstStyle/>
                    <a:p>
                      <a:pPr algn="ctr"/>
                      <a:r>
                        <a:rPr lang="bg-BG" sz="1600" b="0" dirty="0" smtClean="0"/>
                        <a:t>Предмет</a:t>
                      </a:r>
                      <a:r>
                        <a:rPr lang="bg-BG" sz="1600" b="0" baseline="0" dirty="0" smtClean="0"/>
                        <a:t> </a:t>
                      </a:r>
                      <a:endParaRPr lang="en-GB" sz="1600" b="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0" dirty="0" smtClean="0"/>
                        <a:t>Общ бюджет (€)</a:t>
                      </a:r>
                      <a:endParaRPr lang="en-GB" sz="1600" b="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0" kern="1200" dirty="0" smtClean="0"/>
                        <a:t>Допустими кандидати/ бенефициенти</a:t>
                      </a:r>
                      <a:endParaRPr lang="en-GB" sz="16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0" dirty="0" smtClean="0"/>
                        <a:t>Планирано обявяване</a:t>
                      </a:r>
                      <a:r>
                        <a:rPr lang="bg-BG" sz="1600" b="0" baseline="0" dirty="0" smtClean="0"/>
                        <a:t> на процедурата</a:t>
                      </a:r>
                      <a:endParaRPr lang="bg-BG" sz="1600" b="0" dirty="0" smtClean="0"/>
                    </a:p>
                    <a:p>
                      <a:pPr algn="ctr"/>
                      <a:endParaRPr lang="en-GB" sz="1600" b="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Подкрепа за интегрирано градско развитие в 10-те големи градски общини по Приоритет 1 „Интегрирано градско развитие“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332,3 млн. €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Широк кръг заинтересовани страни, с приоритизиране на партньорства на различни заинтересовани страни, действащи на територията на 10 градски общини, основни центрове на растеж, съгласно АНКПР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Q2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г.</a:t>
                      </a:r>
                      <a:endParaRPr lang="en-GB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Процедура „Подкрепа за  интегрирано градско развитие в 40 градски общини“ по Приоритет 2 „Интегрирано териториално развитие на регионите“ 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664,7 млн. €</a:t>
                      </a:r>
                    </a:p>
                    <a:p>
                      <a:pPr algn="ctr"/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Широк кръг заинтересовани страни, </a:t>
                      </a:r>
                      <a:r>
                        <a:rPr lang="bg-BG" sz="16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bg-BG" sz="1600" b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приоритизиране на партньорства на различни заинтересовани страни, действащи на територията на на 40 общини</a:t>
                      </a:r>
                      <a:endParaRPr lang="en-GB" sz="16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г.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07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4"/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048590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bg-BG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Изпълнение на програма </a:t>
            </a:r>
          </a:p>
          <a:p>
            <a:pPr marL="0" lvl="0" indent="0" algn="ctr">
              <a:buNone/>
            </a:pPr>
            <a:r>
              <a:rPr lang="bg-BG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„ОКОЛНА СРЕДА“ 2021 – 2027</a:t>
            </a:r>
          </a:p>
          <a:p>
            <a:pPr algn="ctr"/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7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2097157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>
              <a:fillRect/>
            </a:stretch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28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2097158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2097159" name="Picture 9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  <p:sp>
        <p:nvSpPr>
          <p:cNvPr id="1048591" name="TextBox 10"/>
          <p:cNvSpPr txBox="1"/>
          <p:nvPr/>
        </p:nvSpPr>
        <p:spPr>
          <a:xfrm>
            <a:off x="5599625" y="4347563"/>
            <a:ext cx="33980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i="1" cap="all" dirty="0">
                <a:solidFill>
                  <a:schemeClr val="accent5">
                    <a:lumMod val="50000"/>
                  </a:schemeClr>
                </a:solidFill>
              </a:rPr>
              <a:t>Галина Симеонова</a:t>
            </a:r>
            <a:r>
              <a:rPr lang="bg-BG" sz="2400" i="1" dirty="0">
                <a:solidFill>
                  <a:schemeClr val="accent5">
                    <a:lumMod val="50000"/>
                  </a:schemeClr>
                </a:solidFill>
              </a:rPr>
              <a:t>,</a:t>
            </a:r>
          </a:p>
          <a:p>
            <a:r>
              <a:rPr lang="bg-BG" sz="2400" i="1" dirty="0">
                <a:solidFill>
                  <a:schemeClr val="accent5">
                    <a:lumMod val="50000"/>
                  </a:schemeClr>
                </a:solidFill>
              </a:rPr>
              <a:t>Главен </a:t>
            </a:r>
            <a:r>
              <a:rPr lang="bg-BG" sz="2400" i="1" dirty="0" smtClean="0">
                <a:solidFill>
                  <a:schemeClr val="accent5">
                    <a:lumMod val="50000"/>
                  </a:schemeClr>
                </a:solidFill>
              </a:rPr>
              <a:t>директор, </a:t>
            </a:r>
          </a:p>
          <a:p>
            <a:r>
              <a:rPr lang="ru-RU" sz="2400" i="1" dirty="0">
                <a:solidFill>
                  <a:schemeClr val="accent5">
                    <a:lumMod val="50000"/>
                  </a:schemeClr>
                </a:solidFill>
              </a:rPr>
              <a:t>Главна дирекция „Оперативна програма „Околна среда“ </a:t>
            </a:r>
            <a:endParaRPr lang="en-GB" sz="2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12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изпълнението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1048596" name="Content Placeholder 2"/>
          <p:cNvSpPr txBox="1">
            <a:spLocks noGrp="1"/>
          </p:cNvSpPr>
          <p:nvPr>
            <p:ph idx="1"/>
          </p:nvPr>
        </p:nvSpPr>
        <p:spPr>
          <a:xfrm>
            <a:off x="115410" y="1189608"/>
            <a:ext cx="8862855" cy="5566299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Обявени 12 процедури за предоставяне на БФП за 504 747 809 евро (28% от бюджета), 24 проекта в оценка, в т.ч. 21 операции от стратегическо значение. 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До края на 2023 г. се работи по обявяването на още 2 процедури на стойност над 405 000 000 евро</a:t>
            </a:r>
          </a:p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Първи договори за БФП – ноември/декември 2023 г. на очаквана стойност 11 759 713 евро (0,65% от бюджета).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Очаквано договаряне до края на 2025 г. ~ 60% от бюджета.</a:t>
            </a:r>
            <a:endParaRPr lang="zh-CN" altLang="en-US" sz="1800" dirty="0"/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Първи искания за плащане: </a:t>
            </a:r>
            <a:r>
              <a:rPr lang="bg-BG" sz="180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неинфраструктурни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180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проекти – втора половина на 2024 г.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; инфраструктурни проекти – фазирани ВиК проекти - 2024 г.; нови инфраструктурни проекти - 2025 г. </a:t>
            </a:r>
            <a:endParaRPr lang="zh-CN" altLang="en-US" sz="1800" dirty="0"/>
          </a:p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Постигнати резултати: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СУК, Процедурен наръчник; 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Съгласувана ИГРП за 2024 г., одобрени критерии за част от процедурите.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Идентифицирани предизвикателства/ предприети действия: 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Забавяне стартирането на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инфраструктурните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проекти/ условие за кандидатстване с обявени обществени поръчки.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00104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Операции, планирани за 202</a:t>
            </a:r>
            <a:r>
              <a:rPr lang="en-GB" sz="3200" b="1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r>
              <a:rPr lang="ru-RU" sz="3200" b="1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г.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19430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41649"/>
              </p:ext>
            </p:extLst>
          </p:nvPr>
        </p:nvGraphicFramePr>
        <p:xfrm>
          <a:off x="217503" y="1196147"/>
          <a:ext cx="8708994" cy="560615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38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1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501">
                <a:tc>
                  <a:txBody>
                    <a:bodyPr/>
                    <a:lstStyle/>
                    <a:p>
                      <a:pPr algn="ctr"/>
                      <a:r>
                        <a:rPr lang="bg-BG" b="0" dirty="0"/>
                        <a:t>Предмет</a:t>
                      </a:r>
                      <a:r>
                        <a:rPr lang="bg-BG" b="0" baseline="0" dirty="0"/>
                        <a:t> 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/>
                        <a:t>Общ бюджет (€)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kern="1200" dirty="0"/>
                        <a:t>Допустими кандидати/ бенефициенти</a:t>
                      </a:r>
                      <a:endParaRPr lang="en-GB" sz="18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/>
                        <a:t>Планирано обявяване</a:t>
                      </a:r>
                      <a:r>
                        <a:rPr lang="bg-BG" b="0" baseline="0" dirty="0"/>
                        <a:t> на процедурата</a:t>
                      </a:r>
                      <a:endParaRPr lang="bg-BG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 1 „Води“– мониторинг питейни води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,1 </a:t>
                      </a:r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€</a:t>
                      </a:r>
                    </a:p>
                    <a:p>
                      <a:pPr algn="ctr"/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Министерство на здравеопазването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Q3 202</a:t>
                      </a:r>
                      <a:r>
                        <a:rPr lang="en-US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 2 „Отпадъци“– биоразградими отпадъци 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  <a:r>
                        <a:rPr lang="en-US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7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€</a:t>
                      </a:r>
                    </a:p>
                    <a:p>
                      <a:pPr marL="0" algn="ctr" defTabSz="914400" rtl="0" eaLnBrk="1" latinLnBrk="0" hangingPunct="1"/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Общини 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Q1 202</a:t>
                      </a:r>
                      <a:r>
                        <a:rPr lang="en-US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 3</a:t>
                      </a:r>
                      <a:r>
                        <a:rPr lang="en-US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„Биоразнообразие“ – мерки от НРПД за Натура 2000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29,7 </a:t>
                      </a:r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€</a:t>
                      </a:r>
                    </a:p>
                    <a:p>
                      <a:pPr algn="ctr"/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noProof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МОСВ, МЗХ, общини, обл. админ., </a:t>
                      </a:r>
                      <a:r>
                        <a:rPr lang="bg-BG" sz="1600" kern="1200" noProof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АПИ, ЮЛНЦ</a:t>
                      </a:r>
                      <a:r>
                        <a:rPr lang="bg-BG" sz="1800" kern="1200" noProof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науч. институти, ВУЗ, природонаучни музеи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Q1/Q2/Q3/</a:t>
                      </a:r>
                      <a:r>
                        <a:rPr lang="en-US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4 202</a:t>
                      </a:r>
                      <a:r>
                        <a:rPr lang="en-US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 4 „Риск и изменение на климата“ – СРПО, НСУВРВ, ПУРН; Наводнения и свлачища - ИТИ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GB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23,9 </a:t>
                      </a:r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€</a:t>
                      </a:r>
                    </a:p>
                    <a:p>
                      <a:pPr algn="ctr"/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МОСВ, МВР, АПИ, общини, обл. администрации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Q1/Q2/Q3</a:t>
                      </a:r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</a:t>
                      </a:r>
                      <a:r>
                        <a:rPr lang="en-US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 5 „Въздух“ – зелени мерки, мрежа АСЕКОБ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32 </a:t>
                      </a:r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€</a:t>
                      </a:r>
                    </a:p>
                    <a:p>
                      <a:pPr algn="ctr"/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Общини, АСЕКОБ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US" sz="18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  <a:r>
                        <a:rPr lang="en-US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bg-BG" sz="18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8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57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Изпълнение 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на 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ПРОГРАМА 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„КОНКУРЕНТОСПОСОБНОСТ И ИНОВАЦИИ В ПРЕДПРИЯТИЯТА” </a:t>
            </a:r>
            <a:endParaRPr lang="ru-RU" sz="4000" b="1" cap="all" dirty="0" smtClean="0">
              <a:ln w="3175" cmpd="sng">
                <a:noFill/>
              </a:ln>
              <a:solidFill>
                <a:srgbClr val="4472C4">
                  <a:lumMod val="50000"/>
                </a:srgbClr>
              </a:solidFill>
            </a:endParaRPr>
          </a:p>
          <a:p>
            <a:pPr marL="0" lvl="0" indent="0" algn="ctr"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2021-2027 </a:t>
            </a:r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  <p:sp>
        <p:nvSpPr>
          <p:cNvPr id="11" name="TextBox 10"/>
          <p:cNvSpPr txBox="1"/>
          <p:nvPr/>
        </p:nvSpPr>
        <p:spPr>
          <a:xfrm>
            <a:off x="5687568" y="4743257"/>
            <a:ext cx="3310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РАДОСЛАВ РИЗОВ</a:t>
            </a:r>
            <a:endParaRPr lang="ru-RU" sz="2400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400" i="1" dirty="0" err="1">
                <a:solidFill>
                  <a:schemeClr val="accent5">
                    <a:lumMod val="50000"/>
                  </a:schemeClr>
                </a:solidFill>
              </a:rPr>
              <a:t>Главен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</a:rPr>
              <a:t> директор на </a:t>
            </a:r>
            <a:br>
              <a:rPr lang="ru-RU" sz="2400" i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</a:rPr>
              <a:t>ГД ЕФК и РУО на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П</a:t>
            </a:r>
            <a:r>
              <a:rPr lang="bg-BG" sz="2400" i="1" dirty="0" smtClean="0">
                <a:solidFill>
                  <a:schemeClr val="accent5">
                    <a:lumMod val="50000"/>
                  </a:schemeClr>
                </a:solidFill>
              </a:rPr>
              <a:t>КИП</a:t>
            </a:r>
            <a:endParaRPr lang="ru-RU" sz="2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58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изпълнението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4754" y="1178168"/>
            <a:ext cx="8652196" cy="5386391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Стартирали операции, в т.ч.: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процедури за предоставяне на БФП, вкл. за директно предоставяне – 3 броя процедури на обща стойност 200 787 416.8 евро или 13.39 % от бюджета на ПКИП 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финансови  инструменти -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сключено финансово споразумение с ФМФИБ ЕАД в размер на 645 600 000 евро,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вкл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.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134 340 000 евро за БФП в комбинация с ФИ - 43.05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% от бюджета на ПКИП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концепции за изпълнение на ИТИ – обявена процедура за подбор на концепции с общ бюджет по линия на ПКИП 119 045 697 евро или 8,32 % от 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бюджета </a:t>
            </a:r>
            <a:endParaRPr lang="bg-BG" sz="16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Извършени плащания към бенефициенти – 202 513 245,73 евро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Сертифицирани средства: 193 690 371.18 евро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Постигнати резултати: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Осигурен своевременен старт на програмата: официално обявени 3 процедури за кандидатстване, 1 процедура за подбор на концепции, 1 процедура, преминала процес по обществено обсъждане; проведени 2 броя пазарни консултации за изпълнение на ФИ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Договорени средства в размер на 694 845 666.5 евро</a:t>
            </a: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68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изпълнението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4754" y="1052740"/>
            <a:ext cx="8652196" cy="5511820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endParaRPr lang="bg-BG" sz="1800" b="1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Идентифицирани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предизвикателства/ предприети действия: 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късен старт на изпълнение на програмен период 2021-2027 както на европейско, така и на национално ниво; 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едновременно изпълнение на мерите по линия на ЕФСУ и НПВУ и нуждата от синхронизиране и координирането им във времето;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намаляване на ресурса, предвиден за региони в преход (ЮЗР), както и намаления % съфинансиране от страна на програмата по отношение на мерките с безвъзмездни средства;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предвидения значителен ресурс под формата на ФИ по линия на ПКИП и наличие на други ФИ, които са на пазара (рециклирани средства, средства от периода 2014-2020, ФИ по линия на НПВУ и други ФИ на национално и европейско ниво);</a:t>
            </a:r>
          </a:p>
          <a:p>
            <a:pPr marL="0" lv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endParaRPr lang="bg-BG" sz="16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0" lv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bg-BG" sz="1600" i="1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Посочените предизвикателства са своевременно взети предвид и отчетени от страна на УО и на този етап не е идентифициран риск същите да повлияят на успешното изпълнение на програмата.</a:t>
            </a: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308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Операции, планирани за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202</a:t>
            </a:r>
            <a:r>
              <a:rPr lang="en-GB" sz="3200" b="1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r>
              <a:rPr lang="ru-RU" sz="3200" b="1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г.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755821"/>
              </p:ext>
            </p:extLst>
          </p:nvPr>
        </p:nvGraphicFramePr>
        <p:xfrm>
          <a:off x="200024" y="1245327"/>
          <a:ext cx="8791575" cy="544323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030856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769326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650273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1071153"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Предмет</a:t>
                      </a:r>
                      <a:r>
                        <a:rPr lang="bg-BG" b="0" baseline="0" dirty="0" smtClean="0"/>
                        <a:t> 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Общ бюджет (€)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kern="1200" dirty="0" smtClean="0"/>
                        <a:t>Допустими кандидати/ бенефициенти</a:t>
                      </a:r>
                      <a:endParaRPr lang="en-GB" sz="18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Планирано обявяване</a:t>
                      </a:r>
                      <a:r>
                        <a:rPr lang="bg-BG" b="0" baseline="0" dirty="0" smtClean="0"/>
                        <a:t> на процедурата</a:t>
                      </a:r>
                      <a:endParaRPr lang="bg-BG" b="0" dirty="0" smtClean="0"/>
                    </a:p>
                    <a:p>
                      <a:pPr algn="ctr"/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1519644"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Защита на права по индустриална собственост в предприятията</a:t>
                      </a:r>
                      <a:endParaRPr lang="bg-BG" sz="16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bg-BG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,3 </a:t>
                      </a:r>
                      <a:r>
                        <a:rPr lang="bg-BG" sz="1600" kern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микро, малки,</a:t>
                      </a:r>
                    </a:p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средни</a:t>
                      </a:r>
                    </a:p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предприятия и</a:t>
                      </a:r>
                    </a:p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малки дружества</a:t>
                      </a:r>
                    </a:p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със средна пазарна</a:t>
                      </a:r>
                    </a:p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капитализация</a:t>
                      </a:r>
                      <a:endParaRPr lang="bg-BG" sz="16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април </a:t>
                      </a:r>
                    </a:p>
                    <a:p>
                      <a:pPr algn="ctr"/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г.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1128880">
                <a:tc>
                  <a:txBody>
                    <a:bodyPr/>
                    <a:lstStyle/>
                    <a:p>
                      <a:pPr algn="ctr"/>
                      <a:endParaRPr lang="bg-BG" sz="1600" kern="1200" noProof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Въвеждане на технологии от областта на Индустрия 4.0 в предприятията </a:t>
                      </a:r>
                    </a:p>
                    <a:p>
                      <a:pPr algn="ctr"/>
                      <a:endParaRPr lang="bg-BG" sz="16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</a:t>
                      </a:r>
                      <a:r>
                        <a:rPr lang="bg-BG" sz="16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600" kern="1200" noProof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микро, малки и</a:t>
                      </a:r>
                    </a:p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средни</a:t>
                      </a:r>
                    </a:p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предприятия</a:t>
                      </a:r>
                      <a:endParaRPr lang="bg-BG" sz="16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ноември </a:t>
                      </a:r>
                    </a:p>
                    <a:p>
                      <a:pPr algn="ctr"/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г.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  <a:tr h="1389390"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Утвърждаване на България </a:t>
                      </a:r>
                      <a:r>
                        <a:rPr lang="bg-BG" sz="1600" kern="1200" noProof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като конкурентна инвестиционна </a:t>
                      </a:r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дестинация чрез подкрепа на дейността на БАИ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</a:t>
                      </a:r>
                      <a:r>
                        <a:rPr lang="bg-BG" sz="16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600" kern="1200" noProof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Българска агенция</a:t>
                      </a:r>
                    </a:p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 инвестиции</a:t>
                      </a:r>
                    </a:p>
                    <a:p>
                      <a:pPr algn="ctr"/>
                      <a:endParaRPr lang="bg-BG" sz="16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януари </a:t>
                      </a:r>
                    </a:p>
                    <a:p>
                      <a:pPr algn="ctr"/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3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01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Изпълнение 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на </a:t>
            </a:r>
            <a:r>
              <a:rPr lang="ru-RU" sz="4000" b="1" cap="all" dirty="0" err="1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програма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bg-BG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„НАУЧНИ ИЗСЛЕДВАНИЯ, ИНОВАЦИИ И ДИГИТАЛИЗАЦИЯ ЗА ИНТЕЛИГЕНТНА ТРАНФОРМАЦИЯ“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20</a:t>
            </a:r>
            <a:r>
              <a:rPr lang="en-US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21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– 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202</a:t>
            </a:r>
            <a:r>
              <a:rPr lang="en-US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7</a:t>
            </a:r>
            <a:endParaRPr lang="bg-BG" sz="4000" b="1" cap="all" dirty="0">
              <a:ln w="3175" cmpd="sng">
                <a:noFill/>
              </a:ln>
              <a:solidFill>
                <a:srgbClr val="4472C4">
                  <a:lumMod val="50000"/>
                </a:srgbClr>
              </a:solidFill>
            </a:endParaRP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  <p:sp>
        <p:nvSpPr>
          <p:cNvPr id="11" name="TextBox 10"/>
          <p:cNvSpPr txBox="1"/>
          <p:nvPr/>
        </p:nvSpPr>
        <p:spPr>
          <a:xfrm>
            <a:off x="5322277" y="4482000"/>
            <a:ext cx="3657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400" b="1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РАДОСЛАВ РИЗОВ</a:t>
            </a:r>
            <a:endParaRPr kumimoji="0" lang="bg-BG" sz="2400" b="0" i="1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Главен директор на </a:t>
            </a:r>
            <a:b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ГД ЕФК и РУО на ПНИИДИТ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929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bg-BG" sz="4000" b="1" cap="all" dirty="0" err="1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иЗ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пълнение 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на програмите за периода 2021 – 2027 г.: </a:t>
            </a:r>
            <a:r>
              <a:rPr lang="bg-BG" sz="4000" b="1" i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РЕАЛИЗИРАН </a:t>
            </a:r>
            <a:r>
              <a:rPr lang="ru-RU" sz="4000" b="1" i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Напредък и </a:t>
            </a:r>
            <a:r>
              <a:rPr lang="ru-RU" sz="4000" b="1" i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планиране за 2024 г.</a:t>
            </a:r>
          </a:p>
          <a:p>
            <a:pPr marL="0" lvl="0" indent="0" algn="ctr">
              <a:buNone/>
            </a:pPr>
            <a:endParaRPr lang="bg-BG" sz="4000" b="1" cap="all" dirty="0">
              <a:ln w="3175" cmpd="sng">
                <a:noFill/>
              </a:ln>
              <a:solidFill>
                <a:srgbClr val="4472C4">
                  <a:lumMod val="50000"/>
                </a:srgbClr>
              </a:solidFill>
            </a:endParaRPr>
          </a:p>
          <a:p>
            <a:pPr algn="ctr"/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334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изпълнението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42047" y="1204046"/>
            <a:ext cx="8736218" cy="5398460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Стартирали операции, вкл. за предоставяне на БФП и за изпълнение на ФИ (брой, стойност, % от бюджета): - 8,55 % от бюджета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Допълващо финансиране на избрани от Европейската комисия Европейски цифрови иновационни хъбове - 6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,9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млн. евро;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Финансови инструменти по програма "Научни изследвания, иновации и дигитализация за интелигентна трансформация" 2021-2027 – 60 млн.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Платформа за сътрудничество между висшите училища, изследователските организации и бизнеса чрез надграждането на Регистър на научната дейност, Регистър на академичния състав и Българския портал за отворена наука – 0,6 млн.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Осигуряване на техническа помощ за успешното изпълнение на ПНИИДИТ – 25,8 млн.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bg-BG" sz="2000" dirty="0">
              <a:latin typeface="Calibri" panose="020F0502020204030204" pitchFamily="34" charset="0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bg-BG" sz="2000" dirty="0" smtClean="0"/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US" sz="2000" dirty="0"/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bg-BG" sz="2000" dirty="0">
              <a:latin typeface="Calibri" panose="020F0502020204030204" pitchFamily="34" charset="0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US" sz="2000" dirty="0"/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endParaRPr lang="bg-BG" sz="2000" dirty="0">
              <a:latin typeface="Calibri" panose="020F0502020204030204" pitchFamily="34" charset="0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061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изпълнението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1885" y="1292469"/>
            <a:ext cx="8846380" cy="5323484"/>
          </a:xfrm>
        </p:spPr>
        <p:txBody>
          <a:bodyPr>
            <a:noAutofit/>
          </a:bodyPr>
          <a:lstStyle/>
          <a:p>
            <a:pPr marL="342900" lvl="1" indent="-342900" algn="just" hangingPunct="0">
              <a:lnSpc>
                <a:spcPct val="150000"/>
              </a:lnSpc>
              <a:spcBef>
                <a:spcPts val="0"/>
              </a:spcBef>
              <a:buFont typeface="Wingdings" pitchFamily="2"/>
              <a:buChar char="v"/>
              <a:defRPr sz="2000">
                <a:solidFill>
                  <a:schemeClr val="accent5">
                    <a:lumMod val="50000"/>
                  </a:schemeClr>
                </a:solidFill>
                <a:latin typeface="Arial"/>
              </a:defRPr>
            </a:pP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  <a:ea typeface="+mn-ea"/>
                <a:cs typeface="+mn-cs"/>
              </a:rPr>
              <a:t>Постигнати 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  <a:ea typeface="+mn-ea"/>
                <a:cs typeface="+mn-cs"/>
              </a:rPr>
              <a:t>резултати:</a:t>
            </a: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  <a:ea typeface="+mn-ea"/>
              <a:cs typeface="+mn-cs"/>
            </a:endParaRPr>
          </a:p>
          <a:p>
            <a:pPr lvl="1" algn="just" hangingPunc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 sz="2000">
                <a:solidFill>
                  <a:schemeClr val="accent5">
                    <a:lumMod val="50000"/>
                  </a:schemeClr>
                </a:solidFill>
                <a:latin typeface="Arial"/>
              </a:defRPr>
            </a:pPr>
            <a:r>
              <a:rPr lang="bg-BG" sz="1900" dirty="0" smtClean="0">
                <a:solidFill>
                  <a:srgbClr val="4472C4">
                    <a:lumMod val="50000"/>
                  </a:srgbClr>
                </a:solidFill>
                <a:latin typeface="Arial"/>
                <a:ea typeface="+mn-ea"/>
                <a:cs typeface="+mn-cs"/>
              </a:rPr>
              <a:t>Обявени са 3 процедури за предоставяне на безвъзмездна помощ</a:t>
            </a:r>
          </a:p>
          <a:p>
            <a:pPr lvl="1" algn="just" hangingPunc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 sz="2000">
                <a:solidFill>
                  <a:schemeClr val="accent5">
                    <a:lumMod val="50000"/>
                  </a:schemeClr>
                </a:solidFill>
                <a:latin typeface="Arial"/>
              </a:defRPr>
            </a:pPr>
            <a:r>
              <a:rPr lang="bg-BG" sz="1900" dirty="0" smtClean="0">
                <a:solidFill>
                  <a:srgbClr val="4472C4">
                    <a:lumMod val="50000"/>
                  </a:srgbClr>
                </a:solidFill>
                <a:latin typeface="Arial"/>
                <a:ea typeface="+mn-ea"/>
                <a:cs typeface="+mn-cs"/>
              </a:rPr>
              <a:t>Предстои до края на 2023 г. да бъдат обявени още 6 процедури, които са на финален етап на съгласуване на пакета документи за кандидатстване</a:t>
            </a:r>
          </a:p>
          <a:p>
            <a:pPr lvl="1" algn="just" hangingPunc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 sz="2000">
                <a:solidFill>
                  <a:schemeClr val="accent5">
                    <a:lumMod val="50000"/>
                  </a:schemeClr>
                </a:solidFill>
                <a:latin typeface="Arial"/>
              </a:defRPr>
            </a:pPr>
            <a:r>
              <a:rPr lang="bg-BG" sz="1900" dirty="0" smtClean="0">
                <a:solidFill>
                  <a:srgbClr val="4472C4">
                    <a:lumMod val="50000"/>
                  </a:srgbClr>
                </a:solidFill>
                <a:latin typeface="Arial"/>
                <a:ea typeface="+mn-ea"/>
                <a:cs typeface="+mn-cs"/>
              </a:rPr>
              <a:t>На 11.08. УО на ПНИИДИТ одобри подадено от ФМФИБ ЕАД искане за плащане на стойност </a:t>
            </a:r>
            <a:r>
              <a:rPr lang="bg-BG" sz="1900" b="1" dirty="0" smtClean="0">
                <a:solidFill>
                  <a:srgbClr val="4472C4">
                    <a:lumMod val="50000"/>
                  </a:srgbClr>
                </a:solidFill>
                <a:latin typeface="Arial"/>
                <a:ea typeface="+mn-ea"/>
                <a:cs typeface="+mn-cs"/>
              </a:rPr>
              <a:t>18 010 084,03 евро</a:t>
            </a:r>
            <a:r>
              <a:rPr lang="bg-BG" sz="1900" dirty="0" smtClean="0">
                <a:solidFill>
                  <a:srgbClr val="4472C4">
                    <a:lumMod val="50000"/>
                  </a:srgbClr>
                </a:solidFill>
                <a:latin typeface="Arial"/>
                <a:ea typeface="+mn-ea"/>
                <a:cs typeface="+mn-cs"/>
              </a:rPr>
              <a:t>, което представлява първи транш или 30% от приноса в размер на </a:t>
            </a:r>
            <a:r>
              <a:rPr lang="bg-BG" sz="1900" b="1" dirty="0" smtClean="0">
                <a:solidFill>
                  <a:srgbClr val="4472C4">
                    <a:lumMod val="50000"/>
                  </a:srgbClr>
                </a:solidFill>
                <a:latin typeface="Arial"/>
                <a:ea typeface="+mn-ea"/>
                <a:cs typeface="+mn-cs"/>
              </a:rPr>
              <a:t>60 033 613,44 евро</a:t>
            </a:r>
            <a:r>
              <a:rPr lang="bg-BG" sz="1900" dirty="0" smtClean="0">
                <a:solidFill>
                  <a:srgbClr val="4472C4">
                    <a:lumMod val="50000"/>
                  </a:srgbClr>
                </a:solidFill>
                <a:latin typeface="Arial"/>
                <a:ea typeface="+mn-ea"/>
                <a:cs typeface="+mn-cs"/>
              </a:rPr>
              <a:t>, съгласно подписаното между двете страни Споразумение за финансиране</a:t>
            </a:r>
          </a:p>
          <a:p>
            <a:pPr lvl="1" algn="just" hangingPunc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 sz="2000">
                <a:solidFill>
                  <a:schemeClr val="accent5">
                    <a:lumMod val="50000"/>
                  </a:schemeClr>
                </a:solidFill>
                <a:latin typeface="Arial"/>
              </a:defRPr>
            </a:pPr>
            <a:r>
              <a:rPr lang="bg-BG" sz="1900" b="1" dirty="0" smtClean="0">
                <a:solidFill>
                  <a:srgbClr val="4472C4">
                    <a:lumMod val="50000"/>
                  </a:srgbClr>
                </a:solidFill>
                <a:latin typeface="Arial"/>
                <a:ea typeface="+mn-ea"/>
                <a:cs typeface="+mn-cs"/>
              </a:rPr>
              <a:t>Сертифицирани средства: 18 010 360.29 евро</a:t>
            </a:r>
            <a:endParaRPr lang="bg-BG" sz="1900" b="1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834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002810"/>
              </p:ext>
            </p:extLst>
          </p:nvPr>
        </p:nvGraphicFramePr>
        <p:xfrm>
          <a:off x="55610" y="1144103"/>
          <a:ext cx="9030335" cy="550773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80764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3377381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239803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675553">
                <a:tc>
                  <a:txBody>
                    <a:bodyPr/>
                    <a:lstStyle/>
                    <a:p>
                      <a:pPr algn="ctr"/>
                      <a:r>
                        <a:rPr lang="bg-BG" sz="1600" b="0" dirty="0" smtClean="0"/>
                        <a:t>Предмет</a:t>
                      </a:r>
                      <a:r>
                        <a:rPr lang="bg-BG" sz="1600" b="0" baseline="0" dirty="0" smtClean="0"/>
                        <a:t> </a:t>
                      </a:r>
                      <a:endParaRPr lang="en-GB" sz="16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0" dirty="0" smtClean="0"/>
                        <a:t>Общ бюджет (€)</a:t>
                      </a:r>
                      <a:endParaRPr lang="en-GB" sz="16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0" kern="1200" dirty="0" smtClean="0"/>
                        <a:t>Допустими кандидати/ бенефициенти</a:t>
                      </a:r>
                      <a:endParaRPr lang="en-GB" sz="16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0" dirty="0" smtClean="0"/>
                        <a:t>Планирано обявяване</a:t>
                      </a:r>
                      <a:endParaRPr lang="en-GB" sz="16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74866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Допълваща подкрепа за български научни организации, изпълняващи проекти по програма Хоризонт </a:t>
                      </a:r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Европа –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HORIZON-</a:t>
                      </a:r>
                      <a:r>
                        <a:rPr lang="bg-BG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WIDERA-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2023-ACCESS-01</a:t>
                      </a:r>
                      <a:endParaRPr lang="bg-BG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bg-BG" sz="140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Teaming</a:t>
                      </a:r>
                      <a:r>
                        <a:rPr lang="bg-BG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) фаза 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2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n-lt"/>
                        </a:rPr>
                        <a:t> 46</a:t>
                      </a:r>
                      <a:r>
                        <a:rPr lang="bg-BG" sz="1400" dirty="0" smtClean="0">
                          <a:latin typeface="+mn-lt"/>
                        </a:rPr>
                        <a:t> млн. </a:t>
                      </a: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Научноизследователски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организации,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подписали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споразумение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за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финансиране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с ЕК по конкурс HORIZON-WIDERA-2023-ACCESS-01 (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Teaming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) фаза 2 по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програма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Хоризонт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Европа и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техните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партньори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Ноември 2024 г.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Подкрепа за български научни организации с проекти, преминали праговете за оценка по Хоризонт Европа –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HORIZON-WIDERA-2023-ACCESS-02 (</a:t>
                      </a:r>
                      <a:r>
                        <a:rPr lang="bg-BG" sz="140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Twinning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lang="bg-BG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2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n-lt"/>
                        </a:rPr>
                        <a:t>3</a:t>
                      </a:r>
                      <a:r>
                        <a:rPr sz="1400" dirty="0">
                          <a:latin typeface="+mn-lt"/>
                        </a:rPr>
                        <a:t> </a:t>
                      </a:r>
                      <a:r>
                        <a:rPr lang="bg-BG" sz="1400" dirty="0" smtClean="0">
                          <a:latin typeface="+mn-lt"/>
                        </a:rPr>
                        <a:t>млн.</a:t>
                      </a: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</a:t>
                      </a:r>
                      <a:endParaRPr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Научни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организации с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проекти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преминали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праговете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за оценка по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Хоризонт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Европа – HORIZON-WIDERA-2023-ACCESS-02 (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Twinning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) и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техните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партньори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Август 2024 г.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Малки иновативни грантове (ваучерна схема) за </a:t>
                      </a:r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МСП</a:t>
                      </a:r>
                      <a:endParaRPr lang="bg-BG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2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n-lt"/>
                        </a:rPr>
                        <a:t>12</a:t>
                      </a:r>
                      <a:r>
                        <a:rPr lang="en-US" sz="1400" dirty="0" smtClean="0">
                          <a:latin typeface="+mn-lt"/>
                        </a:rPr>
                        <a:t>,</a:t>
                      </a:r>
                      <a:r>
                        <a:rPr lang="en-US" sz="1400" baseline="0" dirty="0" smtClean="0">
                          <a:latin typeface="+mn-lt"/>
                        </a:rPr>
                        <a:t> 8 </a:t>
                      </a:r>
                      <a:r>
                        <a:rPr lang="bg-BG" sz="1400" baseline="0" dirty="0" smtClean="0">
                          <a:latin typeface="+mn-lt"/>
                        </a:rPr>
                        <a:t>млн. </a:t>
                      </a: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МСП в сътрудничеството с ЦВП, ЦК, обектите от НПКНИ, Лабораторен комплекс към София Тех Парк и др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Декември 2023 г./ Януари 2024г.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37493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Допълващо финансиране за подкрепа участието на България в европейско партньорство „Чист водород“ за изграждане на водородна долина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2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n-lt"/>
                        </a:rPr>
                        <a:t>8</a:t>
                      </a:r>
                      <a:r>
                        <a:rPr lang="en-US" sz="1400" dirty="0" smtClean="0">
                          <a:latin typeface="+mn-lt"/>
                        </a:rPr>
                        <a:t>,</a:t>
                      </a:r>
                      <a:r>
                        <a:rPr lang="en-US" sz="1400" baseline="0" dirty="0" smtClean="0">
                          <a:latin typeface="+mn-lt"/>
                        </a:rPr>
                        <a:t>2 </a:t>
                      </a:r>
                      <a:r>
                        <a:rPr lang="bg-BG" sz="1400" baseline="0" dirty="0" smtClean="0">
                          <a:latin typeface="+mn-lt"/>
                        </a:rPr>
                        <a:t>млн. </a:t>
                      </a: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Процедура</a:t>
                      </a:r>
                      <a:r>
                        <a:rPr lang="bg-BG" sz="14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за директно предоставяне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Февруари-март 2024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832488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Зелени и цифрови партньорства за интелигентна трансформация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2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n-lt"/>
                        </a:rPr>
                        <a:t>31</a:t>
                      </a:r>
                      <a:r>
                        <a:rPr sz="1400" dirty="0">
                          <a:latin typeface="+mn-lt"/>
                        </a:rPr>
                        <a:t> </a:t>
                      </a:r>
                      <a:r>
                        <a:rPr lang="bg-BG" sz="1400" dirty="0" smtClean="0">
                          <a:latin typeface="+mn-lt"/>
                        </a:rPr>
                        <a:t>млн.</a:t>
                      </a:r>
                      <a:r>
                        <a:rPr lang="bg-BG" sz="1400" baseline="0" dirty="0" smtClean="0">
                          <a:latin typeface="+mn-lt"/>
                        </a:rPr>
                        <a:t> </a:t>
                      </a: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МСП в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сътрудничество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с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научните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организации и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висшите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училища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май 2024 г.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625685"/>
                  </a:ext>
                </a:extLst>
              </a:tr>
            </a:tbl>
          </a:graphicData>
        </a:graphic>
      </p:graphicFrame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Операции, планирани за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202</a:t>
            </a:r>
            <a:r>
              <a:rPr lang="en-GB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г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.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/>
            </a:r>
            <a:b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</a:b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по ПНИИДИТ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7639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Операции, планирани за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202</a:t>
            </a:r>
            <a:r>
              <a:rPr lang="en-GB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г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.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/>
            </a:r>
            <a:b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</a:b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по ПНИИДИТ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992292"/>
              </p:ext>
            </p:extLst>
          </p:nvPr>
        </p:nvGraphicFramePr>
        <p:xfrm>
          <a:off x="64168" y="1195660"/>
          <a:ext cx="9079832" cy="542852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498126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211321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864544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505841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878814"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Предмет</a:t>
                      </a:r>
                      <a:r>
                        <a:rPr lang="bg-BG" b="0" baseline="0" dirty="0" smtClean="0"/>
                        <a:t> 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Общ бюджет (€)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kern="1200" dirty="0" smtClean="0"/>
                        <a:t>Допустими кандидати/ бенефициенти</a:t>
                      </a:r>
                      <a:endParaRPr lang="en-GB" sz="18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Планирано обявяване</a:t>
                      </a:r>
                      <a:r>
                        <a:rPr lang="bg-BG" b="0" baseline="0" dirty="0" smtClean="0"/>
                        <a:t> на процедурата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7030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Участие на български организации в институционализирани европейски партньорства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2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j-lt"/>
                        </a:rPr>
                        <a:t>49</a:t>
                      </a:r>
                      <a:r>
                        <a:rPr lang="en-US" sz="1400" dirty="0" smtClean="0">
                          <a:latin typeface="+mj-lt"/>
                        </a:rPr>
                        <a:t>,</a:t>
                      </a:r>
                      <a:r>
                        <a:rPr lang="en-US" sz="1400" baseline="0" dirty="0" smtClean="0">
                          <a:latin typeface="+mj-lt"/>
                        </a:rPr>
                        <a:t> 2 </a:t>
                      </a:r>
                      <a:r>
                        <a:rPr lang="bg-BG" sz="1400" baseline="0" dirty="0" smtClean="0">
                          <a:latin typeface="+mj-lt"/>
                        </a:rPr>
                        <a:t>млн. </a:t>
                      </a: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j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Партньорства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между предприятия,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изследователски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организации и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висши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училища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май 2024 г.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875020"/>
                  </a:ext>
                </a:extLst>
              </a:tr>
              <a:tr h="55666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Програми за сътрудничество за иновации и трансфер на знания и технологии</a:t>
                      </a:r>
                      <a:endParaRPr lang="bg-BG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2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j-lt"/>
                        </a:rPr>
                        <a:t>87</a:t>
                      </a:r>
                      <a:r>
                        <a:rPr lang="en-US" sz="1400" dirty="0" smtClean="0">
                          <a:latin typeface="+mj-lt"/>
                        </a:rPr>
                        <a:t>,</a:t>
                      </a:r>
                      <a:r>
                        <a:rPr lang="en-US" sz="1400" baseline="0" dirty="0" smtClean="0">
                          <a:latin typeface="+mj-lt"/>
                        </a:rPr>
                        <a:t> 9 </a:t>
                      </a:r>
                      <a:r>
                        <a:rPr lang="bg-BG" sz="1400" baseline="0" dirty="0" smtClean="0">
                          <a:latin typeface="+mj-lt"/>
                        </a:rPr>
                        <a:t>млн. </a:t>
                      </a: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j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Индустрията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МСП и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научните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организации и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висшите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училища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Февруари 2024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929853"/>
                  </a:ext>
                </a:extLst>
              </a:tr>
              <a:tr h="9081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bg-BG" sz="1400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Изграждане на стратегическа, организационна и техническа рамка за управление и за оперативна съвместимост на данните (d1)</a:t>
                      </a:r>
                      <a:endParaRPr lang="bg-BG" sz="1400" kern="1200" noProof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4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j-lt"/>
                        </a:rPr>
                        <a:t>2</a:t>
                      </a:r>
                      <a:r>
                        <a:rPr lang="en-US" sz="1400" dirty="0" smtClean="0">
                          <a:latin typeface="+mj-lt"/>
                        </a:rPr>
                        <a:t>,1</a:t>
                      </a:r>
                      <a:r>
                        <a:rPr lang="en-US" sz="1400" baseline="0" dirty="0" smtClean="0">
                          <a:latin typeface="+mj-lt"/>
                        </a:rPr>
                        <a:t> </a:t>
                      </a:r>
                      <a:r>
                        <a:rPr lang="bg-BG" sz="1400" baseline="0" dirty="0" smtClean="0">
                          <a:latin typeface="+mj-lt"/>
                        </a:rPr>
                        <a:t>млн. </a:t>
                      </a:r>
                      <a:r>
                        <a:rPr lang="bg-BG" sz="14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j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Министерство на електронното управление</a:t>
                      </a:r>
                      <a:endParaRPr lang="bg-BG" sz="1400" kern="1200" noProof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Март 2024 г.</a:t>
                      </a:r>
                      <a:endParaRPr lang="bg-BG" sz="1400" kern="1200" noProof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72745"/>
                  </a:ext>
                </a:extLst>
              </a:tr>
              <a:tr h="110827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Изграждане, укрепване и развитие на капацитет и повишаване на осведомеността и популяризиране на възможностите в областта на данните (d2/d7)</a:t>
                      </a:r>
                      <a:endParaRPr lang="bg-BG" sz="1400" kern="1200" noProof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4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j-lt"/>
                        </a:rPr>
                        <a:t>4</a:t>
                      </a:r>
                      <a:r>
                        <a:rPr lang="en-US" sz="1400" dirty="0" smtClean="0">
                          <a:latin typeface="+mj-lt"/>
                        </a:rPr>
                        <a:t>,8</a:t>
                      </a:r>
                      <a:r>
                        <a:rPr lang="en-US" sz="1400" baseline="0" dirty="0" smtClean="0">
                          <a:latin typeface="+mj-lt"/>
                        </a:rPr>
                        <a:t> </a:t>
                      </a:r>
                      <a:r>
                        <a:rPr lang="bg-BG" sz="1400" baseline="0" dirty="0" smtClean="0">
                          <a:latin typeface="+mj-lt"/>
                        </a:rPr>
                        <a:t>млн. </a:t>
                      </a:r>
                      <a:r>
                        <a:rPr lang="bg-BG" sz="14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j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Институт за публична администрация</a:t>
                      </a:r>
                      <a:endParaRPr lang="bg-BG" sz="1400" kern="1200" noProof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януари-март</a:t>
                      </a:r>
                    </a:p>
                    <a:p>
                      <a:pPr algn="ctr"/>
                      <a:r>
                        <a:rPr lang="bg-BG" sz="1400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2024 г.</a:t>
                      </a:r>
                    </a:p>
                    <a:p>
                      <a:pPr algn="ctr"/>
                      <a:endParaRPr lang="bg-BG" sz="1400" kern="1200" noProof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45476"/>
                  </a:ext>
                </a:extLst>
              </a:tr>
              <a:tr h="116821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noProof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Изграждане на пространства на данни по стратегически сектори и области от обществен интерес – етап 1 </a:t>
                      </a:r>
                      <a:r>
                        <a:rPr lang="bg-BG" sz="1400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bg-BG" sz="1400" kern="1200" noProof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4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j-lt"/>
                        </a:rPr>
                        <a:t>5</a:t>
                      </a:r>
                      <a:r>
                        <a:rPr lang="en-US" sz="1400" dirty="0" smtClean="0">
                          <a:latin typeface="+mj-lt"/>
                        </a:rPr>
                        <a:t>,</a:t>
                      </a:r>
                      <a:r>
                        <a:rPr lang="en-US" sz="1400" baseline="0" dirty="0" smtClean="0">
                          <a:latin typeface="+mj-lt"/>
                        </a:rPr>
                        <a:t>7 </a:t>
                      </a:r>
                      <a:r>
                        <a:rPr lang="bg-BG" sz="1400" baseline="0" dirty="0" smtClean="0">
                          <a:latin typeface="+mj-lt"/>
                        </a:rPr>
                        <a:t>млн. </a:t>
                      </a:r>
                      <a:r>
                        <a:rPr lang="bg-BG" sz="14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j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МОН в партньорство с Националната агенция за оценяване и акредитация, НАЦИД, НСИ, висши училища, ЦВП</a:t>
                      </a:r>
                      <a:r>
                        <a:rPr lang="bg-BG" sz="1400" kern="1200" baseline="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и ЦК </a:t>
                      </a:r>
                      <a:endParaRPr lang="bg-BG" sz="1400" kern="1200" noProof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октомври-декември 2024 г.</a:t>
                      </a:r>
                      <a:endParaRPr lang="bg-BG" sz="1400" kern="1200" noProof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081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70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Изпълнение на програма </a:t>
            </a:r>
            <a:r>
              <a:rPr lang="bg-BG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„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ОБРАЗОВАНИЕ</a:t>
            </a:r>
            <a:r>
              <a:rPr lang="bg-BG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“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20</a:t>
            </a:r>
            <a:r>
              <a:rPr lang="en-US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21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– 202</a:t>
            </a:r>
            <a:r>
              <a:rPr lang="en-US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7</a:t>
            </a:r>
            <a:endParaRPr lang="bg-BG" sz="4000" b="1" cap="all" dirty="0">
              <a:ln w="3175" cmpd="sng">
                <a:noFill/>
              </a:ln>
              <a:solidFill>
                <a:srgbClr val="4472C4">
                  <a:lumMod val="50000"/>
                </a:srgbClr>
              </a:solidFill>
            </a:endParaRPr>
          </a:p>
          <a:p>
            <a:pPr algn="ctr"/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7C2102D-0CF0-4F97-BF92-8D008B0E2AB5}"/>
              </a:ext>
            </a:extLst>
          </p:cNvPr>
          <p:cNvSpPr txBox="1"/>
          <p:nvPr/>
        </p:nvSpPr>
        <p:spPr>
          <a:xfrm>
            <a:off x="5024284" y="4482000"/>
            <a:ext cx="39558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1" u="none" strike="noStrike" kern="1200" cap="all" spc="0" normalizeH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Иван Попов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Заместник изпълнителен директор на Изпълнителна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агенция „Програма за образование“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343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изпълнението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2867" y="1337187"/>
            <a:ext cx="8978265" cy="5227372"/>
          </a:xfrm>
        </p:spPr>
        <p:txBody>
          <a:bodyPr>
            <a:noAutofit/>
          </a:bodyPr>
          <a:lstStyle/>
          <a:p>
            <a:pPr lvl="0" algn="just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Обявени 4 процедури на обща стойност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€ 218 513 056 (23% от бюджета на ПО)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3 сключени договора на обща стойност € 155 001 713 (16% от бюджета на ПО)</a:t>
            </a:r>
          </a:p>
          <a:p>
            <a:pPr algn="just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Извършени плащания към бенефициенти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в размер на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€ 22 611 679 (2,34% от бюджета на ПО)</a:t>
            </a:r>
          </a:p>
          <a:p>
            <a:pPr algn="just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Идентифицирани предизвикателства/ предприети действия: </a:t>
            </a:r>
          </a:p>
          <a:p>
            <a:pPr lvl="1" algn="just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Към настоящия момент не са идентифицирани предизвикателства в изпълнението на ПО.</a:t>
            </a: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9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Операции, планирани за 202</a:t>
            </a:r>
            <a:r>
              <a:rPr lang="en-GB" sz="3200" b="1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r>
              <a:rPr lang="ru-RU" sz="3200" b="1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г.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095620"/>
              </p:ext>
            </p:extLst>
          </p:nvPr>
        </p:nvGraphicFramePr>
        <p:xfrm>
          <a:off x="78658" y="1134045"/>
          <a:ext cx="8986684" cy="559397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706761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337187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605240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337496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780000">
                <a:tc>
                  <a:txBody>
                    <a:bodyPr/>
                    <a:lstStyle/>
                    <a:p>
                      <a:pPr algn="ctr"/>
                      <a:r>
                        <a:rPr lang="bg-BG" sz="1500" b="0" dirty="0"/>
                        <a:t>Предмет</a:t>
                      </a:r>
                      <a:r>
                        <a:rPr lang="bg-BG" sz="1500" b="0" baseline="0" dirty="0"/>
                        <a:t> </a:t>
                      </a:r>
                      <a:endParaRPr lang="en-GB" sz="15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500" b="0" dirty="0"/>
                        <a:t>Общ бюджет (€)</a:t>
                      </a:r>
                      <a:endParaRPr lang="en-GB" sz="15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500" b="0" kern="1200" dirty="0"/>
                        <a:t>Допустими кандидати/ бенефициенти</a:t>
                      </a:r>
                      <a:endParaRPr lang="en-GB" sz="15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500" b="0" dirty="0"/>
                        <a:t>Планирано обявяване</a:t>
                      </a:r>
                      <a:r>
                        <a:rPr lang="bg-BG" sz="1500" b="0" baseline="0" dirty="0"/>
                        <a:t> на процедурата</a:t>
                      </a:r>
                      <a:endParaRPr lang="bg-BG" sz="15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1239535">
                <a:tc>
                  <a:txBody>
                    <a:bodyPr/>
                    <a:lstStyle/>
                    <a:p>
                      <a:pPr algn="just"/>
                      <a:r>
                        <a:rPr lang="bg-BG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Дуално обучение  в професионалното образование и обучение </a:t>
                      </a:r>
                      <a:r>
                        <a:rPr lang="ru-RU" sz="1500" i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(подход ИТИ)</a:t>
                      </a:r>
                      <a:endParaRPr lang="en-GB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bg-BG" sz="1500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рофесионални</a:t>
                      </a:r>
                      <a:r>
                        <a:rPr lang="bg-BG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гимназии </a:t>
                      </a:r>
                      <a:r>
                        <a:rPr lang="ru-RU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училища с професионални паралелки, в т.ч. частни училища (кандидати) в одобрени концепции за ИТИ 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Март 2024</a:t>
                      </a:r>
                      <a:endParaRPr lang="en-GB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550233">
                <a:tc>
                  <a:txBody>
                    <a:bodyPr/>
                    <a:lstStyle/>
                    <a:p>
                      <a:pPr algn="just"/>
                      <a:r>
                        <a:rPr lang="bg-BG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Огр</a:t>
                      </a:r>
                      <a:r>
                        <a:rPr lang="ru-RU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амотяване на възрастни </a:t>
                      </a:r>
                      <a:r>
                        <a:rPr lang="ru-RU" sz="1500" i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(подход ИТИ)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общини, държавни, общински, частни  училища</a:t>
                      </a:r>
                      <a:endParaRPr lang="en-GB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Март 2024</a:t>
                      </a:r>
                      <a:endParaRPr lang="en-GB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  <a:tr h="1009767">
                <a:tc>
                  <a:txBody>
                    <a:bodyPr/>
                    <a:lstStyle/>
                    <a:p>
                      <a:pPr algn="just"/>
                      <a:r>
                        <a:rPr lang="ru-RU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Комплексни програми на общинско ниво за десегрегация на училищата, против вторичната сегрегация и дискриминацията </a:t>
                      </a:r>
                      <a:r>
                        <a:rPr lang="ru-RU" sz="1500" i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(подход ИТИ)</a:t>
                      </a:r>
                      <a:endParaRPr lang="en-GB" sz="1500" i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общини, училища (участници/кандидати в одобрени концепции за ИТИ)</a:t>
                      </a:r>
                      <a:endParaRPr lang="en-GB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Март 2024</a:t>
                      </a:r>
                      <a:endParaRPr lang="en-GB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37493"/>
                  </a:ext>
                </a:extLst>
              </a:tr>
              <a:tr h="1077820">
                <a:tc>
                  <a:txBody>
                    <a:bodyPr/>
                    <a:lstStyle/>
                    <a:p>
                      <a:pPr algn="just"/>
                      <a:r>
                        <a:rPr lang="bg-BG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одкрепа за механизма за съвместна работа на институциите по обхващане, включване и предотвратяване на отпадането от образователната система на деца и ученици</a:t>
                      </a:r>
                      <a:endParaRPr lang="en-GB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</a:t>
                      </a:r>
                      <a:r>
                        <a:rPr lang="bg-BG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Регионални управления на oбразованието (РУО)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Април 2024 </a:t>
                      </a:r>
                      <a:endParaRPr lang="en-GB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832488"/>
                  </a:ext>
                </a:extLst>
              </a:tr>
              <a:tr h="780000">
                <a:tc>
                  <a:txBody>
                    <a:bodyPr/>
                    <a:lstStyle/>
                    <a:p>
                      <a:pPr algn="just"/>
                      <a:r>
                        <a:rPr lang="bg-BG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Достъп до висше образование за уязвими групи</a:t>
                      </a:r>
                      <a:r>
                        <a:rPr lang="bg-BG" sz="1500" kern="12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групи в </a:t>
                      </a:r>
                      <a:r>
                        <a:rPr lang="bg-BG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неравностойно положение и непедагогически персонал</a:t>
                      </a:r>
                      <a:endParaRPr lang="en-GB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училища от средното образование; ЮЛНЦ за обществено полезна дейност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bg-BG" sz="15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Юни 2024</a:t>
                      </a:r>
                      <a:endParaRPr lang="en-GB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7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9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28735" y="1279873"/>
            <a:ext cx="8851393" cy="510235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Изпълнение на програма </a:t>
            </a:r>
            <a:r>
              <a:rPr lang="bg-BG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за храни и основно материално подпомагане</a:t>
            </a:r>
          </a:p>
          <a:p>
            <a:pPr marL="0" lvl="0" indent="0" algn="ctr">
              <a:buNone/>
            </a:pP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20</a:t>
            </a:r>
            <a:r>
              <a:rPr lang="en-US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21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– 202</a:t>
            </a:r>
            <a:r>
              <a:rPr lang="en-US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7</a:t>
            </a:r>
            <a:endParaRPr lang="bg-BG" sz="4000" b="1" cap="all" dirty="0">
              <a:ln w="3175" cmpd="sng">
                <a:noFill/>
              </a:ln>
              <a:solidFill>
                <a:srgbClr val="4472C4">
                  <a:lumMod val="50000"/>
                </a:srgbClr>
              </a:solidFill>
            </a:endParaRPr>
          </a:p>
          <a:p>
            <a:pPr algn="ctr"/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  <p:sp>
        <p:nvSpPr>
          <p:cNvPr id="11" name="TextBox 10"/>
          <p:cNvSpPr txBox="1"/>
          <p:nvPr/>
        </p:nvSpPr>
        <p:spPr>
          <a:xfrm>
            <a:off x="5407269" y="4581234"/>
            <a:ext cx="35904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1" u="none" strike="noStrike" kern="1200" cap="all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Николай Найденов</a:t>
            </a:r>
            <a:endParaRPr kumimoji="0" lang="bg-BG" sz="2400" b="1" i="1" u="none" strike="noStrike" kern="1200" cap="all" spc="0" normalizeH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Заместник-министър </a:t>
            </a:r>
            <a:r>
              <a:rPr kumimoji="0" lang="bg-BG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 труда и социалната политика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изпълнението 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/към 15.11.2023 г./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8460" y="1052739"/>
            <a:ext cx="8510724" cy="54586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itchFamily="2"/>
              <a:buChar char="v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Стартирали 7 процедури</a:t>
            </a:r>
          </a:p>
          <a:p>
            <a:pPr marL="342900" marR="0" lvl="0" indent="-34290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itchFamily="2"/>
              <a:buChar char="v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Почти 70 хил. лица получават топъл обяд. Изпълняват се 235 договора с общини.</a:t>
            </a:r>
          </a:p>
          <a:p>
            <a:pPr marL="342900" marR="0" lvl="0" indent="-34290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itchFamily="2"/>
              <a:buChar char="v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Предстои раздаване на 447 216 пакета с хранителни продукти и толкова пакети с хигиенни материали. </a:t>
            </a:r>
          </a:p>
          <a:p>
            <a:pPr marL="342900" marR="0" lvl="0" indent="-34290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itchFamily="2"/>
              <a:buChar char="v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200 деца получават храна от детска кухня</a:t>
            </a:r>
          </a:p>
          <a:p>
            <a:pPr marL="342900" marR="0" lvl="0" indent="-34290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itchFamily="2"/>
              <a:buChar char="v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Програмирани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163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140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754.11 евро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(77.50%) от бюджета на програмата </a:t>
            </a:r>
          </a:p>
          <a:p>
            <a:pPr marL="342900" marR="0" lvl="0" indent="-34290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itchFamily="2"/>
              <a:buChar char="v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Договорени средства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kumimoji="0" lang="ru-RU" sz="2000" i="0" u="none" strike="noStrike" kern="1200" cap="none" spc="0" normalizeH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148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268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596.62 евро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(70.44%), от бюджета на програмата и 90.88% от програмираните. </a:t>
            </a:r>
          </a:p>
          <a:p>
            <a:pPr marL="342900" marR="0" lvl="0" indent="-34290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itchFamily="2"/>
              <a:buChar char="v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Верифицирани средства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kumimoji="0" lang="ru-RU" sz="2000" i="0" u="none" strike="noStrike" kern="1200" cap="none" spc="0" normalizeH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840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673.56 евро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(8.95%), от бюджета на програмата и 11.55% от програмираните.</a:t>
            </a:r>
          </a:p>
          <a:p>
            <a:pPr marL="342900" marR="0" lvl="0" indent="-34290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itchFamily="2"/>
              <a:buChar char="v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Реално изплатени средства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kumimoji="0" lang="ru-RU" sz="2000" i="0" u="none" strike="noStrike" kern="1200" cap="none" spc="0" normalizeH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678 376.15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евро (15.05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%), от бюджета на програмата и 19.42% от програмираните. </a:t>
            </a:r>
          </a:p>
          <a:p>
            <a:pPr marL="457200" marR="0" lvl="1" indent="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itchFamily="34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1A3A8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20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Операции, планирани за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2024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г.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364" y="1976480"/>
            <a:ext cx="890385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itchFamily="34"/>
                <a:ea typeface="+mn-ea"/>
                <a:cs typeface="+mn-cs"/>
              </a:rPr>
              <a:t>В ИГРП за 2024 г. не са предвидени процедури, които да бъдат обявявани.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itchFamily="3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itchFamily="3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itchFamily="34"/>
                <a:ea typeface="+mn-ea"/>
                <a:cs typeface="+mn-cs"/>
              </a:rPr>
              <a:t>Всички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itchFamily="34"/>
                <a:ea typeface="+mn-ea"/>
                <a:cs typeface="+mn-cs"/>
              </a:rPr>
              <a:t>процедури са обявени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itchFamily="34"/>
                <a:ea typeface="+mn-ea"/>
                <a:cs typeface="+mn-cs"/>
              </a:rPr>
              <a:t>през 2022 и 2023 г.</a:t>
            </a:r>
            <a:endParaRPr kumimoji="0" lang="bg-BG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itchFamily="3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9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Изпълнение на </a:t>
            </a:r>
            <a:r>
              <a:rPr lang="bg-BG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програма „развитие на човешките ресурси“ 2021 – 2027</a:t>
            </a:r>
          </a:p>
          <a:p>
            <a:pPr algn="ctr"/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  <p:sp>
        <p:nvSpPr>
          <p:cNvPr id="11" name="TextBox 10"/>
          <p:cNvSpPr txBox="1"/>
          <p:nvPr/>
        </p:nvSpPr>
        <p:spPr>
          <a:xfrm>
            <a:off x="5363308" y="4482000"/>
            <a:ext cx="36168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1" u="none" strike="noStrike" kern="1200" cap="all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Николай Найденов</a:t>
            </a:r>
            <a:endParaRPr kumimoji="0" lang="bg-BG" sz="2400" b="1" i="1" u="none" strike="noStrike" kern="1200" cap="all" spc="0" normalizeH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З</a:t>
            </a:r>
            <a:r>
              <a:rPr kumimoji="0" lang="bg-BG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аместник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-министър на </a:t>
            </a:r>
            <a:r>
              <a:rPr kumimoji="0" lang="bg-BG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труда и социалната политика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0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Изпълнение 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на програма </a:t>
            </a:r>
            <a:r>
              <a:rPr lang="bg-BG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„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Техническа помощ</a:t>
            </a:r>
            <a:r>
              <a:rPr lang="bg-BG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“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20</a:t>
            </a:r>
            <a:r>
              <a:rPr lang="en-US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21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– 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202</a:t>
            </a:r>
            <a:r>
              <a:rPr lang="en-US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7</a:t>
            </a:r>
            <a:r>
              <a:rPr lang="bg-BG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г.</a:t>
            </a:r>
            <a:endParaRPr lang="bg-BG" sz="4000" b="1" cap="all" dirty="0">
              <a:ln w="3175" cmpd="sng">
                <a:noFill/>
              </a:ln>
              <a:solidFill>
                <a:srgbClr val="4472C4">
                  <a:lumMod val="50000"/>
                </a:srgbClr>
              </a:solidFill>
            </a:endParaRP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  <p:sp>
        <p:nvSpPr>
          <p:cNvPr id="11" name="TextBox 10"/>
          <p:cNvSpPr txBox="1"/>
          <p:nvPr/>
        </p:nvSpPr>
        <p:spPr>
          <a:xfrm>
            <a:off x="4534570" y="3655564"/>
            <a:ext cx="47284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1" u="none" strike="noStrike" kern="1200" cap="all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Даниела Николова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Началник на отдел </a:t>
            </a:r>
            <a:endParaRPr kumimoji="0" lang="en-GB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дирекция „Добро управление“ ,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Администрация на Министерския съвет</a:t>
            </a:r>
            <a:endParaRPr kumimoji="0" lang="en-GB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УО на програма „Техническа помощ“</a:t>
            </a:r>
          </a:p>
        </p:txBody>
      </p:sp>
    </p:spTree>
    <p:extLst>
      <p:ext uri="{BB962C8B-B14F-4D97-AF65-F5344CB8AC3E}">
        <p14:creationId xmlns:p14="http://schemas.microsoft.com/office/powerpoint/2010/main" val="209800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изпълнението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09280" y="1304196"/>
            <a:ext cx="8353254" cy="5553804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2 стартирали процедури чрез директно предоставяне на БФП:</a:t>
            </a:r>
          </a:p>
          <a:p>
            <a:pPr lvl="1" algn="just" hangingPunct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„</a:t>
            </a:r>
            <a:r>
              <a:rPr lang="ru-RU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Ефективно и ефикасно управление на Програма „Техническа помощ“ с конкретен бенефициент: УО на Програма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ПТП</a:t>
            </a:r>
            <a:r>
              <a:rPr lang="ru-RU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ru-RU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на стойност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7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714 372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евро (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6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,4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%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от бюджета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) </a:t>
            </a:r>
            <a:endParaRPr lang="ru-RU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„</a:t>
            </a:r>
            <a:r>
              <a:rPr lang="ru-RU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Подобрени информационни системи за управление и наблюдение на средствата от ЕФСУ“ с конкретни бенефициенти: ЦКЗ и ЗДП </a:t>
            </a:r>
            <a:r>
              <a:rPr lang="ru-RU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на стойност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19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815 679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евро (1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6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,3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%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от бюджета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) </a:t>
            </a:r>
            <a:endParaRPr lang="ru-RU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Сключени договори за 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БФП 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и извършени плащания към бенефициенти: няма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Постигнати 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резултати:</a:t>
            </a: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Методология и критерии за подбор на операции по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4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процедури чрез директно предоставяне на БФП с обща стойност 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44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668 504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евро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и период на изпълнение до 2029 г. бяха одобрени на КН на </a:t>
            </a:r>
            <a:r>
              <a:rPr lang="bg-BG" sz="1800" dirty="0" err="1">
                <a:solidFill>
                  <a:srgbClr val="4472C4">
                    <a:lumMod val="50000"/>
                  </a:srgbClr>
                </a:solidFill>
                <a:latin typeface="Arial"/>
              </a:rPr>
              <a:t>ПТП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на 14.11.2023 г., което е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36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,8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% от бюджета на Програмата.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</a:p>
          <a:p>
            <a:pPr lvl="1" algn="just" hangingPunct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Към 15 ноември по ПТП са одобрени общо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7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процедури на стойност 103 323 581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евро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или 85,1% от бюджета на програмата.</a:t>
            </a:r>
            <a:endParaRPr lang="en-US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70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Операции, планирани за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202</a:t>
            </a:r>
            <a:r>
              <a:rPr lang="en-GB" sz="3200" b="1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r>
              <a:rPr lang="ru-RU" sz="3200" b="1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г.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136650"/>
              </p:ext>
            </p:extLst>
          </p:nvPr>
        </p:nvGraphicFramePr>
        <p:xfrm>
          <a:off x="200024" y="1533521"/>
          <a:ext cx="8791575" cy="2971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87070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295600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650870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458035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971699"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Предмет</a:t>
                      </a:r>
                      <a:r>
                        <a:rPr lang="bg-BG" b="0" baseline="0" dirty="0" smtClean="0"/>
                        <a:t> </a:t>
                      </a:r>
                      <a:endParaRPr lang="en-GB" b="0" dirty="0"/>
                    </a:p>
                  </a:txBody>
                  <a:tcPr anchor="ctr" anchorCtr="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Общ бюджет (€)</a:t>
                      </a:r>
                      <a:endParaRPr lang="en-GB" b="0" dirty="0"/>
                    </a:p>
                  </a:txBody>
                  <a:tcPr anchor="ctr" anchorCtr="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kern="1200" dirty="0" smtClean="0"/>
                        <a:t>Допустими кандидати/ бенефициенти</a:t>
                      </a:r>
                      <a:endParaRPr lang="en-GB" sz="18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Планирано обявяване</a:t>
                      </a:r>
                      <a:r>
                        <a:rPr lang="bg-BG" b="0" baseline="0" dirty="0" smtClean="0"/>
                        <a:t> на процедурата</a:t>
                      </a:r>
                      <a:endParaRPr lang="bg-BG" b="0" dirty="0" smtClean="0"/>
                    </a:p>
                    <a:p>
                      <a:pPr algn="ctr"/>
                      <a:endParaRPr lang="en-GB" b="0" dirty="0"/>
                    </a:p>
                  </a:txBody>
                  <a:tcPr anchor="ctr" anchorCtr="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BG16RFTA001-1.008</a:t>
                      </a:r>
                    </a:p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ru-RU" sz="1800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„Активни и компетентни </a:t>
                      </a:r>
                    </a:p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ru-RU" sz="1800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организации на гражданското общество за повишаване на добавената стойност на </a:t>
                      </a:r>
                    </a:p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ru-RU" sz="1800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политиката на сближаване в</a:t>
                      </a:r>
                      <a:r>
                        <a:rPr lang="ru-RU" sz="1800" i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България</a:t>
                      </a:r>
                      <a:endParaRPr lang="en-GB" sz="1800" i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80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1,</a:t>
                      </a:r>
                      <a:r>
                        <a:rPr lang="bg-BG" sz="1800" i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 млн. </a:t>
                      </a:r>
                      <a:r>
                        <a:rPr lang="bg-BG" b="0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€</a:t>
                      </a:r>
                      <a:endParaRPr lang="bg-BG" sz="1800" i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anchorCtr="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Юридически лица с нестопанска цел</a:t>
                      </a:r>
                      <a:endParaRPr lang="en-US" sz="1800" i="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800" i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anchorCtr="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Q2</a:t>
                      </a:r>
                      <a:r>
                        <a:rPr lang="en-US" sz="1800" i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2024</a:t>
                      </a:r>
                      <a:r>
                        <a:rPr lang="bg-BG" sz="180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г.</a:t>
                      </a:r>
                      <a:endParaRPr lang="en-US" sz="1800" i="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800" i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Изпълнение на програма ЗА </a:t>
            </a:r>
            <a:r>
              <a:rPr lang="bg-BG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МОРСКО ДЕЛО, РИБАРСТВО И АКВАКУЛТУРИ 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20</a:t>
            </a:r>
            <a:r>
              <a:rPr lang="en-US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21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– 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202</a:t>
            </a:r>
            <a:r>
              <a:rPr lang="en-US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7</a:t>
            </a:r>
            <a:endParaRPr lang="bg-BG" sz="4000" b="1" cap="all" dirty="0">
              <a:ln w="3175" cmpd="sng">
                <a:noFill/>
              </a:ln>
              <a:solidFill>
                <a:srgbClr val="4472C4">
                  <a:lumMod val="50000"/>
                </a:srgbClr>
              </a:solidFill>
            </a:endParaRP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  <p:sp>
        <p:nvSpPr>
          <p:cNvPr id="11" name="TextBox 10"/>
          <p:cNvSpPr txBox="1"/>
          <p:nvPr/>
        </p:nvSpPr>
        <p:spPr>
          <a:xfrm>
            <a:off x="5009323" y="4482000"/>
            <a:ext cx="39708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1" u="none" strike="noStrike" kern="1200" cap="all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Боряна Воденичарска</a:t>
            </a:r>
          </a:p>
          <a:p>
            <a:pPr lvl="0"/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</a:rPr>
              <a:t>Държавен експерт, </a:t>
            </a:r>
            <a:r>
              <a:rPr lang="bg-BG" sz="2400" i="1" dirty="0">
                <a:solidFill>
                  <a:schemeClr val="accent1">
                    <a:lumMod val="50000"/>
                  </a:schemeClr>
                </a:solidFill>
              </a:rPr>
              <a:t>държавен експерт, </a:t>
            </a:r>
            <a:r>
              <a:rPr lang="bg-BG" sz="2400" i="1" dirty="0" smtClean="0">
                <a:solidFill>
                  <a:schemeClr val="accent1">
                    <a:lumMod val="50000"/>
                  </a:schemeClr>
                </a:solidFill>
              </a:rPr>
              <a:t>дирекция </a:t>
            </a:r>
            <a:r>
              <a:rPr lang="bg-BG" sz="2400" i="1" dirty="0">
                <a:solidFill>
                  <a:schemeClr val="accent1">
                    <a:lumMod val="50000"/>
                  </a:schemeClr>
                </a:solidFill>
              </a:rPr>
              <a:t>„Морско дело и рибарство“, Министерство на земеделието и храните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4732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изпълнението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96714" y="1093269"/>
            <a:ext cx="8948133" cy="5505835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Предприети действия за стартиране на ПМДРА: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Проведено първо заседание на Комитета за наблюдение на ПМДРА – 17 март 2023 г.;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Одобрени са критерии за подбор на проекти по 7 видове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дейности;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Подписано Споразумение за делегиране на функции на Междинното звено – ДФ „Земеделие“ – 21 ноември 2023 г.;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Проект на Плана за оценка на ПМДРА -  30.11.2023 г., очаквано одобрение от КН  -  декември 2023 г.;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Изготвени методологии за прилагане на опростени разходи по ПМДРА и намаляване на административната тежест - в процес на съгласуване с Одитния орган;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Стартирана е подготовка на дейностите по видимост и комуникация по ПМДРА – изготвяне на комуникационна стратегия и видео филми, интернет страница и </a:t>
            </a:r>
            <a:r>
              <a:rPr lang="bg-BG" sz="1800" dirty="0" err="1">
                <a:solidFill>
                  <a:srgbClr val="4472C4">
                    <a:lumMod val="50000"/>
                  </a:srgbClr>
                </a:solidFill>
                <a:latin typeface="Arial"/>
              </a:rPr>
              <a:t>Facebook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 страница;</a:t>
            </a:r>
            <a:endParaRPr lang="en-US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В процес на подготовка са документите за обявяване на приеми до края на 2023 г. по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8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вид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дейности от ИГРП 2023 г.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bg-BG" sz="24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endParaRPr lang="bg-BG" sz="18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713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изпълнението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07155" y="1153065"/>
            <a:ext cx="8353254" cy="5454769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Идентифицирани предизвикателства: 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Застой в процесите на стартиране и изпълнение на ПМДРА в резултат от неочакваните ръководни и структурни промени в администрацията на УО;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Преки и косвени негативни ефекти от икономическата криза в страната, 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породени 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от пандемията от  COVID-19 и от войната на Русия в 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Украйна.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Предприети действия: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Мобилизиране на всички усилия на УО за наваксване на закъснението в обявяването на първите приеми – 8 процедури през 2023 г.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Оптимизиране на процесите в УО и подсилване на административния капацитет;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Въвеждане на опростени разходи с цел намаляване на административната тежест за бенефициентите.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094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Операции, планирани за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202</a:t>
            </a:r>
            <a:r>
              <a:rPr lang="en-GB" sz="3200" b="1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r>
              <a:rPr lang="ru-RU" sz="3200" b="1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г.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249179"/>
              </p:ext>
            </p:extLst>
          </p:nvPr>
        </p:nvGraphicFramePr>
        <p:xfrm>
          <a:off x="99151" y="1069937"/>
          <a:ext cx="8901630" cy="567828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481330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398478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776915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244907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702518">
                <a:tc>
                  <a:txBody>
                    <a:bodyPr/>
                    <a:lstStyle/>
                    <a:p>
                      <a:pPr algn="ctr"/>
                      <a:r>
                        <a:rPr lang="bg-BG" sz="1400" b="0" noProof="0" dirty="0" smtClean="0"/>
                        <a:t>Предмет</a:t>
                      </a:r>
                      <a:r>
                        <a:rPr lang="bg-BG" sz="1400" b="0" baseline="0" noProof="0" dirty="0" smtClean="0"/>
                        <a:t> </a:t>
                      </a:r>
                      <a:endParaRPr lang="bg-BG" sz="1400" b="0" noProof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0" noProof="0" dirty="0" smtClean="0"/>
                        <a:t>Общ бюджет (€)</a:t>
                      </a:r>
                      <a:endParaRPr lang="bg-BG" sz="1400" b="0" noProof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0" kern="1200" noProof="0" dirty="0" smtClean="0"/>
                        <a:t>Допустими кандидати/ бенефициенти</a:t>
                      </a:r>
                      <a:endParaRPr lang="bg-BG" sz="1400" b="0" kern="1200" noProof="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0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Планирано обявяване на процедурата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550738">
                <a:tc>
                  <a:txBody>
                    <a:bodyPr/>
                    <a:lstStyle/>
                    <a:p>
                      <a:pPr algn="just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Временно преустановяване на риболовни дейности</a:t>
                      </a:r>
                      <a:endParaRPr lang="bg-BG" sz="14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</a:t>
                      </a:r>
                      <a:r>
                        <a:rPr lang="en-US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0" dirty="0" smtClean="0"/>
                        <a:t>€</a:t>
                      </a:r>
                      <a:endParaRPr lang="bg-BG" sz="1400" kern="1200" noProof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Собственици на риболовни кораби и рибари</a:t>
                      </a:r>
                      <a:endParaRPr lang="bg-BG" sz="14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Q4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549314">
                <a:tc>
                  <a:txBody>
                    <a:bodyPr/>
                    <a:lstStyle/>
                    <a:p>
                      <a:pPr algn="just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Подкрепа за икономическия и социалния статус в риболова</a:t>
                      </a:r>
                      <a:endParaRPr lang="bg-BG" sz="14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1,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r>
                        <a:rPr lang="bg-BG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Собственици на риболовни кораби</a:t>
                      </a:r>
                      <a:endParaRPr lang="bg-BG" sz="14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Q2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  <a:tr h="664853">
                <a:tc>
                  <a:txBody>
                    <a:bodyPr/>
                    <a:lstStyle/>
                    <a:p>
                      <a:pPr algn="just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Селективни уреди и иновации на борда</a:t>
                      </a:r>
                      <a:endParaRPr lang="bg-BG" sz="14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bg-BG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Научни организации;</a:t>
                      </a:r>
                      <a:r>
                        <a:rPr lang="en-US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НПО;</a:t>
                      </a:r>
                    </a:p>
                    <a:p>
                      <a:pPr algn="l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Оператори в риболова</a:t>
                      </a:r>
                      <a:endParaRPr lang="bg-BG" sz="14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Q4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37493"/>
                  </a:ext>
                </a:extLst>
              </a:tr>
              <a:tr h="795511">
                <a:tc>
                  <a:txBody>
                    <a:bodyPr/>
                    <a:lstStyle/>
                    <a:p>
                      <a:pPr algn="just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Инвестиции в рибарски пристанища, борси, места на разтоварване и лодкостоянки</a:t>
                      </a:r>
                      <a:endParaRPr lang="bg-BG" sz="14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9,2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Публично-правни органи</a:t>
                      </a:r>
                      <a:endParaRPr lang="bg-BG" sz="14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Q4 2024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329">
                <a:tc>
                  <a:txBody>
                    <a:bodyPr/>
                    <a:lstStyle/>
                    <a:p>
                      <a:pPr algn="just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Планове за производство и предлагане на пазара </a:t>
                      </a:r>
                      <a:endParaRPr lang="bg-BG" sz="14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300 000</a:t>
                      </a:r>
                      <a:r>
                        <a:rPr lang="en-US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 на производителите</a:t>
                      </a:r>
                      <a:endParaRPr lang="bg-BG" sz="14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 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764">
                <a:tc>
                  <a:txBody>
                    <a:bodyPr/>
                    <a:lstStyle/>
                    <a:p>
                      <a:pPr algn="just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Морско</a:t>
                      </a:r>
                      <a:r>
                        <a:rPr lang="bg-BG" sz="1400" kern="1200" baseline="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наблюдение </a:t>
                      </a:r>
                      <a:endParaRPr lang="bg-BG" sz="14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1,4 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</a:t>
                      </a: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ИАМА, ДППИ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528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Изпълнение на стратегии за Водено</a:t>
                      </a:r>
                      <a:r>
                        <a:rPr lang="bg-BG" sz="1400" kern="1200" baseline="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общностите местно развитие</a:t>
                      </a:r>
                      <a:endParaRPr lang="bg-BG" sz="14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17,9 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</a:t>
                      </a: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Одобрен МИГ по ЕФМДРА</a:t>
                      </a:r>
                      <a:endParaRPr lang="bg-BG" sz="14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1733">
                <a:tc>
                  <a:txBody>
                    <a:bodyPr/>
                    <a:lstStyle/>
                    <a:p>
                      <a:pPr algn="just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Текущи разходи и дейности за популяризиране на територията</a:t>
                      </a:r>
                      <a:endParaRPr lang="bg-BG" sz="14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5,9 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</a:t>
                      </a:r>
                      <a:r>
                        <a:rPr lang="bg-BG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Одобрен МИГ с одобрена стратегия</a:t>
                      </a:r>
                      <a:endParaRPr lang="bg-BG" sz="14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2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Изпълнение 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на 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програмите ПО </a:t>
            </a:r>
          </a:p>
          <a:p>
            <a:pPr marL="0" lvl="0" indent="0" algn="ctr">
              <a:buNone/>
            </a:pPr>
            <a:r>
              <a:rPr lang="bg-BG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ФОНД „Вътрешна сигурност“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20</a:t>
            </a:r>
            <a:r>
              <a:rPr lang="en-US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21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– 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202</a:t>
            </a:r>
            <a:r>
              <a:rPr lang="en-US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7</a:t>
            </a:r>
            <a:endParaRPr lang="bg-BG" sz="4000" b="1" cap="all" dirty="0" smtClean="0">
              <a:ln w="3175" cmpd="sng">
                <a:noFill/>
              </a:ln>
              <a:solidFill>
                <a:srgbClr val="4472C4">
                  <a:lumMod val="50000"/>
                </a:srgbClr>
              </a:solidFill>
            </a:endParaRPr>
          </a:p>
          <a:p>
            <a:pPr marL="0" lvl="0" indent="0" algn="ctr">
              <a:buNone/>
            </a:pPr>
            <a:r>
              <a:rPr lang="bg-BG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Фонд „убежище, миграция и интеграция“</a:t>
            </a:r>
          </a:p>
          <a:p>
            <a:pPr marL="0" indent="0" algn="ctr">
              <a:buNone/>
            </a:pPr>
            <a:r>
              <a:rPr lang="bg-BG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Инструмента за финансова подкрепа за управлението на границите и визовата политика 2021-2027 г. </a:t>
            </a:r>
          </a:p>
          <a:p>
            <a:pPr marL="0" lvl="0" indent="0" algn="ctr">
              <a:buNone/>
            </a:pPr>
            <a:endParaRPr lang="bg-BG" sz="4000" b="1" cap="all" dirty="0">
              <a:ln w="3175" cmpd="sng">
                <a:noFill/>
              </a:ln>
              <a:solidFill>
                <a:srgbClr val="4472C4">
                  <a:lumMod val="50000"/>
                </a:srgbClr>
              </a:solidFill>
            </a:endParaRP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  <p:sp>
        <p:nvSpPr>
          <p:cNvPr id="11" name="TextBox 10"/>
          <p:cNvSpPr txBox="1"/>
          <p:nvPr/>
        </p:nvSpPr>
        <p:spPr>
          <a:xfrm>
            <a:off x="5776017" y="5455557"/>
            <a:ext cx="3310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1" u="none" strike="noStrike" kern="1200" cap="all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Мая Петкова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Директор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ръководител на УО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81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изпълнението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ФВС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15660" y="1524003"/>
            <a:ext cx="8605135" cy="5152842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Стартирали операции, вкл. за предоставяне на БФП и за изпълнение на ФИ (брой, стойност, % от бюджета): няма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Сключени договори за БФП/ФИ (брой, стойност, % от бюджета):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14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броя сключени административни договори/издадени заповеди за предоставяне на БФП;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обща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стойност- 63 177 624,71 лв./32 302 702,07 евро;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55,10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% от бюджета на програмата.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Извършени плащания към бенефициенти (сума, % от бюджета): към настоящия момент няма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Постигнати резултати: към настоящия момент няма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дентифицирани предизвикателства/ предприети действия: 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Нова нормативна рамка в областта на предоставяне на БФП. Привеждане в съответствие на документациите за предоставяне на БФП с новата нормативна рамка</a:t>
            </a:r>
            <a:endParaRPr lang="ru-RU" sz="18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538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изпълнението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ИУГВП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07034" y="1285336"/>
            <a:ext cx="8613761" cy="5279223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Стартирали операции, вкл. за предоставяне на БФП и за изпълнение на ФИ (брой, стойност, % от бюджета):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3 броя -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две са в процес на оценка, една е в срок за подаване на проектни предложения;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Обща стойност -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89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576 750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евро, 33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,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59%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от бюджета на програмата.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Сключени договори за БФП/ФИ (брой, стойност, % от бюджета):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21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броя издадени заповеди за предоставяне на БФП;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обща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стойност-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93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090 068,49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евро, 34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,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91%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от бюджета на програмата.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Извършени плащания към бенефициенти (сума, % от бюджета):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930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923,40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евро,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0,34%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от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бюджета.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Постигнати резултати- няма към настоящия момент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Идентифицирани предизвикателства/ предприети действия: 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Нова нормативна рамка в областта на предоставяне на БФП. Привеждане в съответствие на документациите за предоставяне на БФП с новата нормативна рамка.</a:t>
            </a: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925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изпълнението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67541" y="1524003"/>
            <a:ext cx="8353254" cy="5040556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Общ бюджет –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967 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млн. евро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endParaRPr lang="bg-BG" sz="2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Програмирани средства –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744 млн. евро 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(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37.81%)</a:t>
            </a:r>
            <a:endParaRPr lang="en-US" sz="2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Обявени процедури 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– 18 (628</a:t>
            </a:r>
            <a:r>
              <a:rPr lang="en-GB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млн. евро)</a:t>
            </a:r>
            <a:endParaRPr lang="bg-BG" sz="2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Сключени договори - 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515</a:t>
            </a:r>
            <a:endParaRPr lang="bg-BG" sz="2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стойност –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392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млн. евро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19,9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% от общия бюджет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52,6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% от програмираните средства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Верифицирани средства – 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33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млн. евро</a:t>
            </a:r>
            <a:endParaRPr lang="bg-BG" sz="2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Изплатени средства – 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53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.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5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млн. евро</a:t>
            </a:r>
            <a:endParaRPr lang="bg-BG" sz="2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01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изпълнението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ФУМИ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0385" y="1224952"/>
            <a:ext cx="9083615" cy="5339608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Стартирали операции, вкл. за предоставяне на БФП и за изпълнение на ФИ (брой, стойност, % от бюджета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):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1 брой в срок за подаване на проектни предложения;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Обща стойност - 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14 </a:t>
            </a: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858 241,93 евро, 39,38 % от бюджета на програмата.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Сключени договори за БФП/ФИ (брой, стойност, % от бюджета):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5 сключени административни договори/ издадени заповеди за предоставяне на БФП;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обща стойност - 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20 </a:t>
            </a: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286 743,70 евро, 53,76 % от бюджета на програмата.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Извършени плащания към бенефициенти (сума, % от бюджета):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4 </a:t>
            </a: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057 348,91 евро, 10,75 % от бюджета на програмата.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Постигнати 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резултати - 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няма към настоящия момент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Идентифицирани предизвикателства/ предприети действия: 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Нова нормативна рамка в областта на предоставяне на БФП. Привеждане в съответствие на документациите за предоставяне на БФП с новата нормативна рамка.</a:t>
            </a: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372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Процедури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,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планирани за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202</a:t>
            </a:r>
            <a:r>
              <a:rPr lang="en-GB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г.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799958"/>
              </p:ext>
            </p:extLst>
          </p:nvPr>
        </p:nvGraphicFramePr>
        <p:xfrm>
          <a:off x="120768" y="1224950"/>
          <a:ext cx="8936967" cy="559455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200402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345721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908697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482147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1480166"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Предмет</a:t>
                      </a:r>
                      <a:r>
                        <a:rPr lang="bg-BG" b="0" baseline="0" dirty="0" smtClean="0"/>
                        <a:t> 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Общ бюджет (€)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kern="1200" dirty="0" smtClean="0"/>
                        <a:t>Допустими кандидати/ бенефициенти</a:t>
                      </a:r>
                      <a:endParaRPr lang="en-GB" sz="18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Планирано обявяване</a:t>
                      </a:r>
                      <a:r>
                        <a:rPr lang="bg-BG" b="0" baseline="0" dirty="0" smtClean="0"/>
                        <a:t> на процедурата</a:t>
                      </a:r>
                      <a:endParaRPr lang="bg-BG" b="0" dirty="0" smtClean="0"/>
                    </a:p>
                    <a:p>
                      <a:pPr algn="ctr"/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719571"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Процедура 1 – ФВС</a:t>
                      </a:r>
                    </a:p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(СЦ</a:t>
                      </a:r>
                      <a:r>
                        <a:rPr lang="bg-BG" sz="18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3)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2,2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Физически</a:t>
                      </a:r>
                      <a:r>
                        <a:rPr lang="bg-BG" sz="18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юридически лица и техни обединения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януари 2024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819509"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Процедура 2 – ФВС </a:t>
                      </a:r>
                    </a:p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(СЦ</a:t>
                      </a:r>
                      <a:r>
                        <a:rPr lang="bg-BG" sz="18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3)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8,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bg-BG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ГДБОП, ГДНП, ГДГП, ДАТО, ДАЗД и фондация „А21“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януари 2024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  <a:tr h="647573"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Процедура</a:t>
                      </a:r>
                      <a:r>
                        <a:rPr lang="bg-BG" sz="18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 – ФВС </a:t>
                      </a:r>
                    </a:p>
                    <a:p>
                      <a:pPr algn="ctr"/>
                      <a:r>
                        <a:rPr lang="bg-BG" sz="18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(СЦ 2)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2,0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ГДГП, ДМОС, АМВР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март 2024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37493"/>
                  </a:ext>
                </a:extLst>
              </a:tr>
              <a:tr h="647573"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Процедура 4 – ФВС</a:t>
                      </a:r>
                    </a:p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(СЦ  1)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4,5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ДМОС, ДКИС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август 2024 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832488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Процедура 1 – ИУГВП </a:t>
                      </a:r>
                    </a:p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(СЦ 1)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10,3 </a:t>
                      </a: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млн.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ГДГП, ДКИС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януари 2024 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77808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Процедура 2 – ИУГВП</a:t>
                      </a:r>
                    </a:p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(СЦ 1)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16,9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</a:t>
                      </a:r>
                      <a:r>
                        <a:rPr lang="bg-BG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ГДГП, ДКИС, МВнР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април 2024 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223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11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Процедури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,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планирани за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202</a:t>
            </a:r>
            <a:r>
              <a:rPr lang="en-GB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г.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901631"/>
              </p:ext>
            </p:extLst>
          </p:nvPr>
        </p:nvGraphicFramePr>
        <p:xfrm>
          <a:off x="120768" y="1224950"/>
          <a:ext cx="8936967" cy="431439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200402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345721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908697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482147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1480166"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Предмет</a:t>
                      </a:r>
                      <a:r>
                        <a:rPr lang="bg-BG" b="0" baseline="0" dirty="0" smtClean="0"/>
                        <a:t> 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Общ бюджет (€)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kern="1200" dirty="0" smtClean="0"/>
                        <a:t>Допустими кандидати/ бенефициенти</a:t>
                      </a:r>
                      <a:endParaRPr lang="en-GB" sz="18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Планирано обявяване</a:t>
                      </a:r>
                      <a:r>
                        <a:rPr lang="bg-BG" b="0" baseline="0" dirty="0" smtClean="0"/>
                        <a:t> на процедурата</a:t>
                      </a:r>
                      <a:endParaRPr lang="bg-BG" b="0" dirty="0" smtClean="0"/>
                    </a:p>
                    <a:p>
                      <a:pPr algn="ctr"/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719571"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Процедура 3 – ИУГВП</a:t>
                      </a:r>
                    </a:p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(СЦ</a:t>
                      </a:r>
                      <a:r>
                        <a:rPr lang="bg-BG" sz="18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1)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</a:t>
                      </a:r>
                      <a:r>
                        <a:rPr lang="bg-BG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ГДГП, ДМОС, НИК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май 2024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819509"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Процедура 4 – ИУГВП </a:t>
                      </a:r>
                    </a:p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(СЦ</a:t>
                      </a:r>
                      <a:r>
                        <a:rPr lang="bg-BG" sz="18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1)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4,5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</a:t>
                      </a:r>
                      <a:r>
                        <a:rPr lang="bg-BG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ГДГП, АМВР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септември 2024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  <a:tr h="647573"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Процедура</a:t>
                      </a:r>
                      <a:r>
                        <a:rPr lang="bg-BG" sz="18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 – ФУМИ </a:t>
                      </a:r>
                    </a:p>
                    <a:p>
                      <a:pPr algn="ctr"/>
                      <a:r>
                        <a:rPr lang="bg-BG" sz="18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(СЦ 3)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320 000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ДМ, ИА ГИТ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януари 2024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37493"/>
                  </a:ext>
                </a:extLst>
              </a:tr>
              <a:tr h="647573"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Процедура 2 – ФУМИ</a:t>
                      </a:r>
                    </a:p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(СЦ  3)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390 476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Физически и юридически лица и техни обединения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юни 2024 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832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08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Операции, планирани за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2024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г.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083713"/>
              </p:ext>
            </p:extLst>
          </p:nvPr>
        </p:nvGraphicFramePr>
        <p:xfrm>
          <a:off x="229214" y="1240969"/>
          <a:ext cx="8666593" cy="55019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584503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274477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394274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413339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831668">
                <a:tc>
                  <a:txBody>
                    <a:bodyPr/>
                    <a:lstStyle/>
                    <a:p>
                      <a:pPr algn="ctr"/>
                      <a:r>
                        <a:rPr lang="bg-BG" sz="1600" b="0" dirty="0"/>
                        <a:t>Предмет</a:t>
                      </a:r>
                      <a:r>
                        <a:rPr lang="bg-BG" sz="1600" b="0" baseline="0" dirty="0"/>
                        <a:t> </a:t>
                      </a:r>
                      <a:endParaRPr lang="en-GB" sz="16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0" dirty="0"/>
                        <a:t>Общ бюджет (€)</a:t>
                      </a:r>
                      <a:endParaRPr lang="en-GB" sz="16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0" kern="1200" dirty="0"/>
                        <a:t>Допустими кандидати/ бенефициенти</a:t>
                      </a:r>
                      <a:endParaRPr lang="en-GB" sz="16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0" dirty="0"/>
                        <a:t>Планирано обявяване</a:t>
                      </a:r>
                      <a:r>
                        <a:rPr lang="bg-BG" sz="1600" b="0" baseline="0" dirty="0"/>
                        <a:t> на процедурата</a:t>
                      </a:r>
                      <a:endParaRPr lang="bg-BG" sz="16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414085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Операция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EURES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България“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7,6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€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noProof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Агенция по заетостта 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г.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793237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Операция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„Повишаване капацитета на ИА ГИТ за реализиране на контролната дейност на пазара на труда “</a:t>
                      </a:r>
                      <a:endParaRPr lang="ru-RU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5,4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€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ИА ГИТ</a:t>
                      </a:r>
                      <a:endParaRPr lang="bg-BG" sz="16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г.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  <a:tr h="831668"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Операция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Национална дигитална платформа за преводачески услуги 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и на български жестов език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€</a:t>
                      </a:r>
                    </a:p>
                    <a:p>
                      <a:pPr algn="ctr"/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МТСП</a:t>
                      </a:r>
                      <a:endParaRPr lang="bg-BG" sz="16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г.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615998"/>
                  </a:ext>
                </a:extLst>
              </a:tr>
              <a:tr h="826054"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Операция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Повишаване ефективността на предоставяне на социални услуги и мониторирането им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  <a:r>
                        <a:rPr lang="bg-BG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€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Агенция за качеството на социалните услуги</a:t>
                      </a:r>
                      <a:endParaRPr lang="bg-BG" sz="16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г.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090581"/>
                  </a:ext>
                </a:extLst>
              </a:tr>
              <a:tr h="58524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Операция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„Продължаваща подкрепа за дългосрочна грижа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6,1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€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Агенция за социално подпомагане</a:t>
                      </a:r>
                      <a:endParaRPr lang="bg-BG" sz="16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г.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742366"/>
                  </a:ext>
                </a:extLst>
              </a:tr>
              <a:tr h="605053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Операция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„Младежка инициатива „АЛМА“ </a:t>
                      </a:r>
                      <a:endParaRPr lang="ru-RU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€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Работодатели; социални партньори; НПО; АЗ и</a:t>
                      </a:r>
                      <a:r>
                        <a:rPr lang="ru-RU" sz="1600" kern="1200" baseline="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др.</a:t>
                      </a:r>
                      <a:endParaRPr lang="bg-BG" sz="16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Q2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г.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94722"/>
                  </a:ext>
                </a:extLst>
              </a:tr>
              <a:tr h="585249"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Операция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„Дестинация: България “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7,7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€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Агенция по заетостта </a:t>
                      </a:r>
                      <a:endParaRPr lang="bg-BG" sz="1600" kern="1200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г.</a:t>
                      </a:r>
                      <a:endParaRPr lang="bg-BG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042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2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Изпълнение 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на </a:t>
            </a:r>
            <a:r>
              <a:rPr lang="ru-RU" sz="4000" b="1" cap="all" dirty="0" err="1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програма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bg-BG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„транспортна свързаност“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20</a:t>
            </a:r>
            <a:r>
              <a:rPr lang="en-US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21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– 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202</a:t>
            </a:r>
            <a:r>
              <a:rPr lang="en-US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7</a:t>
            </a:r>
            <a:endParaRPr lang="bg-BG" sz="4000" b="1" cap="all" dirty="0">
              <a:ln w="3175" cmpd="sng">
                <a:noFill/>
              </a:ln>
              <a:solidFill>
                <a:srgbClr val="4472C4">
                  <a:lumMod val="50000"/>
                </a:srgbClr>
              </a:solidFill>
            </a:endParaRP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  <p:sp>
        <p:nvSpPr>
          <p:cNvPr id="11" name="TextBox 10"/>
          <p:cNvSpPr txBox="1"/>
          <p:nvPr/>
        </p:nvSpPr>
        <p:spPr>
          <a:xfrm>
            <a:off x="5687568" y="4394228"/>
            <a:ext cx="3310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1" u="none" strike="noStrike" kern="1200" cap="all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Мартин Георгиев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РУО </a:t>
            </a:r>
            <a:r>
              <a:rPr lang="bg-BG" sz="2400" i="1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bg-BG" sz="2400" i="1" dirty="0">
                <a:solidFill>
                  <a:schemeClr val="accent1">
                    <a:lumMod val="50000"/>
                  </a:schemeClr>
                </a:solidFill>
              </a:rPr>
              <a:t>Програма „Транспортна свързаност“ </a:t>
            </a:r>
            <a:endParaRPr lang="bg-BG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defRPr/>
            </a:pPr>
            <a:r>
              <a:rPr lang="bg-BG" sz="2400" i="1" dirty="0" smtClean="0">
                <a:solidFill>
                  <a:schemeClr val="accent1">
                    <a:lumMod val="50000"/>
                  </a:schemeClr>
                </a:solidFill>
              </a:rPr>
              <a:t>2021-2027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0228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</a:t>
            </a: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изпълнението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Calibri" pitchFamily="34"/>
              </a:rPr>
              <a:t> </a:t>
            </a:r>
            <a:endParaRPr lang="bg-BG" sz="3200" b="1" dirty="0">
              <a:solidFill>
                <a:srgbClr val="FF0000"/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01168" y="1252728"/>
            <a:ext cx="8619627" cy="5311831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Стартирали операции, вкл. за предоставяне на БФП и за изпълнение на ФИ (брой, стойност, % от бюджета): няма</a:t>
            </a:r>
            <a:endParaRPr lang="bg-BG" sz="16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Сключени договори за БФП/ФИ (брой, стойност, % от бюджета): няма</a:t>
            </a:r>
          </a:p>
          <a:p>
            <a:pPr marL="0" lv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За някои проекти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(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напр. в пътния </a:t>
            </a:r>
            <a:r>
              <a:rPr lang="bg-BG" sz="160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и железопътния 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сектор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)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все още не е предоставена БФП, но тръжните процедури за избор на изпълнители са приключени успешно. 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Извършени плащания към бенефициенти (сума, % от бюджета): до момента не са извършени плащания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(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планира се стартиране на процеса - 6 месеца след подписване на първите договори за предоставяне на БФП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)</a:t>
            </a:r>
            <a:endParaRPr lang="bg-BG" sz="1600" dirty="0">
              <a:solidFill>
                <a:srgbClr val="FF0000"/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Постигнати резултати: неприложимо към момента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Идентифицирани предизвикателства/ предприети действия: </a:t>
            </a:r>
          </a:p>
          <a:p>
            <a:pPr marL="0" lvl="1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В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началото на 2024 г., предстои обсъждане и вземане на решение 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за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прецизиране обхвата на ПТС 2021 – 2027 г. 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(с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оглед </a:t>
            </a:r>
            <a:r>
              <a:rPr lang="bg-BG" sz="16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фазирането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на жп проектите по ОПТТИ 2014 – 2020 г.,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както и обхват на пътните проекти 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- съобразно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реалните възможности на предвидения бюджет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).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Отчитане на реалните възможности за изпълнение на огромен обем от дейности, без да бъде допуснато чисто механично отлагане на акумулираните проблеми от програмен период 2014 – 2020 г. за решаване в 2021 – 2027 г. </a:t>
            </a:r>
          </a:p>
          <a:p>
            <a:pPr marL="0" lvl="1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  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483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Операции, планирани за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202</a:t>
            </a:r>
            <a:r>
              <a:rPr lang="en-GB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г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. </a:t>
            </a:r>
            <a:endParaRPr lang="bg-BG" sz="3200" b="1" dirty="0">
              <a:solidFill>
                <a:srgbClr val="FF0000"/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400867"/>
              </p:ext>
            </p:extLst>
          </p:nvPr>
        </p:nvGraphicFramePr>
        <p:xfrm>
          <a:off x="200024" y="1533521"/>
          <a:ext cx="8791575" cy="48463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972944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709726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650870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458035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971699"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Предмет</a:t>
                      </a:r>
                      <a:r>
                        <a:rPr lang="bg-BG" b="0" baseline="0" dirty="0" smtClean="0"/>
                        <a:t> 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Общ бюджет (€)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kern="1200" dirty="0" smtClean="0"/>
                        <a:t>Допустими</a:t>
                      </a:r>
                      <a:r>
                        <a:rPr lang="bg-BG" sz="1800" b="0" kern="1200" baseline="0" dirty="0" smtClean="0"/>
                        <a:t> дейности</a:t>
                      </a:r>
                      <a:endParaRPr lang="en-GB" sz="18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/>
                        <a:t>Планирано обявяване</a:t>
                      </a:r>
                      <a:r>
                        <a:rPr lang="bg-BG" b="0" baseline="0" dirty="0" smtClean="0"/>
                        <a:t> на процедурата</a:t>
                      </a:r>
                      <a:endParaRPr lang="bg-BG" b="0" dirty="0" smtClean="0"/>
                    </a:p>
                    <a:p>
                      <a:pPr algn="ctr"/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Интермодални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оператори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17,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€</a:t>
                      </a:r>
                    </a:p>
                    <a:p>
                      <a:pPr algn="ctr"/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рантова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схема с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интензитет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до 50% за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подпомагане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всички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интермодални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оператори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за: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закупуване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оборудване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изграждане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рехабилитация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на ЖП/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пътна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инфраструктура;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•площадки за обработка на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товари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внедряване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на ИТ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системи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зарядни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станции. 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Q4</a:t>
                      </a:r>
                      <a:r>
                        <a:rPr lang="en-US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г.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Алтернативни горива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47 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млн. €</a:t>
                      </a:r>
                    </a:p>
                    <a:p>
                      <a:pPr algn="ctr"/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Юридически или физически лица,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както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сдруженията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между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тях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осъществяващи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дейност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територията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страната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Поетапно, с начало 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Q4 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г.</a:t>
                      </a:r>
                    </a:p>
                    <a:p>
                      <a:pPr algn="ctr"/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90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Изпълнение на</a:t>
            </a:r>
            <a:r>
              <a:rPr lang="en-GB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програма </a:t>
            </a:r>
            <a:r>
              <a:rPr lang="bg-BG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„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Развитие на регионите</a:t>
            </a:r>
            <a:r>
              <a:rPr lang="bg-BG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“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20</a:t>
            </a:r>
            <a:r>
              <a:rPr lang="en-US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21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– 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202</a:t>
            </a:r>
            <a:r>
              <a:rPr lang="en-US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7</a:t>
            </a:r>
            <a:endParaRPr lang="bg-BG" sz="4000" b="1" cap="all" dirty="0">
              <a:ln w="3175" cmpd="sng">
                <a:noFill/>
              </a:ln>
              <a:solidFill>
                <a:srgbClr val="4472C4">
                  <a:lumMod val="50000"/>
                </a:srgbClr>
              </a:solidFill>
            </a:endParaRP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  <p:sp>
        <p:nvSpPr>
          <p:cNvPr id="11" name="TextBox 10"/>
          <p:cNvSpPr txBox="1"/>
          <p:nvPr/>
        </p:nvSpPr>
        <p:spPr>
          <a:xfrm>
            <a:off x="5670000" y="4482000"/>
            <a:ext cx="3310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1" u="none" strike="noStrike" kern="1200" cap="all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Ангелина Бонева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Зам</a:t>
            </a:r>
            <a:r>
              <a:rPr lang="bg-BG" sz="2400" i="1" noProof="0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естник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-министър </a:t>
            </a:r>
            <a:r>
              <a:rPr kumimoji="0" lang="bg-BG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 РУО на 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Програма</a:t>
            </a:r>
            <a:r>
              <a:rPr kumimoji="0" lang="bg-BG" sz="2400" b="0" i="1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,,Развитие на регионите‘‘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2021-2027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7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4439</Words>
  <Application>Microsoft Office PowerPoint</Application>
  <PresentationFormat>On-screen Show (4:3)</PresentationFormat>
  <Paragraphs>619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Calibri Light</vt:lpstr>
      <vt:lpstr>Palatino Linotype</vt:lpstr>
      <vt:lpstr>Wingdings</vt:lpstr>
      <vt:lpstr>3_Office Theme</vt:lpstr>
      <vt:lpstr>Custom Design</vt:lpstr>
      <vt:lpstr>4_Office Theme</vt:lpstr>
      <vt:lpstr>PowerPoint Presentation</vt:lpstr>
      <vt:lpstr>PowerPoint Presentation</vt:lpstr>
      <vt:lpstr>PowerPoint Presentation</vt:lpstr>
      <vt:lpstr>Напредък в изпълнението</vt:lpstr>
      <vt:lpstr>Операции, планирани за 2024 г.</vt:lpstr>
      <vt:lpstr>PowerPoint Presentation</vt:lpstr>
      <vt:lpstr>Напредък в изпълнението  </vt:lpstr>
      <vt:lpstr>Операции, планирани за 2024 г. </vt:lpstr>
      <vt:lpstr>PowerPoint Presentation</vt:lpstr>
      <vt:lpstr>Напредък в изпълнението</vt:lpstr>
      <vt:lpstr>Операции, планирани за 2024 г.</vt:lpstr>
      <vt:lpstr>PowerPoint Presentation</vt:lpstr>
      <vt:lpstr>Напредък в изпълнението </vt:lpstr>
      <vt:lpstr>Операции, планирани за 2024 г.</vt:lpstr>
      <vt:lpstr>PowerPoint Presentation</vt:lpstr>
      <vt:lpstr>Напредък в изпълнението</vt:lpstr>
      <vt:lpstr>Напредък в изпълнението</vt:lpstr>
      <vt:lpstr>Операции, планирани за 2024 г.</vt:lpstr>
      <vt:lpstr>PowerPoint Presentation</vt:lpstr>
      <vt:lpstr>Напредък в изпълнението</vt:lpstr>
      <vt:lpstr>Напредък в изпълнението</vt:lpstr>
      <vt:lpstr>Операции, планирани за 2024 г. по ПНИИДИТ</vt:lpstr>
      <vt:lpstr>Операции, планирани за 2024 г. по ПНИИДИТ</vt:lpstr>
      <vt:lpstr>PowerPoint Presentation</vt:lpstr>
      <vt:lpstr>Напредък в изпълнението</vt:lpstr>
      <vt:lpstr>Операции, планирани за 2024 г.</vt:lpstr>
      <vt:lpstr>PowerPoint Presentation</vt:lpstr>
      <vt:lpstr>Напредък в изпълнението  /към 15.11.2023 г./</vt:lpstr>
      <vt:lpstr>Операции, планирани за 2024 г.</vt:lpstr>
      <vt:lpstr>PowerPoint Presentation</vt:lpstr>
      <vt:lpstr>Напредък в изпълнението</vt:lpstr>
      <vt:lpstr>Операции, планирани за 2024 г.</vt:lpstr>
      <vt:lpstr>PowerPoint Presentation</vt:lpstr>
      <vt:lpstr>Напредък в изпълнението</vt:lpstr>
      <vt:lpstr>Напредък в изпълнението</vt:lpstr>
      <vt:lpstr>Операции, планирани за 2024 г.</vt:lpstr>
      <vt:lpstr>PowerPoint Presentation</vt:lpstr>
      <vt:lpstr>Напредък в изпълнението ФВС</vt:lpstr>
      <vt:lpstr>Напредък в изпълнението ИУГВП</vt:lpstr>
      <vt:lpstr>Напредък в изпълнението ФУМИ</vt:lpstr>
      <vt:lpstr>Процедури, планирани за 2024 г.</vt:lpstr>
      <vt:lpstr>Процедури, планирани за 2024 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Екатерина Алексиева</dc:creator>
  <cp:lastModifiedBy>Сюзан Зия</cp:lastModifiedBy>
  <cp:revision>85</cp:revision>
  <dcterms:created xsi:type="dcterms:W3CDTF">2015-11-12T16:10:40Z</dcterms:created>
  <dcterms:modified xsi:type="dcterms:W3CDTF">2023-11-24T10:50:47Z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