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handoutMasterIdLst>
    <p:handoutMasterId r:id="rId47"/>
  </p:handoutMasterIdLst>
  <p:sldIdLst>
    <p:sldId id="323" r:id="rId3"/>
    <p:sldId id="366" r:id="rId4"/>
    <p:sldId id="337" r:id="rId5"/>
    <p:sldId id="367" r:id="rId6"/>
    <p:sldId id="338" r:id="rId7"/>
    <p:sldId id="339" r:id="rId8"/>
    <p:sldId id="325" r:id="rId9"/>
    <p:sldId id="326" r:id="rId10"/>
    <p:sldId id="327" r:id="rId11"/>
    <p:sldId id="334" r:id="rId12"/>
    <p:sldId id="335" r:id="rId13"/>
    <p:sldId id="336" r:id="rId14"/>
    <p:sldId id="363" r:id="rId15"/>
    <p:sldId id="364" r:id="rId16"/>
    <p:sldId id="365" r:id="rId17"/>
    <p:sldId id="350" r:id="rId18"/>
    <p:sldId id="351" r:id="rId19"/>
    <p:sldId id="352" r:id="rId20"/>
    <p:sldId id="353" r:id="rId21"/>
    <p:sldId id="354" r:id="rId22"/>
    <p:sldId id="356" r:id="rId23"/>
    <p:sldId id="355" r:id="rId24"/>
    <p:sldId id="357" r:id="rId25"/>
    <p:sldId id="358" r:id="rId26"/>
    <p:sldId id="331" r:id="rId27"/>
    <p:sldId id="332" r:id="rId28"/>
    <p:sldId id="333" r:id="rId29"/>
    <p:sldId id="341" r:id="rId30"/>
    <p:sldId id="342" r:id="rId31"/>
    <p:sldId id="343" r:id="rId32"/>
    <p:sldId id="328" r:id="rId33"/>
    <p:sldId id="329" r:id="rId34"/>
    <p:sldId id="330" r:id="rId35"/>
    <p:sldId id="359" r:id="rId36"/>
    <p:sldId id="360" r:id="rId37"/>
    <p:sldId id="362" r:id="rId38"/>
    <p:sldId id="361" r:id="rId39"/>
    <p:sldId id="344" r:id="rId40"/>
    <p:sldId id="345" r:id="rId41"/>
    <p:sldId id="346" r:id="rId42"/>
    <p:sldId id="347" r:id="rId43"/>
    <p:sldId id="348" r:id="rId44"/>
    <p:sldId id="349" r:id="rId4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CE7"/>
    <a:srgbClr val="E8EFF3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908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906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040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652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505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900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225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268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129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997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51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394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277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104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811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508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3808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585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2497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692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0307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30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0039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7279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4013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7757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5798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3417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5476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0774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5777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4224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40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7898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5189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3215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2673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84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859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6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12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496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24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spc="100" dirty="0" smtClean="0">
                <a:solidFill>
                  <a:schemeClr val="accent5">
                    <a:lumMod val="50000"/>
                  </a:schemeClr>
                </a:solidFill>
              </a:rPr>
              <a:t>JOINT MONITORING </a:t>
            </a:r>
            <a:endParaRPr lang="bg-BG" sz="4000" b="1" spc="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spc="100" dirty="0" smtClean="0">
                <a:solidFill>
                  <a:schemeClr val="accent5">
                    <a:lumMod val="50000"/>
                  </a:schemeClr>
                </a:solidFill>
              </a:rPr>
              <a:t>COMMITTEE</a:t>
            </a:r>
            <a:endParaRPr lang="bg-BG" sz="4000" b="1" spc="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PARTNERSHIP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AGREEMENT 2014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b="1" cap="all" spc="100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artnership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agreement 2021 - 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2027</a:t>
            </a:r>
            <a:endParaRPr lang="bg-BG" cap="all" spc="100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14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GB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NOVEMBER </a:t>
            </a:r>
            <a:r>
              <a:rPr lang="en-US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2023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319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“development of regions”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806" y="4488377"/>
            <a:ext cx="346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Angelina </a:t>
            </a:r>
            <a:r>
              <a:rPr kumimoji="0" lang="en-US" sz="2400" b="1" i="1" u="none" strike="noStrike" kern="1200" cap="all" spc="0" normalizeH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Boneva</a:t>
            </a: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Minister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endParaRPr kumimoji="0" lang="bg-BG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МА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,,Development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regions’’</a:t>
            </a:r>
            <a:r>
              <a:rPr kumimoji="0" lang="bg-BG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2021 -2027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140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0" y="1125890"/>
            <a:ext cx="9144000" cy="573211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Results achieved:</a:t>
            </a:r>
            <a:endParaRPr lang="bg-BG" sz="1800" dirty="0" smtClean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Approved Rules for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Structuring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of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Selection Units and Committees in the 10 Municipalities (P1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Established all units and initiated the formation of Selection Committees within municipal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administrations (P1);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Ongoing Negotiations with the World Bank and Collaborative Efforts with the CCU (P3);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Officially submitted version 2.0 of PDR through SFC on September 30, 2023 (P4 and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P5 - JTF).</a:t>
            </a:r>
            <a:endParaRPr lang="en-US" sz="1700" dirty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Texts Updated and Supplemented According to EC Comments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(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P4 and P5). 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Operations launched, incl. grants and financial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Instruments: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Announced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the first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call for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concepts for Integrated Territorial Investment (ITI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) on June 27, 2023  (P2);</a:t>
            </a:r>
            <a:endParaRPr lang="en-US" sz="1700" dirty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Currently evaluating 165 received concepts for ITI in accordance with the Regulations for the implementation of the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Regional development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Act (P2);</a:t>
            </a:r>
            <a:endParaRPr lang="en-US" sz="1700" dirty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Announced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Procedure “Support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for Effective Implementation of the Integrated Territorial Approach and Policies from the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PDR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Intervention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Sectors”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(P3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) – 22,7 million euro (1,2%);</a:t>
            </a:r>
            <a:endParaRPr lang="en-US" sz="1700" dirty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Secured a financial agreement with FMFIB (12,8%),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allocating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EUR 69.85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million under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</a:rPr>
              <a:t>Priority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</a:rPr>
              <a:t>1 and EUR 166.53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million under P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riority 2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.</a:t>
            </a:r>
            <a:endParaRPr lang="en-US" sz="1700" dirty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+mn-lt"/>
              </a:rPr>
              <a:t>Payments to beneficiaries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+mn-lt"/>
              </a:rPr>
              <a:t>: 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70 873 552,94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1800" dirty="0" smtClean="0">
              <a:solidFill>
                <a:srgbClr val="4472C4">
                  <a:lumMod val="50000"/>
                </a:srgbClr>
              </a:solidFill>
              <a:latin typeface="+mn-lt"/>
            </a:endParaRPr>
          </a:p>
          <a:p>
            <a:pPr marL="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4472C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8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48973"/>
              </p:ext>
            </p:extLst>
          </p:nvPr>
        </p:nvGraphicFramePr>
        <p:xfrm>
          <a:off x="163449" y="1207008"/>
          <a:ext cx="8761097" cy="53847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75328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54546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4978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05663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Subject</a:t>
                      </a:r>
                      <a:endParaRPr lang="en-GB" sz="1600" b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 budget </a:t>
                      </a:r>
                      <a:r>
                        <a:rPr lang="bg-BG" sz="1600" b="0" dirty="0" smtClean="0"/>
                        <a:t>(€)</a:t>
                      </a:r>
                      <a:endParaRPr lang="en-GB" sz="1600" b="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/>
                        <a:t>Eligible applicants/</a:t>
                      </a:r>
                      <a:r>
                        <a:rPr lang="en-US" sz="1600" b="0" kern="1200" baseline="0" dirty="0" smtClean="0"/>
                        <a:t> </a:t>
                      </a:r>
                      <a:r>
                        <a:rPr lang="en-US" sz="1600" b="0" kern="1200" dirty="0" smtClean="0"/>
                        <a:t>beneficiaries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Planned</a:t>
                      </a:r>
                      <a:r>
                        <a:rPr lang="en-US" b="0" baseline="0" dirty="0" smtClean="0"/>
                        <a:t> launch of the call</a:t>
                      </a:r>
                      <a:endParaRPr lang="bg-BG" b="0" dirty="0" smtClean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2465474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Support for integrated urban development in 10 urban municipalities under Priority 1 "Integrated urban development"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332,3 </a:t>
                      </a:r>
                      <a:r>
                        <a:rPr lang="en-US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wide range of stakeholders with prioritization of multi-stakeholder partnerships  actively engaged in the territories of 10 urban municipalities, recognized as the primary growth centers based on the Updated National Spatial Development Concept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 2024</a:t>
                      </a:r>
                    </a:p>
                    <a:p>
                      <a:pPr algn="ctr"/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1381749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Support for integrated urban development in 40 urban municipalities under Priority 2 "Integrated territorial development of regions"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664,7 </a:t>
                      </a:r>
                      <a:r>
                        <a:rPr lang="en-US" sz="1600" b="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wide range of stakeholders and partnerships of stakeholders and partnerships actively engaged in the territories of 40 municipalities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 2024 </a:t>
                      </a:r>
                      <a:endParaRPr lang="en-GB" sz="18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1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“ENVIRONMENT” 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10000"/>
            <a:ext cx="3310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Galina </a:t>
            </a:r>
            <a:r>
              <a:rPr kumimoji="0" lang="en-US" sz="2400" b="1" i="1" u="none" strike="noStrike" kern="1200" cap="all" spc="0" normalizeH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Simeonova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</a:p>
          <a:p>
            <a:pPr lvl="0">
              <a:defRPr/>
            </a:pPr>
            <a:r>
              <a:rPr lang="en-US" sz="24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General 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Director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 </a:t>
            </a:r>
            <a:r>
              <a:rPr lang="en-US" sz="2400" i="1" dirty="0">
                <a:solidFill>
                  <a:srgbClr val="4472C4">
                    <a:lumMod val="50000"/>
                  </a:srgbClr>
                </a:solidFill>
              </a:rPr>
              <a:t>Directorate General "Operational Program "Environment"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886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3165" y="1266543"/>
            <a:ext cx="8845100" cy="548048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procedures - 12 open procedures for Euro 504 747 809 (28% of PE budget), 24 projects under evaluation, incl. 21 operations of strategic importance. 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Until the end of 2023 another 2 procedures will be prepared and lunched for EUR 405 000 000.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First grant award contracts – November/December 2023, expected amount Euro 11 759 713 (0,65% of PE budget). Expected contracting till the end of 2025 ~ 60% of PE budget.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–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payment claims expected: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non-infrastructure projects – second half of 2024; infrastructure projects – phased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WSS projects - 2024; new infrastructure projects  - 2025.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Results achieved: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Management and control systems; Procedure manual;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Approved Indicative annual work programme for 2024, approved selection criteria for part of the planned procedures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Delay in the start of infrastructure projects/ condition for application with announced tender procedures.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3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216939"/>
              </p:ext>
            </p:extLst>
          </p:nvPr>
        </p:nvGraphicFramePr>
        <p:xfrm>
          <a:off x="132494" y="1142893"/>
          <a:ext cx="8879011" cy="53150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9983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592688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3044495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261845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Subject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Total budget </a:t>
                      </a:r>
                      <a:r>
                        <a:rPr lang="bg-BG" b="0" dirty="0"/>
                        <a:t>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/>
                        <a:t>Eligible applicants/</a:t>
                      </a:r>
                      <a:r>
                        <a:rPr lang="en-US" sz="1800" b="0" kern="1200" baseline="0"/>
                        <a:t> </a:t>
                      </a:r>
                      <a:r>
                        <a:rPr lang="en-US" sz="1800" b="0" kern="1200"/>
                        <a:t>beneficiaries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Planned</a:t>
                      </a:r>
                      <a:r>
                        <a:rPr lang="en-US" b="0" baseline="0" dirty="0"/>
                        <a:t> launch of the call</a:t>
                      </a:r>
                      <a:endParaRPr lang="bg-BG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Priority 1 Water – </a:t>
                      </a:r>
                    </a:p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monitoring of water for human consumption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,1 </a:t>
                      </a:r>
                      <a:r>
                        <a:rPr lang="en-US" sz="17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Ministry of Health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 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Priority 2 Waste – </a:t>
                      </a:r>
                    </a:p>
                    <a:p>
                      <a:pPr algn="ctr"/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biodegradable waste 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7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7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7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7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Municipalities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Priority 3 Biodiversity – implementation of measures from Natura 2000 NPAF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29,7 </a:t>
                      </a:r>
                      <a:r>
                        <a:rPr lang="en-GB" sz="17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MOEW, MAF, RIA, municipalities, regional administrations, NGOs, scientific institutes, universities, natural history museums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/Q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/Q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Q4/</a:t>
                      </a:r>
                      <a:r>
                        <a:rPr lang="bg-BG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Priority 4 Risk and Climate Change – SEWA, NRTWMS, FRMPs, floods and landslides ITI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23,9 </a:t>
                      </a:r>
                      <a:r>
                        <a:rPr lang="en-GB" sz="17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MOEW, MI, RIA, municipalities, regional administrations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Q1/Q2/Q3/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Priority 5 Air – green measures, air quality network of experts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GB" sz="17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Municipalities, Association of environmental experts in BG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bg-BG" sz="17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7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7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“Competitiveness and Innovation in Enterprises” 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5092" y="4788823"/>
            <a:ext cx="3522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Radoslav Rizov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of DG EFC 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head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</a:t>
            </a:r>
            <a:r>
              <a:rPr kumimoji="0" lang="bg-BG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PCIE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537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81355" y="1148862"/>
            <a:ext cx="8696910" cy="5533291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Grant procedures,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incl.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those for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direct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award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 3 procedures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with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 total value of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€ 200 787 416.8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or 13.39% of the Program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budget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Financial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instruments -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signed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financial agreement with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FMFIB amounting to € 645 600 000,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incl.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€ 134 340 000 for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combined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procedure –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rant and FI in one operation - 43.05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of the Program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budget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Concepts for ITI implementation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- one procedure for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concept selection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was announced with a total budget of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€ 119 045 697 or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8.32% of the Program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budget</a:t>
            </a: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-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€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202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 513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245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73 </a:t>
            </a:r>
            <a:endParaRPr lang="en-US" sz="18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Certified funds: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€ 193 690 371.18 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R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esults achieved: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Timely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start of the implementation of the Programme: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3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procedures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officially announced, 1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procedure for selection of concepts,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 procedure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with a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public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consultation process finalized and to be launched; 2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market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consultations conducted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for the implementation of the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FIs</a:t>
            </a:r>
            <a:endParaRPr lang="bg-BG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Contracted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funds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at 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the amount of 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€ 694 845 666.5</a:t>
            </a:r>
            <a:endParaRPr lang="bg-BG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620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08925" y="1052738"/>
            <a:ext cx="8569339" cy="5629415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800" y="1539247"/>
            <a:ext cx="8569339" cy="53928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latinLnBrk="0" hangingPunct="0">
              <a:spcBef>
                <a:spcPts val="0"/>
              </a:spcBef>
              <a:spcAft>
                <a:spcPts val="1200"/>
              </a:spcAft>
              <a:buClrTx/>
              <a:buFont typeface="Wingdings" pitchFamily="2"/>
              <a:buChar char="v"/>
              <a:defRPr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Challenges faced/action taken:</a:t>
            </a:r>
          </a:p>
          <a:p>
            <a:pPr lvl="1" algn="just" eaLnBrk="1" latinLnBrk="0" hangingPunct="0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Late start of the implementation of the programing period 2021-2027, both at European and national level</a:t>
            </a:r>
          </a:p>
          <a:p>
            <a:pPr lvl="1" algn="just" eaLnBrk="1" latinLnBrk="0" hangingPunct="0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Simultaneous implementation of the measures with EU funds under shared management (2021-2027) and the National recovery and resilience plan, and the need for their synchronization and coordination</a:t>
            </a:r>
          </a:p>
          <a:p>
            <a:pPr lvl="1" algn="just" eaLnBrk="1" latinLnBrk="0" hangingPunct="0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Reduction of the resources, earmarked for regions in transition (SWR) as well as the reduced co-financing rate under the Programme for the measures supported by Grant</a:t>
            </a:r>
          </a:p>
          <a:p>
            <a:pPr lvl="1" algn="just" eaLnBrk="1" latinLnBrk="0" hangingPunct="0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significant resources foreseen for FIs under the Programme and availability of other FIs that are on the market (recycled funds, funds from the period 2014-2020, FI under the NRRP and other FIs at national and European level)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srgbClr val="1A3A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identified challenges were promptly taken into account by the MA and at this stage no risk which to affect the successful implementation of the program is present.</a:t>
            </a:r>
            <a:endParaRPr kumimoji="0" lang="en-US" sz="160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1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48678"/>
              </p:ext>
            </p:extLst>
          </p:nvPr>
        </p:nvGraphicFramePr>
        <p:xfrm>
          <a:off x="186961" y="1442081"/>
          <a:ext cx="8721907" cy="511547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7722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683468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482436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78783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50729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Subject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 budget </a:t>
                      </a:r>
                      <a:r>
                        <a:rPr lang="bg-BG" b="0" dirty="0" smtClean="0"/>
                        <a:t>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smtClean="0"/>
                        <a:t>Eligible applicants/</a:t>
                      </a:r>
                      <a:r>
                        <a:rPr lang="en-US" sz="1800" b="0" kern="1200" baseline="0" smtClean="0"/>
                        <a:t> </a:t>
                      </a:r>
                      <a:r>
                        <a:rPr lang="en-US" sz="1800" b="0" kern="1200" smtClean="0"/>
                        <a:t>beneficiaries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Planned</a:t>
                      </a:r>
                      <a:r>
                        <a:rPr lang="en-US" b="0" baseline="0" dirty="0" smtClean="0"/>
                        <a:t> launch of the call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1127738"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en-US" sz="16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Protection </a:t>
                      </a: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of industrial property rights in enterprises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,3 </a:t>
                      </a:r>
                      <a:r>
                        <a:rPr lang="en-US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Micro, Small,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Medium-sized Enterprises and Small mid-caps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April 2024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1352702"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en-US" sz="16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Introduction of</a:t>
                      </a:r>
                      <a:r>
                        <a:rPr lang="en-US" sz="16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Industry </a:t>
                      </a: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4.0 technologies in enterprises </a:t>
                      </a:r>
                    </a:p>
                    <a:p>
                      <a:pPr algn="ctr"/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Micro, Small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Medium-sized Enterprises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November 2024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1127738"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en-US" sz="16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Affirming </a:t>
                      </a: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Bulgaria as a Competitive</a:t>
                      </a:r>
                    </a:p>
                    <a:p>
                      <a:pPr algn="ctr">
                        <a:defRPr sz="1400"/>
                      </a:pP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investment destination by supporting the activities of </a:t>
                      </a:r>
                      <a:r>
                        <a:rPr lang="en-U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IBA</a:t>
                      </a:r>
                      <a:endParaRPr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Invest Bulgaria Agency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>
                        <a:defRPr sz="1400"/>
                      </a:pPr>
                      <a:r>
                        <a:rPr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January 2024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8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Implementation of the 2021 – 2027 Programmes: </a:t>
            </a:r>
            <a:endParaRPr lang="en-GB" b="1" dirty="0" smtClean="0"/>
          </a:p>
          <a:p>
            <a:pPr marL="0" indent="0">
              <a:buNone/>
            </a:pPr>
            <a:r>
              <a:rPr lang="en-GB" b="1" i="1" dirty="0" smtClean="0"/>
              <a:t>Progress </a:t>
            </a:r>
            <a:r>
              <a:rPr lang="en-GB" b="1" i="1" dirty="0"/>
              <a:t>Made and Planning for </a:t>
            </a:r>
            <a:r>
              <a:rPr lang="en-GB" b="1" i="1" dirty="0" smtClean="0"/>
              <a:t>2024</a:t>
            </a:r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7643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“Research, innovation and </a:t>
            </a:r>
            <a:r>
              <a:rPr lang="en-US" sz="4000" b="1" cap="all" dirty="0" err="1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digitalisation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for smart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transformation”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  <p:sp>
        <p:nvSpPr>
          <p:cNvPr id="10" name="TextBox 10"/>
          <p:cNvSpPr txBox="1"/>
          <p:nvPr/>
        </p:nvSpPr>
        <p:spPr>
          <a:xfrm>
            <a:off x="5477005" y="4740452"/>
            <a:ext cx="36578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i="1">
                <a:solidFill>
                  <a:srgbClr val="4472C4">
                    <a:lumMod val="50000"/>
                  </a:srgbClr>
                </a:solidFill>
              </a:defRPr>
            </a:pPr>
            <a:r>
              <a:rPr kumimoji="0" sz="2400" b="1" i="1" u="none" strike="noStrike" kern="1200" cap="all" spc="0" normalizeH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Radoslav</a:t>
            </a:r>
            <a:r>
              <a:rPr kumimoji="0" sz="2400" b="1" i="1" u="none" strike="noStrike" kern="1200" cap="all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2400" b="1" i="1" u="none" strike="noStrike" kern="1200" cap="all" spc="0" normalizeH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Rizov</a:t>
            </a:r>
            <a:endParaRPr kumimoji="0" sz="2400" b="0" i="1" u="none" strike="noStrike" kern="1200" cap="all" spc="0" normalizeH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i="1">
                <a:solidFill>
                  <a:srgbClr val="4472C4">
                    <a:lumMod val="50000"/>
                  </a:srgbClr>
                </a:solidFill>
              </a:defRPr>
            </a:pPr>
            <a:r>
              <a:rPr kumimoji="0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General</a:t>
            </a:r>
            <a:r>
              <a:rPr kumimoji="0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DG EFC and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</a:t>
            </a:r>
            <a:r>
              <a:rPr kumimoji="0" lang="bg-BG" sz="2400" b="0" i="1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P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RIDST</a:t>
            </a:r>
            <a:endParaRPr kumimoji="0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2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89119" y="1436080"/>
            <a:ext cx="8353254" cy="433751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2000" dirty="0"/>
              <a:t>Operations launched, including grants and FI implementation (number, value, % of budget</a:t>
            </a:r>
            <a:r>
              <a:rPr lang="en-US" sz="2000" dirty="0" smtClean="0"/>
              <a:t>) – </a:t>
            </a:r>
            <a:r>
              <a:rPr lang="en-US" sz="2000" dirty="0" smtClean="0"/>
              <a:t>8,55 </a:t>
            </a:r>
            <a:r>
              <a:rPr lang="en-US" sz="2000" dirty="0" smtClean="0"/>
              <a:t>% of budget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Complementary funding of European Digital Innovation Hubs selected by the European Commission -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,9 mln.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Financial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instruments under the Research, Innovation and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Digitalisation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for Smart Transformation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2021-2027 -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60 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mln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 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Platform for cooperation between higher education institutions, research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organisations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and business through the upgrading of the Register of Research Activity, the Register of Academic Staff and the Bulgarian Open Science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Portal -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0,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mln.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Providing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technical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assistance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for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the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successful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implementation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of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PRIDST -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25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,8 mln.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endParaRPr lang="en-US" sz="2000" dirty="0" smtClean="0"/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924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524003"/>
            <a:ext cx="8353254" cy="433751"/>
          </a:xfrm>
        </p:spPr>
        <p:txBody>
          <a:bodyPr>
            <a:noAutofit/>
          </a:bodyPr>
          <a:lstStyle/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" y="1302633"/>
            <a:ext cx="8428892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1" indent="-342900" algn="just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/>
              <a:buChar char="v"/>
              <a:tabLst/>
              <a:defRPr sz="2000">
                <a:solidFill>
                  <a:srgbClr val="4472C4">
                    <a:lumMod val="50000"/>
                  </a:srgbClr>
                </a:solidFill>
                <a:latin typeface="Arial"/>
              </a:defRPr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Results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achieved: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742950" lvl="1" indent="-285750" algn="just" eaLnBrk="1" latinLnBrk="0" hangingPunct="0">
              <a:lnSpc>
                <a:spcPct val="150000"/>
              </a:lnSpc>
              <a:buClrTx/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3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procedures have been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launched</a:t>
            </a:r>
            <a:r>
              <a:rPr lang="bg-BG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;</a:t>
            </a:r>
          </a:p>
          <a:p>
            <a:pPr marL="742950" lvl="1" indent="-285750" algn="just" eaLnBrk="1" latinLnBrk="0" hangingPunct="0">
              <a:lnSpc>
                <a:spcPct val="150000"/>
              </a:lnSpc>
              <a:buClrTx/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procedures will be announced by the end of 2023, which are at the final stage of the conciliation of the application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package;</a:t>
            </a:r>
            <a:endParaRPr lang="bg-BG" sz="19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742950" lvl="1" indent="-285750" algn="just" hangingPunct="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On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11 </a:t>
            </a:r>
            <a:r>
              <a:rPr lang="en-US" sz="19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August,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the MA </a:t>
            </a:r>
            <a:r>
              <a:rPr lang="en-US" sz="19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announced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 request for payment submitted by FMFIB EAD amounting to </a:t>
            </a:r>
            <a:r>
              <a:rPr lang="en-US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bg-BG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18 </a:t>
            </a:r>
            <a:r>
              <a:rPr lang="ru-RU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010 </a:t>
            </a:r>
            <a:r>
              <a:rPr lang="ru-RU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084,03</a:t>
            </a:r>
            <a:r>
              <a:rPr lang="en-US" sz="19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representing a first tranche or 30 % of the contribution of </a:t>
            </a:r>
            <a:r>
              <a:rPr lang="en-US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 </a:t>
            </a:r>
            <a:r>
              <a:rPr lang="ru-RU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60 </a:t>
            </a:r>
            <a:r>
              <a:rPr lang="ru-RU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033 </a:t>
            </a:r>
            <a:r>
              <a:rPr lang="ru-RU" sz="19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613,44</a:t>
            </a:r>
            <a:r>
              <a:rPr lang="en-US" sz="19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in accordance with the Financing Agreement signed between the two </a:t>
            </a:r>
            <a:r>
              <a:rPr lang="en-US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parties</a:t>
            </a:r>
            <a:r>
              <a:rPr lang="bg-BG" sz="19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;</a:t>
            </a:r>
          </a:p>
          <a:p>
            <a:pPr marL="742950" lvl="1" indent="-285750" algn="just" eaLnBrk="1" latinLnBrk="0" hangingPunct="0">
              <a:lnSpc>
                <a:spcPct val="150000"/>
              </a:lnSpc>
              <a:buClrTx/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5">
                    <a:lumMod val="50000"/>
                  </a:schemeClr>
                </a:solidFill>
                <a:latin typeface="Arial"/>
              </a:defRPr>
            </a:pPr>
            <a:r>
              <a:rPr lang="en-US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Certified </a:t>
            </a:r>
            <a:r>
              <a:rPr lang="en-US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amount: 18 010 360.29</a:t>
            </a:r>
            <a:r>
              <a:rPr lang="bg-BG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9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</a:p>
        </p:txBody>
      </p:sp>
    </p:spTree>
    <p:extLst>
      <p:ext uri="{BB962C8B-B14F-4D97-AF65-F5344CB8AC3E}">
        <p14:creationId xmlns:p14="http://schemas.microsoft.com/office/powerpoint/2010/main" val="156275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68829"/>
              </p:ext>
            </p:extLst>
          </p:nvPr>
        </p:nvGraphicFramePr>
        <p:xfrm>
          <a:off x="55610" y="1144103"/>
          <a:ext cx="9030335" cy="55519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37964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97187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3030320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190174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675553"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rPr lang="en-US" dirty="0" smtClean="0">
                          <a:latin typeface="+mn-lt"/>
                        </a:rPr>
                        <a:t>Su</a:t>
                      </a:r>
                      <a:r>
                        <a:rPr dirty="0" smtClean="0">
                          <a:latin typeface="+mn-lt"/>
                        </a:rPr>
                        <a:t>bject </a:t>
                      </a:r>
                      <a:endParaRPr sz="1600" b="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rPr>
                          <a:latin typeface="+mn-lt"/>
                        </a:rPr>
                        <a:t>Total budget (EUR)</a:t>
                      </a:r>
                      <a:endParaRPr sz="1600" b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rPr>
                          <a:latin typeface="+mn-lt"/>
                        </a:rPr>
                        <a:t>Eligible applicants/beneficiaries</a:t>
                      </a:r>
                      <a:endParaRPr sz="1600" b="0" kern="1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rPr dirty="0">
                          <a:latin typeface="+mn-lt"/>
                        </a:rPr>
                        <a:t>Planned </a:t>
                      </a:r>
                      <a:r>
                        <a:rPr lang="en-GB" dirty="0" smtClean="0">
                          <a:latin typeface="+mn-lt"/>
                        </a:rPr>
                        <a:t>launch</a:t>
                      </a:r>
                      <a:r>
                        <a:rPr lang="en-GB" baseline="0" dirty="0" smtClean="0">
                          <a:latin typeface="+mn-lt"/>
                        </a:rPr>
                        <a:t> of the call</a:t>
                      </a:r>
                      <a:endParaRPr sz="1600" b="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486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Complementary support for Bulgarian scientific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implementing projects under Horizon Europe – HORIZON-WIDERA-2023-ACCESS-01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(Teaming) Phase 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 </a:t>
                      </a:r>
                      <a:r>
                        <a:rPr sz="1400" dirty="0">
                          <a:latin typeface="+mj-lt"/>
                        </a:rPr>
                        <a:t>46 </a:t>
                      </a:r>
                      <a:r>
                        <a:rPr lang="en-US" sz="1400" dirty="0" err="1" smtClean="0">
                          <a:latin typeface="+mj-lt"/>
                        </a:rPr>
                        <a:t>mln</a:t>
                      </a:r>
                      <a:r>
                        <a:rPr lang="en-US" sz="1400" dirty="0" smtClean="0">
                          <a:latin typeface="+mj-lt"/>
                        </a:rPr>
                        <a:t>.</a:t>
                      </a:r>
                      <a:r>
                        <a:rPr lang="bg-BG" sz="1400" dirty="0" smtClean="0">
                          <a:latin typeface="+mj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Research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that have signed a funding agreement with the EC in the Horizon Europe contest HORIZON-WIDERA-2023-ACCESS-01 (Teaming) Phase </a:t>
                      </a:r>
                      <a:r>
                        <a:rPr sz="1400" dirty="0" smtClean="0">
                          <a:latin typeface="+mj-lt"/>
                        </a:rPr>
                        <a:t>and </a:t>
                      </a:r>
                      <a:r>
                        <a:rPr sz="1400" dirty="0">
                          <a:latin typeface="+mj-lt"/>
                        </a:rPr>
                        <a:t>their partners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>
                          <a:latin typeface="+mj-lt"/>
                        </a:rPr>
                        <a:t>November 2024</a:t>
                      </a:r>
                      <a:endParaRPr sz="14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Support for Bulgarian scientific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with projects that have passed the Horizon Europe evaluation thresholds – HORIZON-WIDERA-2023-ACCESS-02 (Twinning)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3</a:t>
                      </a:r>
                      <a:r>
                        <a:rPr sz="1400" dirty="0">
                          <a:latin typeface="+mj-lt"/>
                        </a:rPr>
                        <a:t> </a:t>
                      </a:r>
                      <a:r>
                        <a:rPr lang="en-US" sz="1400" dirty="0" err="1" smtClean="0">
                          <a:latin typeface="+mj-lt"/>
                        </a:rPr>
                        <a:t>mln</a:t>
                      </a:r>
                      <a:r>
                        <a:rPr lang="en-US" sz="1400" dirty="0" smtClean="0">
                          <a:latin typeface="+mj-lt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Research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with projects that have passed the Horizon Europe evaluation thresholds – HORIZON-WIDERA-2023-ACCESS-02 (Twinning) and their partners.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>
                          <a:latin typeface="+mj-lt"/>
                        </a:rPr>
                        <a:t>August 2024</a:t>
                      </a:r>
                      <a:endParaRPr sz="14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Small innovative grants (voucher scheme) for small and medium-sized enterprises (SMEs)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12</a:t>
                      </a:r>
                      <a:r>
                        <a:rPr lang="en-US" sz="1400" dirty="0" smtClean="0">
                          <a:latin typeface="+mj-lt"/>
                        </a:rPr>
                        <a:t>,</a:t>
                      </a:r>
                      <a:r>
                        <a:rPr lang="en-US" sz="1400" baseline="0" dirty="0" smtClean="0">
                          <a:latin typeface="+mj-lt"/>
                        </a:rPr>
                        <a:t> 8 </a:t>
                      </a:r>
                      <a:r>
                        <a:rPr lang="en-US" sz="1400" baseline="0" dirty="0" err="1" smtClean="0">
                          <a:latin typeface="+mj-lt"/>
                        </a:rPr>
                        <a:t>mln</a:t>
                      </a:r>
                      <a:r>
                        <a:rPr lang="en-US" sz="1400" baseline="0" dirty="0" smtClean="0">
                          <a:latin typeface="+mj-lt"/>
                        </a:rPr>
                        <a:t>.</a:t>
                      </a:r>
                      <a:r>
                        <a:rPr lang="bg-BG" sz="1400" baseline="0" dirty="0" smtClean="0">
                          <a:latin typeface="+mj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SMEs in cooperation with CFR, CCP, NPCI sites, Laboratory Complex at Sofia Tech Park and other research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and laboratories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December </a:t>
                      </a:r>
                      <a:r>
                        <a:rPr sz="1400" dirty="0" smtClean="0">
                          <a:latin typeface="+mj-lt"/>
                        </a:rPr>
                        <a:t>2023</a:t>
                      </a:r>
                      <a:r>
                        <a:rPr lang="en-US" sz="1400" dirty="0" smtClean="0">
                          <a:latin typeface="+mj-lt"/>
                        </a:rPr>
                        <a:t>/January 2024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Complementary funding to support Bulgaria’s participation in the “Clean Hydrogen” European Partnership for the Construction of Hydrogen Valley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8</a:t>
                      </a:r>
                      <a:r>
                        <a:rPr lang="en-US" sz="1400" dirty="0" smtClean="0">
                          <a:latin typeface="+mj-lt"/>
                        </a:rPr>
                        <a:t>,</a:t>
                      </a:r>
                      <a:r>
                        <a:rPr lang="en-US" sz="1400" baseline="0" dirty="0" smtClean="0">
                          <a:latin typeface="+mj-lt"/>
                        </a:rPr>
                        <a:t>2 </a:t>
                      </a:r>
                      <a:r>
                        <a:rPr lang="en-US" sz="1400" baseline="0" dirty="0" err="1" smtClean="0">
                          <a:latin typeface="+mj-lt"/>
                        </a:rPr>
                        <a:t>mln</a:t>
                      </a:r>
                      <a:r>
                        <a:rPr lang="en-US" sz="1400" baseline="0" dirty="0" smtClean="0">
                          <a:latin typeface="+mj-lt"/>
                        </a:rPr>
                        <a:t>.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lang="en-US" sz="1400" dirty="0" smtClean="0">
                          <a:latin typeface="+mj-lt"/>
                        </a:rPr>
                        <a:t>Procedure with direct beneficiary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February-March </a:t>
                      </a:r>
                      <a:r>
                        <a:rPr sz="1400" dirty="0" smtClean="0">
                          <a:latin typeface="+mj-lt"/>
                        </a:rPr>
                        <a:t>202</a:t>
                      </a:r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>
                          <a:latin typeface="+mj-lt"/>
                        </a:rPr>
                        <a:t>Green and digital partnerships for smart transformation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j-lt"/>
                        </a:rPr>
                        <a:t>31</a:t>
                      </a:r>
                      <a:r>
                        <a:rPr sz="1400" dirty="0">
                          <a:latin typeface="+mj-lt"/>
                        </a:rPr>
                        <a:t> </a:t>
                      </a:r>
                      <a:r>
                        <a:rPr lang="en-US" sz="1400" dirty="0" err="1" smtClean="0">
                          <a:latin typeface="+mj-lt"/>
                        </a:rPr>
                        <a:t>mln</a:t>
                      </a:r>
                      <a:r>
                        <a:rPr lang="en-US" sz="1400" dirty="0" smtClean="0">
                          <a:latin typeface="+mj-lt"/>
                        </a:rPr>
                        <a:t>.</a:t>
                      </a:r>
                      <a:r>
                        <a:rPr lang="en-US" sz="1400" baseline="0" dirty="0" smtClean="0">
                          <a:latin typeface="+mj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j-lt"/>
                        </a:rPr>
                        <a:t>SMEs in cooperation with research </a:t>
                      </a:r>
                      <a:r>
                        <a:rPr sz="1400" dirty="0" err="1">
                          <a:latin typeface="+mj-lt"/>
                        </a:rPr>
                        <a:t>organisations</a:t>
                      </a:r>
                      <a:r>
                        <a:rPr sz="1400" dirty="0">
                          <a:latin typeface="+mj-lt"/>
                        </a:rPr>
                        <a:t> and higher education institutions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lang="en-US" sz="1400" dirty="0" smtClean="0">
                          <a:latin typeface="+mj-lt"/>
                        </a:rPr>
                        <a:t>M</a:t>
                      </a:r>
                      <a:r>
                        <a:rPr sz="1400" dirty="0" smtClean="0">
                          <a:latin typeface="+mj-lt"/>
                        </a:rPr>
                        <a:t>ay </a:t>
                      </a:r>
                      <a:r>
                        <a:rPr sz="1400" dirty="0">
                          <a:latin typeface="+mj-lt"/>
                        </a:rPr>
                        <a:t>2024</a:t>
                      </a:r>
                      <a:endParaRPr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55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57934"/>
              </p:ext>
            </p:extLst>
          </p:nvPr>
        </p:nvGraphicFramePr>
        <p:xfrm>
          <a:off x="108133" y="1253613"/>
          <a:ext cx="8921567" cy="548514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45232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58212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814614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479594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</a:t>
                      </a:r>
                      <a:r>
                        <a:rPr dirty="0" smtClean="0"/>
                        <a:t>bject </a:t>
                      </a:r>
                      <a:endParaRPr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t>Total budget (EUR)</a:t>
                      </a:r>
                      <a:endParaRPr b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t>Eligible applicants/beneficiaries</a:t>
                      </a:r>
                      <a:endParaRPr sz="1800" b="0" kern="1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Planned </a:t>
                      </a:r>
                      <a:r>
                        <a:rPr lang="en-GB" dirty="0" smtClean="0"/>
                        <a:t>launch</a:t>
                      </a:r>
                      <a:r>
                        <a:rPr dirty="0" smtClean="0"/>
                        <a:t> </a:t>
                      </a:r>
                      <a:r>
                        <a:rPr dirty="0"/>
                        <a:t>of the </a:t>
                      </a:r>
                      <a:r>
                        <a:rPr lang="en-GB" dirty="0" smtClean="0"/>
                        <a:t>call</a:t>
                      </a:r>
                      <a:endParaRPr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Participation of Bulgarian </a:t>
                      </a:r>
                      <a:r>
                        <a:rPr sz="1400" dirty="0" err="1">
                          <a:latin typeface="+mn-lt"/>
                        </a:rPr>
                        <a:t>organisations</a:t>
                      </a:r>
                      <a:r>
                        <a:rPr sz="1400" dirty="0">
                          <a:latin typeface="+mn-lt"/>
                        </a:rPr>
                        <a:t> in </a:t>
                      </a:r>
                      <a:r>
                        <a:rPr sz="1400" dirty="0" err="1">
                          <a:latin typeface="+mn-lt"/>
                        </a:rPr>
                        <a:t>institutionalised</a:t>
                      </a:r>
                      <a:r>
                        <a:rPr sz="1400" dirty="0">
                          <a:latin typeface="+mn-lt"/>
                        </a:rPr>
                        <a:t> European partnerships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49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 2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mln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Bulgarian networks of enterprises, including in partnership with research </a:t>
                      </a:r>
                      <a:r>
                        <a:rPr sz="1400" dirty="0" err="1">
                          <a:latin typeface="+mn-lt"/>
                        </a:rPr>
                        <a:t>organisations</a:t>
                      </a:r>
                      <a:r>
                        <a:rPr sz="1400" dirty="0">
                          <a:latin typeface="+mn-lt"/>
                        </a:rPr>
                        <a:t> and higher education institutions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+mj-lt"/>
                        </a:defRPr>
                      </a:pPr>
                      <a:r>
                        <a:rPr lang="en-US" sz="1400" dirty="0" smtClean="0">
                          <a:latin typeface="+mn-lt"/>
                        </a:rPr>
                        <a:t>M</a:t>
                      </a:r>
                      <a:r>
                        <a:rPr sz="1400" dirty="0" smtClean="0">
                          <a:latin typeface="+mn-lt"/>
                        </a:rPr>
                        <a:t>ay </a:t>
                      </a:r>
                      <a:r>
                        <a:rPr sz="1400" dirty="0">
                          <a:latin typeface="+mn-lt"/>
                        </a:rPr>
                        <a:t>2024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217882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Cooperation programmes for innovation and knowledge and technology transfer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2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87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 9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mln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Industry, SMEs and research </a:t>
                      </a:r>
                      <a:r>
                        <a:rPr sz="1400" dirty="0" err="1">
                          <a:latin typeface="+mn-lt"/>
                        </a:rPr>
                        <a:t>organisations</a:t>
                      </a:r>
                      <a:r>
                        <a:rPr sz="1400" dirty="0">
                          <a:latin typeface="+mn-lt"/>
                        </a:rPr>
                        <a:t> and higher education institutions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February 2024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77894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Building a strategic, </a:t>
                      </a:r>
                      <a:r>
                        <a:rPr sz="1400" dirty="0" err="1">
                          <a:latin typeface="+mn-lt"/>
                        </a:rPr>
                        <a:t>organisational</a:t>
                      </a:r>
                      <a:r>
                        <a:rPr sz="1400" dirty="0">
                          <a:latin typeface="+mn-lt"/>
                        </a:rPr>
                        <a:t> and technical framework for data management and interoperability (d1)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2</a:t>
                      </a:r>
                      <a:r>
                        <a:rPr lang="en-US" sz="1400" dirty="0" smtClean="0">
                          <a:latin typeface="+mn-lt"/>
                        </a:rPr>
                        <a:t>,1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mln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Ministry of e-Government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>
                          <a:latin typeface="+mn-lt"/>
                        </a:rPr>
                        <a:t>March 2024</a:t>
                      </a:r>
                      <a:endParaRPr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72745"/>
                  </a:ext>
                </a:extLst>
              </a:tr>
              <a:tr h="6636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Building, strengthening and developing capacities and raising awareness and promoting data opportunities (d2/d7)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4</a:t>
                      </a:r>
                      <a:r>
                        <a:rPr lang="en-US" sz="1400" dirty="0" smtClean="0">
                          <a:latin typeface="+mn-lt"/>
                        </a:rPr>
                        <a:t>,8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mln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Institute of Public Administration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>
                          <a:latin typeface="+mn-lt"/>
                        </a:rPr>
                        <a:t>January-March</a:t>
                      </a:r>
                    </a:p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>
                          <a:latin typeface="+mn-lt"/>
                        </a:rPr>
                        <a:t>2024</a:t>
                      </a:r>
                    </a:p>
                    <a:p>
                      <a:pPr algn="ctr"/>
                      <a:endParaRPr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5476"/>
                  </a:ext>
                </a:extLst>
              </a:tr>
              <a:tr h="14221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Building data spaces by strategic sectors and areas of public interest – Stage 1 (d3)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 sz="1400">
                          <a:effectLst/>
                          <a:latin typeface="+mj-lt"/>
                        </a:defRPr>
                      </a:pPr>
                      <a:r>
                        <a:rPr sz="1400" dirty="0" smtClean="0">
                          <a:latin typeface="+mn-lt"/>
                        </a:rPr>
                        <a:t>5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7 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mln</a:t>
                      </a:r>
                      <a:r>
                        <a:rPr lang="en-US" sz="1400" baseline="0" dirty="0" smtClean="0">
                          <a:latin typeface="+mn-lt"/>
                        </a:rPr>
                        <a:t>.</a:t>
                      </a:r>
                      <a:r>
                        <a:rPr lang="bg-BG" sz="1400" baseline="0" dirty="0" smtClean="0">
                          <a:latin typeface="+mn-lt"/>
                        </a:rPr>
                        <a:t> </a:t>
                      </a:r>
                      <a:r>
                        <a:rPr lang="bg-BG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lang="en-GB" sz="1400" dirty="0" err="1" smtClean="0">
                          <a:latin typeface="+mn-lt"/>
                        </a:rPr>
                        <a:t>MES</a:t>
                      </a:r>
                      <a:r>
                        <a:rPr lang="en-GB" sz="1400" baseline="0" dirty="0" smtClean="0">
                          <a:latin typeface="+mn-lt"/>
                        </a:rPr>
                        <a:t> </a:t>
                      </a:r>
                      <a:r>
                        <a:rPr sz="1400" dirty="0" smtClean="0">
                          <a:latin typeface="+mn-lt"/>
                        </a:rPr>
                        <a:t>in </a:t>
                      </a:r>
                      <a:r>
                        <a:rPr sz="1400" dirty="0">
                          <a:latin typeface="+mn-lt"/>
                        </a:rPr>
                        <a:t>partnership with the National Evaluation and Accreditation </a:t>
                      </a:r>
                      <a:r>
                        <a:rPr sz="1400" dirty="0" smtClean="0">
                          <a:latin typeface="+mn-lt"/>
                        </a:rPr>
                        <a:t>Agency, </a:t>
                      </a:r>
                      <a:r>
                        <a:rPr sz="1400" dirty="0">
                          <a:latin typeface="+mn-lt"/>
                        </a:rPr>
                        <a:t>the National Centre for Information and </a:t>
                      </a:r>
                      <a:r>
                        <a:rPr sz="1400" dirty="0" smtClean="0">
                          <a:latin typeface="+mn-lt"/>
                        </a:rPr>
                        <a:t>Documentation, </a:t>
                      </a:r>
                      <a:r>
                        <a:rPr lang="en-GB" sz="1400" dirty="0" err="1" smtClean="0">
                          <a:latin typeface="+mn-lt"/>
                        </a:rPr>
                        <a:t>NSI</a:t>
                      </a:r>
                      <a:r>
                        <a:rPr sz="1400" dirty="0" smtClean="0">
                          <a:latin typeface="+mn-lt"/>
                        </a:rPr>
                        <a:t>, </a:t>
                      </a:r>
                      <a:r>
                        <a:rPr sz="1400" dirty="0">
                          <a:latin typeface="+mn-lt"/>
                        </a:rPr>
                        <a:t>Higher Schools, </a:t>
                      </a:r>
                      <a:r>
                        <a:rPr sz="1400" dirty="0" smtClean="0">
                          <a:latin typeface="+mn-lt"/>
                        </a:rPr>
                        <a:t>C</a:t>
                      </a:r>
                      <a:r>
                        <a:rPr lang="en-GB" sz="1400" dirty="0" err="1" smtClean="0">
                          <a:latin typeface="+mn-lt"/>
                        </a:rPr>
                        <a:t>oEs</a:t>
                      </a:r>
                      <a:r>
                        <a:rPr lang="en-GB" sz="1400" baseline="0" dirty="0" smtClean="0">
                          <a:latin typeface="+mn-lt"/>
                        </a:rPr>
                        <a:t> </a:t>
                      </a:r>
                      <a:r>
                        <a:rPr sz="1400" dirty="0" smtClean="0">
                          <a:latin typeface="+mn-lt"/>
                        </a:rPr>
                        <a:t>and </a:t>
                      </a:r>
                      <a:r>
                        <a:rPr sz="1400" dirty="0" err="1" smtClean="0">
                          <a:latin typeface="+mn-lt"/>
                        </a:rPr>
                        <a:t>CoCs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+mj-lt"/>
                        </a:defRPr>
                      </a:pPr>
                      <a:r>
                        <a:rPr sz="1400" dirty="0">
                          <a:latin typeface="+mn-lt"/>
                        </a:rPr>
                        <a:t>October-December 2024</a:t>
                      </a: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08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7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  <a:r>
              <a:rPr lang="en-US" sz="4000" b="1" cap="all" dirty="0" err="1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programme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“EDUCATION” 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8245" y="4410000"/>
            <a:ext cx="3601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Ivan Popov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Executive Director of Executive Agency “Programme Education”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790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524003"/>
            <a:ext cx="8353254" cy="5040556"/>
          </a:xfrm>
        </p:spPr>
        <p:txBody>
          <a:bodyPr>
            <a:noAutofit/>
          </a:bodyPr>
          <a:lstStyle/>
          <a:p>
            <a:pPr lvl="0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4 procedures launched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amounting to 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€ 218 513 056 (23%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of PE budget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</a:t>
            </a:r>
          </a:p>
          <a:p>
            <a:pPr lvl="0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3 signed grant contracts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amounting to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€ 155 001 713 (16%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of PE budget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amounting to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€ 22 611 679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2,34% of PE budget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  <a:endParaRPr lang="en-US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Currently no challenges have been identified in the implementation of PE.</a:t>
            </a:r>
            <a:endParaRPr lang="ru-RU" sz="20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82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03909"/>
              </p:ext>
            </p:extLst>
          </p:nvPr>
        </p:nvGraphicFramePr>
        <p:xfrm>
          <a:off x="114299" y="1221496"/>
          <a:ext cx="8880140" cy="51824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31224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91787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04321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152808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83081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Subject</a:t>
                      </a:r>
                      <a:endParaRPr lang="en-GB" sz="14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400" b="0" dirty="0"/>
                        <a:t>Total budget </a:t>
                      </a:r>
                      <a:r>
                        <a:rPr lang="bg-BG" sz="1400" b="0" dirty="0"/>
                        <a:t>(€)</a:t>
                      </a:r>
                      <a:endParaRPr lang="en-GB" sz="14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/>
                        <a:t>Eligible applicants/</a:t>
                      </a:r>
                      <a:r>
                        <a:rPr lang="en-US" sz="1400" b="0" kern="1200" baseline="0" dirty="0"/>
                        <a:t> </a:t>
                      </a:r>
                      <a:r>
                        <a:rPr lang="en-US" sz="1400" b="0" kern="1200" dirty="0"/>
                        <a:t>beneficiaries</a:t>
                      </a:r>
                      <a:endParaRPr lang="en-GB" sz="14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Planned</a:t>
                      </a:r>
                      <a:r>
                        <a:rPr lang="en-US" sz="1400" b="0" baseline="0" dirty="0"/>
                        <a:t> launch of the call</a:t>
                      </a:r>
                      <a:endParaRPr lang="bg-BG" sz="14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1068572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Dual training in vocational education and training </a:t>
                      </a:r>
                      <a:r>
                        <a:rPr lang="en-US" sz="14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(ITI approach)</a:t>
                      </a:r>
                      <a:endParaRPr lang="en-GB" sz="140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Vocational high schools and schools with vocational classes, including private schools (candidates) with approved ITI concepts</a:t>
                      </a:r>
                      <a:endParaRPr lang="ru-RU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580082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Adult literacy </a:t>
                      </a:r>
                      <a:r>
                        <a:rPr lang="en-US" sz="14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(ITI approach)</a:t>
                      </a:r>
                      <a:endParaRPr lang="ru-RU" sz="140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Municipalities, state, municipal and private schools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795951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Complex programmes at municipal level for school desegregation, against secondary segregation and 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discrimination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(ITI approach)</a:t>
                      </a:r>
                      <a:endParaRPr lang="ru-RU" sz="140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Municipalities, schools (participants/candidates with approved ITI concepts)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March 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99305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Support for the mechanism for joint work of institutions on coverage, inclusion and prevention of dropping out of the education system of children and school students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Regional Departments of Education </a:t>
                      </a:r>
                      <a:r>
                        <a:rPr lang="ru-RU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RDEs</a:t>
                      </a:r>
                      <a:r>
                        <a:rPr lang="ru-RU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April 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824327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Access to higher education for vulnerable groups, disadvantaged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groups 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non-pedagogical staff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Secondary schools and non-profit legal entities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public benefit</a:t>
                      </a:r>
                      <a:endParaRPr lang="ru-RU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bg-BG" sz="14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</a:t>
            </a: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“FOOD AND BASIC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MATERIAL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SUPPORT PROGRAMME” 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SzTx/>
              <a:buNone/>
              <a:defRPr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  <p:sp>
        <p:nvSpPr>
          <p:cNvPr id="9" name="TextBox 8"/>
          <p:cNvSpPr txBox="1"/>
          <p:nvPr/>
        </p:nvSpPr>
        <p:spPr>
          <a:xfrm>
            <a:off x="5696711" y="4697383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NIKOLAY NAYDENOV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Minister 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Social Policy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86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61257" y="1257995"/>
            <a:ext cx="8516982" cy="3988523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7 Operations launched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Almost 70,000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people receive a hot lunch. 235 contracts with municipalities are being implemented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447 216 food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and hygiene product packages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are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expected to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distributed.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200 children receive food from a children's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kitchen /baby meal/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Programmed funds: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163 140 754.11 (77.50%) of the programme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budget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Contracted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funds: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148 268 596.62 (70.44%), of the programme budget and 90.88% of the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programmed funds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Verified expenditure: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18 840 673.56 (8.95%) of the programme budget and 11.55% of the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programmed funds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ctual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funds disbursed - EUR 31 678 376.15 (15.05%), of the programme budget and 19.42% of the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programmed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funds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4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2027 Programmes: </a:t>
            </a:r>
            <a:r>
              <a:rPr lang="en-US" sz="4000" b="1" i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Progress </a:t>
            </a:r>
            <a:r>
              <a:rPr lang="en-US" sz="4000" b="1" i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Made and Planning for 2024</a:t>
            </a:r>
          </a:p>
          <a:p>
            <a:pPr marL="0" indent="0" algn="ctr">
              <a:buNone/>
            </a:pP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6963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b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1891" y="1773382"/>
            <a:ext cx="83034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There are no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operations to </a:t>
            </a:r>
            <a:r>
              <a:rPr lang="en-US" sz="3200" dirty="0" smtClean="0">
                <a:solidFill>
                  <a:srgbClr val="4472C4">
                    <a:lumMod val="50000"/>
                  </a:srgbClr>
                </a:solidFill>
                <a:latin typeface="Calibri" pitchFamily="34"/>
              </a:rPr>
              <a:t>launched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the 2024 according to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the Indicative Annual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Working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Programme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itchFamily="3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All procedures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have been </a:t>
            </a:r>
            <a:r>
              <a:rPr lang="en-US" sz="3200" dirty="0" smtClean="0">
                <a:solidFill>
                  <a:srgbClr val="4472C4">
                    <a:lumMod val="50000"/>
                  </a:srgbClr>
                </a:solidFill>
                <a:latin typeface="Calibri" pitchFamily="34"/>
              </a:rPr>
              <a:t>launched 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itchFamily="34"/>
                <a:ea typeface="+mn-ea"/>
                <a:cs typeface="+mn-cs"/>
              </a:rPr>
              <a:t>2022 and 2023.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0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Technical Assistance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1603" y="3655564"/>
            <a:ext cx="40221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Daniela Nikolova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Governance Directorate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 of Ministers Administration 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Managing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Authority of TA Programme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9384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35656" y="1154725"/>
            <a:ext cx="8465443" cy="560655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procedures for direct grant award launched:</a:t>
            </a: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"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Effective and efficient management of the Technical Assistance Programme” with a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specific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beneficiary: MA of the TA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 at total value of </a:t>
            </a: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7 714 372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(6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,4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% of TAP budget) </a:t>
            </a: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"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Improved information systems for managing and monitoring funds from European funds under shared management in Bulgaria" with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specific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beneficiaries: CCU and State Aid Unit at total value of </a:t>
            </a: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19 815 679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(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,3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% of TAP budget) 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contracts signed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and Payments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beneficiaries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None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Results achieved: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Methodology and criteria for the selection of operations under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4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procedures 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at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 of EUR 44 668 504 and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implementation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period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by 2029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were approved by the Programme Monitoring Committee on 14.11.2023, which is 36,8 % of TAP budget.</a:t>
            </a:r>
          </a:p>
          <a:p>
            <a:pPr lvl="1" algn="just" hangingPunct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As of 15 November, there are 7 procedures approved under TAP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at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the total amount of </a:t>
            </a: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103 323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581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or 85,1 % of the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 budget.</a:t>
            </a: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967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8438"/>
              </p:ext>
            </p:extLst>
          </p:nvPr>
        </p:nvGraphicFramePr>
        <p:xfrm>
          <a:off x="200024" y="1533521"/>
          <a:ext cx="8791575" cy="265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707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9560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19109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97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Subject</a:t>
                      </a:r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 budget </a:t>
                      </a:r>
                      <a:r>
                        <a:rPr lang="bg-BG" b="0" dirty="0" smtClean="0"/>
                        <a:t>(€)</a:t>
                      </a:r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/>
                        <a:t>Eligible applicants/</a:t>
                      </a:r>
                      <a:r>
                        <a:rPr lang="en-US" sz="1800" b="0" kern="1200" baseline="0" dirty="0" smtClean="0"/>
                        <a:t> </a:t>
                      </a:r>
                      <a:r>
                        <a:rPr lang="en-US" sz="1800" b="0" kern="1200" dirty="0" smtClean="0"/>
                        <a:t>beneficiaries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Planned</a:t>
                      </a:r>
                      <a:r>
                        <a:rPr lang="en-US" b="0" baseline="0" dirty="0" smtClean="0"/>
                        <a:t> launch of the call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BG16RFTA001-1.008</a:t>
                      </a:r>
                    </a:p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"Active and competent</a:t>
                      </a:r>
                    </a:p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civil society organizations to increase the added value of the</a:t>
                      </a:r>
                    </a:p>
                    <a:p>
                      <a:pPr algn="ctr"/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Cohesion Policy in Bulgaria</a:t>
                      </a:r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8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1800" i="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mln</a:t>
                      </a:r>
                      <a:r>
                        <a:rPr lang="en-US" sz="1800" i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bg-BG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Non-profit legal entities</a:t>
                      </a:r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 2024 </a:t>
                      </a:r>
                      <a:endParaRPr lang="en-GB" sz="180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7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of programme FOR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Maritime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, Fisheries and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Aquaculture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6040" y="4690564"/>
            <a:ext cx="38190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Boryana Vodenicharska</a:t>
            </a:r>
          </a:p>
          <a:p>
            <a:pPr lvl="0"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Expert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lang="en-US" sz="2400" i="1" dirty="0">
                <a:solidFill>
                  <a:srgbClr val="4472C4">
                    <a:lumMod val="50000"/>
                  </a:srgbClr>
                </a:solidFill>
              </a:rPr>
              <a:t>Maritime and Fisheries D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</a:rPr>
              <a:t>irectorate</a:t>
            </a:r>
            <a:endParaRPr lang="en-US" sz="2400" i="1" dirty="0">
              <a:solidFill>
                <a:srgbClr val="4472C4">
                  <a:lumMod val="50000"/>
                </a:srgbClr>
              </a:solidFill>
            </a:endParaRPr>
          </a:p>
          <a:p>
            <a:pPr lvl="0">
              <a:defRPr/>
            </a:pPr>
            <a:r>
              <a:rPr lang="en-US" sz="2400" i="1" dirty="0">
                <a:solidFill>
                  <a:srgbClr val="4472C4">
                    <a:lumMod val="50000"/>
                  </a:srgbClr>
                </a:solidFill>
              </a:rPr>
              <a:t>Ministry of Agriculture and Food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Maritime and Fisheries directorate</a:t>
            </a:r>
            <a:endParaRPr kumimoji="0" lang="bg-BG" altLang="bg-BG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100" b="0" i="1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Ministry of Agriculture and Food</a:t>
            </a:r>
            <a:endParaRPr kumimoji="0" lang="en-US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3516" y="1190446"/>
            <a:ext cx="8902461" cy="5313871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Actions taken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launch the EMFAF:</a:t>
            </a:r>
            <a:endParaRPr lang="en-US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First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meeting of the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EMFAF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Monitoring Commission 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held on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March 17, 2023;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Project selection criteria for 7 types of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actions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have been approved;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Signed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Agreement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for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the delegation of the functions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the Intermediate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Body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-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SF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"Agriculture" - November 21,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2023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Draft of the EMFAF Evaluation Plan - 30.11.2023, expected approval by the MC - December 2023;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Prepared methodologies for applying SCOs under EMFAF and reducing the administrative burden - in the process of coordination with the Audit Authority;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Preparation of visibility and communication activities under EMFAF has been started - preparation of communication strategy and video films, website and Facebook page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;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Launch of calls of proposals until the end of 2023 for the following types of actions from the IAWP 2023 are under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preparation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117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14787" y="1251441"/>
            <a:ext cx="8353254" cy="504055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Identified: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Stagnation in the processes of launching and implementing EMFAF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as a result of the unexpected managerial and structural changes in the administration of the MA;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Direct and indirect negative effects of the economic crisis in the country caused by the COVID-19 pandemic and Russia's war in Ukraine.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Actions taken: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Mobilization of all MA efforts to catch up on the delay in announcing the first admissions – 8 procedures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Optimizing the processes in the MA and strengthening the administrative capacity;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Introduction of simplified costs in order to reduce the administrative burden for beneficiaries.</a:t>
            </a:r>
            <a:endParaRPr lang="ru-RU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762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52719"/>
              </p:ext>
            </p:extLst>
          </p:nvPr>
        </p:nvGraphicFramePr>
        <p:xfrm>
          <a:off x="139639" y="1084949"/>
          <a:ext cx="8791575" cy="52750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8173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40094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19109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97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83011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Subject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 budget </a:t>
                      </a:r>
                      <a:r>
                        <a:rPr lang="bg-BG" sz="1600" b="0" dirty="0" smtClean="0"/>
                        <a:t>(€)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/>
                        <a:t>Eligible applicants/</a:t>
                      </a:r>
                      <a:r>
                        <a:rPr lang="en-US" sz="1600" b="0" kern="1200" baseline="0" dirty="0" smtClean="0"/>
                        <a:t> </a:t>
                      </a:r>
                      <a:r>
                        <a:rPr lang="en-US" sz="1600" b="0" kern="1200" dirty="0" smtClean="0"/>
                        <a:t>beneficiaries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Planned</a:t>
                      </a:r>
                      <a:r>
                        <a:rPr lang="en-US" sz="1600" b="0" baseline="0" dirty="0" smtClean="0"/>
                        <a:t> launch of the call</a:t>
                      </a:r>
                      <a:endParaRPr lang="bg-BG" sz="1600" b="0" dirty="0" smtClean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508959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Temporary cessation of fishing activities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bg-BG" sz="1400" kern="12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Fishing vessel owners and fishermen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51701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Support for economic and social status in fisheries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en-GB" sz="14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Fishing vessel owners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714842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Selective gear and innovations on the fishing vessel to protect the environment and biodiversity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GB" sz="14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Scientific organizations; NGOs;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Operators in the "Fisheries" sector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53541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Investments in fishing ports, auction</a:t>
                      </a:r>
                      <a:r>
                        <a:rPr lang="en-US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halls</a:t>
                      </a:r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landing sites and shelters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9,2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Public legal bodies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 2024</a:t>
                      </a:r>
                    </a:p>
                    <a:p>
                      <a:pPr algn="ctr"/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535413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Production and marketing plans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300 000</a:t>
                      </a:r>
                      <a:r>
                        <a:rPr lang="en-US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Fishery and Aquaculture Producers' Organizations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 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13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Marine surveillance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1,4 </a:t>
                      </a:r>
                      <a:r>
                        <a:rPr lang="en-GB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 "Maritime Administration";</a:t>
                      </a:r>
                    </a:p>
                    <a:p>
                      <a:pPr algn="ctr"/>
                      <a:r>
                        <a:rPr lang="fr-FR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 "Port Infrastructure"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1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CLLD strategies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17,9 </a:t>
                      </a:r>
                      <a:r>
                        <a:rPr lang="en-GB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Approved LAG under EMFAF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413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Current costs and activities for the promotion of the territory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5,9 </a:t>
                      </a:r>
                      <a:r>
                        <a:rPr lang="en-GB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bg-BG" sz="1400" b="0" dirty="0" smtClean="0"/>
                        <a:t>€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Approved LAG with approved strategy</a:t>
                      </a:r>
                      <a:endParaRPr lang="en-GB" sz="14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GB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  <a:endParaRPr lang="en-GB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5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programmes </a:t>
            </a:r>
            <a:endParaRPr lang="en-US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INTERNAL security FUND 2021-2027</a:t>
            </a: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ASYLUM, MIGRATION AND INTEGRATION FUND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  <a:endParaRPr lang="en-US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THE INSTRUMENT FOR FINANCIAL SUPPORT FOR BORDER MANAGEMENT AND VISA POLICY</a:t>
            </a:r>
          </a:p>
          <a:p>
            <a:pPr marL="0" indent="0" algn="ctr">
              <a:buNone/>
            </a:pP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7568" y="5429228"/>
            <a:ext cx="3310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Maya </a:t>
            </a:r>
            <a:r>
              <a:rPr kumimoji="0" lang="en-US" sz="2400" b="1" i="1" u="none" strike="noStrike" kern="1200" cap="all" spc="0" normalizeH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Petkova</a:t>
            </a:r>
            <a:endParaRPr lang="en-US" sz="2400" b="1" i="1" cap="all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MA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2403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ISF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91729" y="1430594"/>
            <a:ext cx="8629066" cy="5133965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incl. grants and financial Instruments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</a:t>
            </a:r>
            <a:r>
              <a:rPr lang="en-US" sz="18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No launched operations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contracts/funding agreement signed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programme budget)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en-US" sz="18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14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concluded Award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contracts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awarding orders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awarded amount 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32 302 702,07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63 </a:t>
            </a:r>
            <a:r>
              <a:rPr lang="ru-RU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177 624,71 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BGN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55,10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of the </a:t>
            </a:r>
            <a:r>
              <a:rPr lang="en-US" sz="18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budget;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	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share of programme budget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No payments have been made</a:t>
            </a:r>
            <a:endParaRPr lang="bg-BG" sz="18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Results achieved: No results have been achieved</a:t>
            </a:r>
            <a:endParaRPr lang="bg-BG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New </a:t>
            </a:r>
            <a:r>
              <a:rPr lang="en-GB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awarding regulatory framework. Alignment of the grant awarding procedures with new regulatory framework.</a:t>
            </a: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ru-RU" sz="14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14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21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“Human Resources Development” 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5754269" y="4651351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NIKOLAY NAYDENOV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Minister 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Social Policy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38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BMVI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19808" y="1252603"/>
            <a:ext cx="8600987" cy="531195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incl. grants and financial Instruments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launched – two are in the evaluation phase and one in project proposal submission phase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amount: 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89 576 750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175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194 207,65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BGN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33,59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of the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budget.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	</a:t>
            </a:r>
            <a:endParaRPr lang="bg-BG" sz="17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contracts/funding agreement signed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programme budget)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en-US" sz="17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21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concluded Grant awarding orders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awarded amount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93 090 068,49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182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065 555,95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BGN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34,91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0 %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of the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budget.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	</a:t>
            </a:r>
            <a:endParaRPr lang="bg-BG" sz="17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share of programme budget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930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923,40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1 820 700 BGN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0,34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 of the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budget. 	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Results achieved: No results have been achieved</a:t>
            </a:r>
            <a:endParaRPr lang="bg-BG" sz="17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New </a:t>
            </a:r>
            <a:r>
              <a:rPr lang="en-GB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awarding regulatory framework. Alignment of the grant awarding procedures with new regulatory framework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endParaRPr lang="ru-RU" sz="17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15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AMIF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252603"/>
            <a:ext cx="8353254" cy="531195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incl. grants and financial Instruments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launched in project proposal submission phase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amount: 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14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858 241,93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29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059 749,57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BGN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39,38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of the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budget.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	</a:t>
            </a:r>
            <a:endParaRPr lang="bg-BG" sz="17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contracts/funding agreement signed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programme budget)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endParaRPr lang="en-US" sz="17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concluded Award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contracts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awarding orders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Total awarded amount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20 286 743,70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39 </a:t>
            </a:r>
            <a:r>
              <a:rPr lang="ru-RU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676 813,32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BGN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53,76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%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of the total </a:t>
            </a:r>
            <a:r>
              <a:rPr lang="en-US" sz="17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budget.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	</a:t>
            </a:r>
            <a:endParaRPr lang="bg-BG" sz="17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share of programme budget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4 057 348,91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EURO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bg-BG" sz="17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7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7 935 363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BGN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10,75 % of the total programme budget</a:t>
            </a:r>
            <a:r>
              <a:rPr lang="en-US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r>
              <a:rPr lang="bg-BG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0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Results </a:t>
            </a:r>
            <a:r>
              <a:rPr lang="en-GB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achieved: No results have been achieved</a:t>
            </a:r>
            <a:endParaRPr lang="bg-BG" sz="17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v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7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New </a:t>
            </a:r>
            <a:r>
              <a:rPr lang="en-GB" sz="17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awarding regulatory framework. Alignment of the grant awarding procedures with new regulatory framework.</a:t>
            </a: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ru-RU" sz="14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14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9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Procedures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94695"/>
              </p:ext>
            </p:extLst>
          </p:nvPr>
        </p:nvGraphicFramePr>
        <p:xfrm>
          <a:off x="200024" y="1204547"/>
          <a:ext cx="8791575" cy="543683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707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295600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19109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97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0560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Subject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 budget </a:t>
                      </a:r>
                      <a:r>
                        <a:rPr lang="bg-BG" sz="1600" b="0" dirty="0" smtClean="0"/>
                        <a:t>(€)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smtClean="0"/>
                        <a:t>Eligible applicants/</a:t>
                      </a:r>
                      <a:r>
                        <a:rPr lang="en-US" sz="1600" b="0" kern="1200" baseline="0" smtClean="0"/>
                        <a:t> </a:t>
                      </a:r>
                      <a:r>
                        <a:rPr lang="en-US" sz="1600" b="0" kern="1200" smtClean="0"/>
                        <a:t>beneficiaries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Planned</a:t>
                      </a:r>
                      <a:r>
                        <a:rPr lang="en-US" sz="1600" b="0" baseline="0" dirty="0" smtClean="0"/>
                        <a:t> launch of the call</a:t>
                      </a:r>
                      <a:endParaRPr lang="bg-BG" sz="1600" b="0" dirty="0" smtClean="0"/>
                    </a:p>
                    <a:p>
                      <a:pPr algn="ctr"/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679784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1 – ISF 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3)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2,2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Natural and legal persons and their associations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971119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2 – ISF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3)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GB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GDCOC,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GDNP, GDBP, SATO, SACP and A21 Foundation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679784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3 – ISF 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2)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2,0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GDBP, DIOC,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AMVR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March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679784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4 – ISF 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1)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DIOC,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DCIS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August 2024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679784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1 – BMVI 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1)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10,3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GDBP, DCIS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  <a:tr h="679784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2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BMVI</a:t>
                      </a:r>
                    </a:p>
                    <a:p>
                      <a:pPr algn="ctr"/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1)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16,9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GDBP, DCIS,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MFA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April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23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Procedures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9606"/>
              </p:ext>
            </p:extLst>
          </p:nvPr>
        </p:nvGraphicFramePr>
        <p:xfrm>
          <a:off x="200024" y="1204546"/>
          <a:ext cx="8791575" cy="419813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87070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358393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656316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97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105507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Subject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 budget </a:t>
                      </a:r>
                      <a:r>
                        <a:rPr lang="bg-BG" sz="1600" b="0" dirty="0" smtClean="0"/>
                        <a:t>(€)</a:t>
                      </a:r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smtClean="0"/>
                        <a:t>Eligible applicants/</a:t>
                      </a:r>
                      <a:r>
                        <a:rPr lang="en-US" sz="1600" b="0" kern="1200" baseline="0" smtClean="0"/>
                        <a:t> </a:t>
                      </a:r>
                      <a:r>
                        <a:rPr lang="en-US" sz="1600" b="0" kern="1200" smtClean="0"/>
                        <a:t>beneficiaries</a:t>
                      </a:r>
                      <a:endParaRPr lang="en-GB" sz="16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Planned</a:t>
                      </a:r>
                      <a:r>
                        <a:rPr lang="en-US" sz="1600" b="0" baseline="0" dirty="0" smtClean="0"/>
                        <a:t> launch of the call</a:t>
                      </a:r>
                      <a:endParaRPr lang="bg-BG" sz="1600" b="0" dirty="0" smtClean="0"/>
                    </a:p>
                    <a:p>
                      <a:pPr algn="ctr"/>
                      <a:endParaRPr lang="en-GB" sz="1600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704729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3 – BMVI 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1)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GDBP, DIOC, FRI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730088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4 – BMVI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1)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GDBP, AMVR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704729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1 – AMIF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3)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320 000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DM, EA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GLI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991787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Procedure 2 – AMIF</a:t>
                      </a:r>
                    </a:p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(SO 3)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390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476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Natural and legal persons and their associations</a:t>
                      </a:r>
                    </a:p>
                    <a:p>
                      <a:pPr algn="ctr"/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 2024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85829" y="1716027"/>
            <a:ext cx="8353254" cy="5040556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Budget -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1 967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mln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 </a:t>
            </a:r>
            <a:endParaRPr lang="en-GB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Programmed funds -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744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mln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(37.81%)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-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18 (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628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mln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Contracts – 515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 -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392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mln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.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19,9 %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of total budget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52,6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%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of programmed budget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V</a:t>
            </a:r>
            <a:r>
              <a:rPr lang="en-GB" sz="2000" dirty="0" err="1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erified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funds - EUR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33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GB" sz="20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mln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endParaRPr lang="bg-BG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- EUR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53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GB" sz="20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mln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04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59964"/>
              </p:ext>
            </p:extLst>
          </p:nvPr>
        </p:nvGraphicFramePr>
        <p:xfrm>
          <a:off x="200024" y="1277489"/>
          <a:ext cx="8752247" cy="533703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989611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060791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492477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937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Subject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 budget </a:t>
                      </a:r>
                      <a:r>
                        <a:rPr lang="bg-BG" b="0" dirty="0" smtClean="0"/>
                        <a:t>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/>
                        <a:t>Eligible applicants/</a:t>
                      </a:r>
                      <a:r>
                        <a:rPr lang="en-US" sz="1800" b="0" kern="1200" baseline="0" dirty="0" smtClean="0"/>
                        <a:t> </a:t>
                      </a:r>
                      <a:r>
                        <a:rPr lang="en-US" sz="1800" b="0" kern="1200" dirty="0" smtClean="0"/>
                        <a:t>beneficiaries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Planned</a:t>
                      </a:r>
                      <a:r>
                        <a:rPr lang="en-US" b="0" baseline="0" dirty="0" smtClean="0"/>
                        <a:t> launch of the </a:t>
                      </a:r>
                      <a:r>
                        <a:rPr lang="en-US" b="0" baseline="0" dirty="0" smtClean="0"/>
                        <a:t>call</a:t>
                      </a:r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Operation “EURES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Bulgaria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7.6 </a:t>
                      </a:r>
                      <a:r>
                        <a:rPr kumimoji="0" lang="en-GB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€</a:t>
                      </a:r>
                      <a:endParaRPr kumimoji="0" lang="en-GB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Employment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Agency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53687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“Increasing the capacity of GLI EA to implement the control activity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labor market”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5.4 </a:t>
                      </a:r>
                      <a:r>
                        <a:rPr kumimoji="0" lang="en-GB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€</a:t>
                      </a:r>
                      <a:endParaRPr kumimoji="0" lang="en-GB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GB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</a:t>
                      </a:r>
                      <a:r>
                        <a:rPr lang="en-US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Inspectorate Executive Agency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Q1 2024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  <a:tr h="66241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National digital platform for translation services from and in Bulgarian sign language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1.5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€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Ministry of </a:t>
                      </a:r>
                      <a:r>
                        <a:rPr lang="en-US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Social Policy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Q1 2024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37493"/>
                  </a:ext>
                </a:extLst>
              </a:tr>
              <a:tr h="57001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Increasing the effectiveness of providing social services and their monitoring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3.5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€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Agency for Quality of Social Services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Q1 2024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32488"/>
                  </a:ext>
                </a:extLst>
              </a:tr>
              <a:tr h="394273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Continuous support for long-term care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6.1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mln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€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Agency for Social Assistance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Q1 2024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08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ALMA Youth Initiative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1.5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Employers; social partners; NGOs; Employment Agency; 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00286"/>
                  </a:ext>
                </a:extLst>
              </a:tr>
              <a:tr h="433295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“Destination: Bulgaria”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.7 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Employment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Agency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Q3 2024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9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3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programme </a:t>
            </a:r>
          </a:p>
          <a:p>
            <a:pPr marL="0" indent="0" algn="ctr"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“Transport CONNECTIVITY” </a:t>
            </a:r>
          </a:p>
          <a:p>
            <a:pPr marL="0" indent="0" algn="ctr">
              <a:buNone/>
            </a:pP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69999" y="4410000"/>
            <a:ext cx="3464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all" spc="0" normalizeH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Martin Georgiev </a:t>
            </a:r>
          </a:p>
          <a:p>
            <a:pPr lvl="0"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the MA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of </a:t>
            </a:r>
            <a:r>
              <a:rPr lang="en-US" sz="2400" i="1" dirty="0" err="1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Programme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endParaRPr lang="bg-BG" sz="2400" i="1" dirty="0" smtClean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,,Transport 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Connectivity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’’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2021-2027</a:t>
            </a:r>
            <a:endParaRPr kumimoji="0" lang="en-GB" sz="2400" b="0" i="1" u="none" strike="noStrike" kern="1200" cap="small" spc="0" normalizeH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580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91421" y="0"/>
            <a:ext cx="7386844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6862" y="1371600"/>
            <a:ext cx="8591403" cy="5184647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Operations launched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incl. grants and financial Instruments 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</a:t>
            </a:r>
            <a:r>
              <a:rPr lang="en-US" sz="1600" dirty="0" err="1">
                <a:solidFill>
                  <a:srgbClr val="4472C4">
                    <a:lumMod val="50000"/>
                  </a:srgbClr>
                </a:solidFill>
                <a:latin typeface="Arial"/>
              </a:rPr>
              <a:t>programme</a:t>
            </a:r>
            <a:r>
              <a:rPr lang="en-US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budget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none</a:t>
            </a:r>
            <a:endParaRPr lang="bg-BG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Grant award contracts/funding agreement signed 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number, total value, share of programme budget)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none</a:t>
            </a: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For some of the projects (for example in the road and rail sector)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grant has not been awarded yet but contractor selection procedures have been successfully completed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 </a:t>
            </a: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 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total value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, </a:t>
            </a:r>
            <a:r>
              <a:rPr lang="en-GB" sz="16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share of programme budget</a:t>
            </a:r>
            <a:r>
              <a:rPr lang="bg-BG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):</a:t>
            </a:r>
            <a:r>
              <a:rPr lang="en-US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payments have not been made yet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(planned launching of the process – 6 months following the signing of the first grant award contracts)</a:t>
            </a:r>
            <a:endParaRPr lang="bg-BG" sz="1600" dirty="0">
              <a:solidFill>
                <a:srgbClr val="FF0000"/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Results achieved: not applicable at present</a:t>
            </a:r>
            <a:endParaRPr lang="bg-BG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Challenges faced</a:t>
            </a:r>
            <a:r>
              <a:rPr lang="ru-RU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/</a:t>
            </a:r>
            <a:r>
              <a:rPr lang="en-GB" sz="16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action taken:</a:t>
            </a:r>
            <a:endParaRPr lang="ru-RU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0" lvl="1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 the beginning of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2024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discussion and decision taking are pending on the fine-tuning of the TCP 2021 – 2027 scope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 view of the phasing of railway projects under the OPTTI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2014 –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2020,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as well as scope of road projects in conformity with the actual opportunities of the envisaged budget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).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actual possibility for implementation of such a vast scale of activities should be taken into consideration and not just automatically moving the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accumulated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 the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2014 – 2020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programming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period problems to be solved in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2021 </a:t>
            </a:r>
            <a:r>
              <a:rPr lang="bg-BG" sz="16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 </a:t>
            </a:r>
            <a:r>
              <a:rPr lang="bg-BG" sz="16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2027. </a:t>
            </a:r>
            <a:endParaRPr lang="bg-BG" sz="16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14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6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09700" y="0"/>
            <a:ext cx="7734300" cy="1052739"/>
          </a:xfrm>
        </p:spPr>
        <p:txBody>
          <a:bodyPr anchorCtr="0">
            <a:noAutofit/>
          </a:bodyPr>
          <a:lstStyle/>
          <a:p>
            <a:pPr lvl="0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Operations to Be Launched in 202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4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57576"/>
              </p:ext>
            </p:extLst>
          </p:nvPr>
        </p:nvGraphicFramePr>
        <p:xfrm>
          <a:off x="200024" y="1533521"/>
          <a:ext cx="8791575" cy="5029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93807">
                  <a:extLst>
                    <a:ext uri="{9D8B030D-6E8A-4147-A177-3AD203B41FA5}">
                      <a16:colId xmlns:a16="http://schemas.microsoft.com/office/drawing/2014/main" val="2657765966"/>
                    </a:ext>
                  </a:extLst>
                </a:gridCol>
                <a:gridCol w="1488863">
                  <a:extLst>
                    <a:ext uri="{9D8B030D-6E8A-4147-A177-3AD203B41FA5}">
                      <a16:colId xmlns:a16="http://schemas.microsoft.com/office/drawing/2014/main" val="2809078691"/>
                    </a:ext>
                  </a:extLst>
                </a:gridCol>
                <a:gridCol w="2719109">
                  <a:extLst>
                    <a:ext uri="{9D8B030D-6E8A-4147-A177-3AD203B41FA5}">
                      <a16:colId xmlns:a16="http://schemas.microsoft.com/office/drawing/2014/main" val="3557677538"/>
                    </a:ext>
                  </a:extLst>
                </a:gridCol>
                <a:gridCol w="1389796">
                  <a:extLst>
                    <a:ext uri="{9D8B030D-6E8A-4147-A177-3AD203B41FA5}">
                      <a16:colId xmlns:a16="http://schemas.microsoft.com/office/drawing/2014/main" val="1187404927"/>
                    </a:ext>
                  </a:extLst>
                </a:gridCol>
              </a:tblGrid>
              <a:tr h="97169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Subject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 budget </a:t>
                      </a:r>
                      <a:r>
                        <a:rPr lang="bg-BG" b="0" dirty="0" smtClean="0"/>
                        <a:t>(€)</a:t>
                      </a:r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/>
                        <a:t>Eligible actions</a:t>
                      </a:r>
                      <a:endParaRPr lang="en-GB" sz="18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Planned</a:t>
                      </a:r>
                      <a:r>
                        <a:rPr lang="en-US" b="0" baseline="0" dirty="0" smtClean="0"/>
                        <a:t> launch of the call</a:t>
                      </a:r>
                      <a:endParaRPr lang="bg-BG" b="0" dirty="0" smtClean="0"/>
                    </a:p>
                    <a:p>
                      <a:pPr algn="ctr"/>
                      <a:endParaRPr lang="en-GB" b="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15075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Intermodal operators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17,6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Grant scheme of funding intensity up to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 supporting all intermodal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operators in the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purchase of equipment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rehabilitation of railway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road infrastructure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handling areas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IT systems and charging stations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GB" sz="16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99967"/>
                  </a:ext>
                </a:extLst>
              </a:tr>
              <a:tr h="3940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Alternative fuels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47 </a:t>
                      </a:r>
                      <a:r>
                        <a:rPr lang="en-GB" sz="16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GB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bg-BG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600" b="0" dirty="0" smtClean="0"/>
                        <a:t>€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Legal entities or persons as well as their</a:t>
                      </a:r>
                      <a:r>
                        <a:rPr lang="en-US" sz="16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associations acting on the territory of the country</a:t>
                      </a:r>
                      <a:endParaRPr lang="en-GB" sz="16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Gradually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beginning in the Q4 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6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4419</Words>
  <Application>Microsoft Office PowerPoint</Application>
  <PresentationFormat>On-screen Show (4:3)</PresentationFormat>
  <Paragraphs>625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Implementation Progress</vt:lpstr>
      <vt:lpstr>Operations to Be Launched in 2024</vt:lpstr>
      <vt:lpstr>PowerPoint Presentation</vt:lpstr>
      <vt:lpstr>Implementation Progress</vt:lpstr>
      <vt:lpstr>Implementation Progress</vt:lpstr>
      <vt:lpstr>Operations to Be Launched in 2024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Operations to Be Launched in 2024</vt:lpstr>
      <vt:lpstr>PowerPoint Presentation</vt:lpstr>
      <vt:lpstr>Implementation Progress</vt:lpstr>
      <vt:lpstr>Implementation Progress</vt:lpstr>
      <vt:lpstr>Operations to Be Launched in 2024</vt:lpstr>
      <vt:lpstr>PowerPoint Presentation</vt:lpstr>
      <vt:lpstr>Implementation Progress ISF</vt:lpstr>
      <vt:lpstr>Implementation Progress BMVI</vt:lpstr>
      <vt:lpstr>Implementation Progress AMIF</vt:lpstr>
      <vt:lpstr>Procedures to Be Launched in 2024</vt:lpstr>
      <vt:lpstr>Procedures to Be Launched in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Susan Ziya</cp:lastModifiedBy>
  <cp:revision>92</cp:revision>
  <dcterms:created xsi:type="dcterms:W3CDTF">2015-11-12T16:10:40Z</dcterms:created>
  <dcterms:modified xsi:type="dcterms:W3CDTF">2023-11-24T01:33:27Z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