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8"/>
  </p:notesMasterIdLst>
  <p:handoutMasterIdLst>
    <p:handoutMasterId r:id="rId19"/>
  </p:handoutMasterIdLst>
  <p:sldIdLst>
    <p:sldId id="311" r:id="rId4"/>
    <p:sldId id="316" r:id="rId5"/>
    <p:sldId id="338" r:id="rId6"/>
    <p:sldId id="342" r:id="rId7"/>
    <p:sldId id="350" r:id="rId8"/>
    <p:sldId id="343" r:id="rId9"/>
    <p:sldId id="344" r:id="rId10"/>
    <p:sldId id="339" r:id="rId11"/>
    <p:sldId id="345" r:id="rId12"/>
    <p:sldId id="340" r:id="rId13"/>
    <p:sldId id="341" r:id="rId14"/>
    <p:sldId id="346" r:id="rId15"/>
    <p:sldId id="337" r:id="rId16"/>
    <p:sldId id="336" r:id="rId17"/>
  </p:sldIdLst>
  <p:sldSz cx="9144000" cy="6858000" type="screen4x3"/>
  <p:notesSz cx="666908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9EAF1"/>
          </a:solidFill>
        </a:fill>
      </a:tcStyle>
    </a:wholeTbl>
    <a:band1H>
      <a:tcStyle>
        <a:tcBdr/>
        <a:fill>
          <a:solidFill>
            <a:srgbClr val="D0D3E3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D0D3E3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A66AC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A66AC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4A66AC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4A66AC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233" autoAdjust="0"/>
  </p:normalViewPr>
  <p:slideViewPr>
    <p:cSldViewPr snapToGrid="0">
      <p:cViewPr varScale="1">
        <p:scale>
          <a:sx n="61" d="100"/>
          <a:sy n="61" d="100"/>
        </p:scale>
        <p:origin x="1440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50" d="100"/>
          <a:sy n="150" d="100"/>
        </p:scale>
        <p:origin x="153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bg-BG"/>
              <a:t>Информация</a:t>
            </a:r>
            <a:r>
              <a:rPr lang="bg-BG" baseline="0"/>
              <a:t> за резултатите от проверени договори и обществени поръчки в периода 2018-2023 г.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bg-BG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'[Book1 (00000002).xlsx]Sheet1'!$B$1</c:f>
              <c:strCache>
                <c:ptCount val="1"/>
                <c:pt idx="0">
                  <c:v>Брой
проверени
проекти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'[Book1 (00000002).xlsx]Sheet1'!$A$2:$A$8</c:f>
              <c:numCache>
                <c:formatCode>General</c:formatCode>
                <c:ptCount val="7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'[Book1 (00000002).xlsx]Sheet1'!$B$2:$B$8</c:f>
              <c:numCache>
                <c:formatCode>General</c:formatCode>
                <c:ptCount val="7"/>
                <c:pt idx="0">
                  <c:v>231</c:v>
                </c:pt>
                <c:pt idx="1">
                  <c:v>200</c:v>
                </c:pt>
                <c:pt idx="2">
                  <c:v>209</c:v>
                </c:pt>
                <c:pt idx="3">
                  <c:v>187</c:v>
                </c:pt>
                <c:pt idx="4">
                  <c:v>238</c:v>
                </c:pt>
                <c:pt idx="5">
                  <c:v>245</c:v>
                </c:pt>
                <c:pt idx="6">
                  <c:v>1310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0B-4C1C-AE5F-59393128E15F}"/>
            </c:ext>
          </c:extLst>
        </c:ser>
        <c:ser>
          <c:idx val="1"/>
          <c:order val="1"/>
          <c:tx>
            <c:strRef>
              <c:f>'[Book1 (00000002).xlsx]Sheet1'!$C$1</c:f>
              <c:strCache>
                <c:ptCount val="1"/>
                <c:pt idx="0">
                  <c:v>Брой
проверени
обществени
поръчки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'[Book1 (00000002).xlsx]Sheet1'!$A$2:$A$8</c:f>
              <c:numCache>
                <c:formatCode>General</c:formatCode>
                <c:ptCount val="7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'[Book1 (00000002).xlsx]Sheet1'!$C$2:$C$8</c:f>
              <c:numCache>
                <c:formatCode>General</c:formatCode>
                <c:ptCount val="7"/>
                <c:pt idx="0">
                  <c:v>179</c:v>
                </c:pt>
                <c:pt idx="1">
                  <c:v>248</c:v>
                </c:pt>
                <c:pt idx="2">
                  <c:v>370</c:v>
                </c:pt>
                <c:pt idx="3">
                  <c:v>388</c:v>
                </c:pt>
                <c:pt idx="4">
                  <c:v>443</c:v>
                </c:pt>
                <c:pt idx="5">
                  <c:v>471</c:v>
                </c:pt>
                <c:pt idx="6">
                  <c:v>2099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A0B-4C1C-AE5F-59393128E15F}"/>
            </c:ext>
          </c:extLst>
        </c:ser>
        <c:ser>
          <c:idx val="2"/>
          <c:order val="2"/>
          <c:tx>
            <c:strRef>
              <c:f>'[Book1 (00000002).xlsx]Sheet1'!$D$1</c:f>
              <c:strCache>
                <c:ptCount val="1"/>
                <c:pt idx="0">
                  <c:v>Брой на
констатираните
нарушения с
фин. влияние в
проверените
поръчки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'[Book1 (00000002).xlsx]Sheet1'!$A$2:$A$8</c:f>
              <c:numCache>
                <c:formatCode>General</c:formatCode>
                <c:ptCount val="7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'[Book1 (00000002).xlsx]Sheet1'!$D$2:$D$8</c:f>
              <c:numCache>
                <c:formatCode>General</c:formatCode>
                <c:ptCount val="7"/>
                <c:pt idx="0">
                  <c:v>80</c:v>
                </c:pt>
                <c:pt idx="1">
                  <c:v>184</c:v>
                </c:pt>
                <c:pt idx="2">
                  <c:v>191</c:v>
                </c:pt>
                <c:pt idx="3">
                  <c:v>203</c:v>
                </c:pt>
                <c:pt idx="4">
                  <c:v>395</c:v>
                </c:pt>
                <c:pt idx="5">
                  <c:v>399</c:v>
                </c:pt>
                <c:pt idx="6">
                  <c:v>1452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A0B-4C1C-AE5F-59393128E15F}"/>
            </c:ext>
          </c:extLst>
        </c:ser>
        <c:ser>
          <c:idx val="3"/>
          <c:order val="3"/>
          <c:tx>
            <c:strRef>
              <c:f>'[Book1 (00000002).xlsx]Sheet1'!$E$1</c:f>
              <c:strCache>
                <c:ptCount val="1"/>
                <c:pt idx="0">
                  <c:v>Брой на
констатираните
нарушения с
грешка в
одитираните
разходи
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'[Book1 (00000002).xlsx]Sheet1'!$A$2:$A$8</c:f>
              <c:numCache>
                <c:formatCode>General</c:formatCode>
                <c:ptCount val="7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'[Book1 (00000002).xlsx]Sheet1'!$E$2:$E$8</c:f>
              <c:numCache>
                <c:formatCode>General</c:formatCode>
                <c:ptCount val="7"/>
                <c:pt idx="0">
                  <c:v>55</c:v>
                </c:pt>
                <c:pt idx="1">
                  <c:v>55</c:v>
                </c:pt>
                <c:pt idx="2">
                  <c:v>60</c:v>
                </c:pt>
                <c:pt idx="3">
                  <c:v>61</c:v>
                </c:pt>
                <c:pt idx="4">
                  <c:v>120</c:v>
                </c:pt>
                <c:pt idx="5">
                  <c:v>115</c:v>
                </c:pt>
                <c:pt idx="6">
                  <c:v>466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A0B-4C1C-AE5F-59393128E15F}"/>
            </c:ext>
          </c:extLst>
        </c:ser>
        <c:ser>
          <c:idx val="4"/>
          <c:order val="4"/>
          <c:tx>
            <c:strRef>
              <c:f>'[Book1 (00000002).xlsx]Sheet1'!$F$1</c:f>
              <c:strCache>
                <c:ptCount val="1"/>
                <c:pt idx="0">
                  <c:v>договори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'[Book1 (00000002).xlsx]Sheet1'!$A$2:$A$8</c:f>
              <c:numCache>
                <c:formatCode>General</c:formatCode>
                <c:ptCount val="7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'[Book1 (00000002).xlsx]Sheet1'!$F$2:$F$8</c:f>
              <c:numCache>
                <c:formatCode>General</c:formatCode>
                <c:ptCount val="7"/>
                <c:pt idx="0">
                  <c:v>375</c:v>
                </c:pt>
                <c:pt idx="1">
                  <c:v>400</c:v>
                </c:pt>
                <c:pt idx="2">
                  <c:v>551</c:v>
                </c:pt>
                <c:pt idx="3">
                  <c:v>573</c:v>
                </c:pt>
                <c:pt idx="4">
                  <c:v>665</c:v>
                </c:pt>
                <c:pt idx="5">
                  <c:v>646</c:v>
                </c:pt>
                <c:pt idx="6">
                  <c:v>3210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A0B-4C1C-AE5F-59393128E15F}"/>
            </c:ext>
          </c:extLst>
        </c:ser>
        <c:ser>
          <c:idx val="5"/>
          <c:order val="5"/>
          <c:tx>
            <c:strRef>
              <c:f>'[Book1 (00000002).xlsx]Sheet1'!$G$1</c:f>
              <c:strCache>
                <c:ptCount val="1"/>
                <c:pt idx="0">
                  <c:v>Брой
нарушения
извън
процедурите
за избор на
изпълнител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numRef>
              <c:f>'[Book1 (00000002).xlsx]Sheet1'!$A$2:$A$8</c:f>
              <c:numCache>
                <c:formatCode>General</c:formatCode>
                <c:ptCount val="7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'[Book1 (00000002).xlsx]Sheet1'!$G$2:$G$8</c:f>
              <c:numCache>
                <c:formatCode>General</c:formatCode>
                <c:ptCount val="7"/>
                <c:pt idx="0">
                  <c:v>16</c:v>
                </c:pt>
                <c:pt idx="1">
                  <c:v>26</c:v>
                </c:pt>
                <c:pt idx="2">
                  <c:v>18</c:v>
                </c:pt>
                <c:pt idx="3">
                  <c:v>14</c:v>
                </c:pt>
                <c:pt idx="4">
                  <c:v>14</c:v>
                </c:pt>
                <c:pt idx="5">
                  <c:v>65</c:v>
                </c:pt>
                <c:pt idx="6">
                  <c:v>153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A0B-4C1C-AE5F-59393128E1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36928207"/>
        <c:axId val="1736929871"/>
      </c:barChart>
      <c:catAx>
        <c:axId val="17369282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bg-BG"/>
          </a:p>
        </c:txPr>
        <c:crossAx val="1736929871"/>
        <c:crosses val="autoZero"/>
        <c:auto val="1"/>
        <c:lblAlgn val="ctr"/>
        <c:lblOffset val="100"/>
        <c:noMultiLvlLbl val="0"/>
      </c:catAx>
      <c:valAx>
        <c:axId val="17369298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bg-BG"/>
          </a:p>
        </c:txPr>
        <c:crossAx val="173692820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bg-BG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bg-BG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1"/>
            <a:ext cx="2889938" cy="49805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bg-BG" sz="1200" b="0" i="0" u="none" strike="noStrike" kern="1200" cap="none" spc="0" baseline="0">
              <a:solidFill>
                <a:srgbClr val="000000"/>
              </a:solidFill>
              <a:uFillTx/>
              <a:latin typeface="Palatino Linotype"/>
            </a:endParaRP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quarter" idx="1"/>
          </p:nvPr>
        </p:nvSpPr>
        <p:spPr>
          <a:xfrm>
            <a:off x="3777602" y="1"/>
            <a:ext cx="2889938" cy="49805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09177C1-B3F2-4509-A238-F6769115B1C5}" type="datetime1">
              <a: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Palatino Linotype"/>
              </a:rPr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11/24/2023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Palatino Linotype"/>
            </a:endParaRPr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2"/>
          </p:nvPr>
        </p:nvSpPr>
        <p:spPr>
          <a:xfrm>
            <a:off x="0" y="9428580"/>
            <a:ext cx="2889938" cy="49805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bg-BG" sz="1200" b="0" i="0" u="none" strike="noStrike" kern="1200" cap="none" spc="0" baseline="0">
              <a:solidFill>
                <a:srgbClr val="000000"/>
              </a:solidFill>
              <a:uFillTx/>
              <a:latin typeface="Palatino Linotype"/>
            </a:endParaRPr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3"/>
          </p:nvPr>
        </p:nvSpPr>
        <p:spPr>
          <a:xfrm>
            <a:off x="3777602" y="9428580"/>
            <a:ext cx="2889938" cy="49805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E20E518-2402-4D5E-B219-F89BA1106FA9}" type="slidenum">
              <a:t>‹#›</a:t>
            </a:fld>
            <a:endParaRPr lang="bg-BG" sz="1200" b="0" i="0" u="none" strike="noStrike" kern="1200" cap="none" spc="0" baseline="0">
              <a:solidFill>
                <a:srgbClr val="000000"/>
              </a:solidFill>
              <a:uFillTx/>
              <a:latin typeface="Palatino Linotype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12721820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889938" cy="496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bg-BG" sz="1200" b="0" i="0" u="none" strike="noStrike" kern="1200" cap="none" spc="0" baseline="0">
                <a:solidFill>
                  <a:srgbClr val="000000"/>
                </a:solidFill>
                <a:uFillTx/>
                <a:latin typeface="Palatino Linotype"/>
              </a:defRPr>
            </a:lvl1pPr>
          </a:lstStyle>
          <a:p>
            <a:pPr lvl="0"/>
            <a:endParaRPr lang="bg-BG"/>
          </a:p>
        </p:txBody>
      </p:sp>
      <p:sp>
        <p:nvSpPr>
          <p:cNvPr id="3" name="Date Placeholder 2"/>
          <p:cNvSpPr txBox="1">
            <a:spLocks noGrp="1"/>
          </p:cNvSpPr>
          <p:nvPr>
            <p:ph type="dt" idx="1"/>
          </p:nvPr>
        </p:nvSpPr>
        <p:spPr>
          <a:xfrm>
            <a:off x="3777602" y="0"/>
            <a:ext cx="2889938" cy="496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Palatino Linotype"/>
              </a:defRPr>
            </a:lvl1pPr>
          </a:lstStyle>
          <a:p>
            <a:pPr lvl="0"/>
            <a:fld id="{6A446E7F-A7B3-484A-901C-327485704FE4}" type="datetime1">
              <a:rPr lang="en-US"/>
              <a:pPr lvl="0"/>
              <a:t>11/24/2023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5663" y="744538"/>
            <a:ext cx="4959350" cy="3721100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Notes Placeholder 4"/>
          <p:cNvSpPr txBox="1">
            <a:spLocks noGrp="1"/>
          </p:cNvSpPr>
          <p:nvPr>
            <p:ph type="body" sz="quarter" idx="3"/>
          </p:nvPr>
        </p:nvSpPr>
        <p:spPr>
          <a:xfrm>
            <a:off x="666909" y="4715149"/>
            <a:ext cx="5335270" cy="446699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9428579"/>
            <a:ext cx="2889938" cy="496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bg-BG" sz="1200" b="0" i="0" u="none" strike="noStrike" kern="1200" cap="none" spc="0" baseline="0">
                <a:solidFill>
                  <a:srgbClr val="000000"/>
                </a:solidFill>
                <a:uFillTx/>
                <a:latin typeface="Palatino Linotype"/>
              </a:defRPr>
            </a:lvl1pPr>
          </a:lstStyle>
          <a:p>
            <a:pPr lvl="0"/>
            <a:endParaRPr lang="bg-BG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3777602" y="9428579"/>
            <a:ext cx="2889938" cy="496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bg-BG" sz="1200" b="0" i="0" u="none" strike="noStrike" kern="1200" cap="none" spc="0" baseline="0">
                <a:solidFill>
                  <a:srgbClr val="000000"/>
                </a:solidFill>
                <a:uFillTx/>
                <a:latin typeface="Palatino Linotype" pitchFamily="18"/>
              </a:defRPr>
            </a:lvl1pPr>
          </a:lstStyle>
          <a:p>
            <a:pPr lvl="0"/>
            <a:fld id="{D7F16784-77F3-4B24-A237-BAD9FA65CF33}" type="slidenum"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63956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0">
      <a:lnSpc>
        <a:spcPct val="100000"/>
      </a:lnSpc>
      <a:spcBef>
        <a:spcPts val="40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Palatino Linotype"/>
      </a:defRPr>
    </a:lvl1pPr>
    <a:lvl2pPr marL="457200" marR="0" lvl="1" indent="0" algn="l" defTabSz="914400" rtl="0" fontAlgn="auto" hangingPunct="0">
      <a:lnSpc>
        <a:spcPct val="100000"/>
      </a:lnSpc>
      <a:spcBef>
        <a:spcPts val="40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Palatino Linotype"/>
      </a:defRPr>
    </a:lvl2pPr>
    <a:lvl3pPr marL="914400" marR="0" lvl="2" indent="0" algn="l" defTabSz="914400" rtl="0" fontAlgn="auto" hangingPunct="0">
      <a:lnSpc>
        <a:spcPct val="100000"/>
      </a:lnSpc>
      <a:spcBef>
        <a:spcPts val="40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Palatino Linotype"/>
      </a:defRPr>
    </a:lvl3pPr>
    <a:lvl4pPr marL="1371600" marR="0" lvl="3" indent="0" algn="l" defTabSz="914400" rtl="0" fontAlgn="auto" hangingPunct="0">
      <a:lnSpc>
        <a:spcPct val="100000"/>
      </a:lnSpc>
      <a:spcBef>
        <a:spcPts val="40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Palatino Linotype"/>
      </a:defRPr>
    </a:lvl4pPr>
    <a:lvl5pPr marL="1828800" marR="0" lvl="4" indent="0" algn="l" defTabSz="914400" rtl="0" fontAlgn="auto" hangingPunct="0">
      <a:lnSpc>
        <a:spcPct val="100000"/>
      </a:lnSpc>
      <a:spcBef>
        <a:spcPts val="40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Palatino Linotype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5663" y="744538"/>
            <a:ext cx="4959350" cy="3721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D7F16784-77F3-4B24-A237-BAD9FA65CF33}" type="slidenum">
              <a:rPr lang="bg-BG" smtClean="0"/>
              <a:t>1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7979895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5663" y="744538"/>
            <a:ext cx="4959350" cy="3721100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777602" y="9428579"/>
            <a:ext cx="2889938" cy="49633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2279995-DEDB-47A8-9A5B-2923C06E98AE}" type="slidenum"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10</a:t>
            </a:fld>
            <a:endParaRPr kumimoji="0" lang="bg-BG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95361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5663" y="744538"/>
            <a:ext cx="4959350" cy="3721100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777602" y="9428579"/>
            <a:ext cx="2889938" cy="49633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2279995-DEDB-47A8-9A5B-2923C06E98AE}" type="slidenum"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11</a:t>
            </a:fld>
            <a:endParaRPr kumimoji="0" lang="bg-BG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95601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5663" y="744538"/>
            <a:ext cx="4959350" cy="3721100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777602" y="9428579"/>
            <a:ext cx="2889938" cy="49633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2279995-DEDB-47A8-9A5B-2923C06E98AE}" type="slidenum"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12</a:t>
            </a:fld>
            <a:endParaRPr kumimoji="0" lang="bg-BG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47773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5663" y="744538"/>
            <a:ext cx="4959350" cy="3721100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777602" y="9428579"/>
            <a:ext cx="2889938" cy="49633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2279995-DEDB-47A8-9A5B-2923C06E98AE}" type="slidenum"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13</a:t>
            </a:fld>
            <a:endParaRPr kumimoji="0" lang="bg-BG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09441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5663" y="744538"/>
            <a:ext cx="4959350" cy="3721100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777602" y="9428579"/>
            <a:ext cx="2889938" cy="49633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2279995-DEDB-47A8-9A5B-2923C06E98AE}" type="slidenum"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14</a:t>
            </a:fld>
            <a:endParaRPr kumimoji="0" lang="bg-BG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96188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5663" y="744538"/>
            <a:ext cx="4959350" cy="3721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D7F16784-77F3-4B24-A237-BAD9FA65CF33}" type="slidenum">
              <a:rPr lang="bg-BG" smtClean="0"/>
              <a:t>2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6848781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5663" y="744538"/>
            <a:ext cx="4959350" cy="3721100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777602" y="9428579"/>
            <a:ext cx="2889938" cy="49633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2279995-DEDB-47A8-9A5B-2923C06E98AE}" type="slidenum"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3</a:t>
            </a:fld>
            <a:endParaRPr kumimoji="0" lang="bg-BG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89488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5663" y="744538"/>
            <a:ext cx="4959350" cy="3721100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777602" y="9428579"/>
            <a:ext cx="2889938" cy="49633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2279995-DEDB-47A8-9A5B-2923C06E98AE}" type="slidenum"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4</a:t>
            </a:fld>
            <a:endParaRPr kumimoji="0" lang="bg-BG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86595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5663" y="744538"/>
            <a:ext cx="4959350" cy="3721100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777602" y="9428579"/>
            <a:ext cx="2889938" cy="49633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2279995-DEDB-47A8-9A5B-2923C06E98AE}" type="slidenum"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5</a:t>
            </a:fld>
            <a:endParaRPr kumimoji="0" lang="bg-BG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23720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5663" y="744538"/>
            <a:ext cx="4959350" cy="3721100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777602" y="9428579"/>
            <a:ext cx="2889938" cy="49633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2279995-DEDB-47A8-9A5B-2923C06E98AE}" type="slidenum"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6</a:t>
            </a:fld>
            <a:endParaRPr kumimoji="0" lang="bg-BG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28693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5663" y="744538"/>
            <a:ext cx="4959350" cy="3721100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777602" y="9428579"/>
            <a:ext cx="2889938" cy="49633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2279995-DEDB-47A8-9A5B-2923C06E98AE}" type="slidenum"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7</a:t>
            </a:fld>
            <a:endParaRPr kumimoji="0" lang="bg-BG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48912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5663" y="744538"/>
            <a:ext cx="4959350" cy="3721100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777602" y="9428579"/>
            <a:ext cx="2889938" cy="49633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2279995-DEDB-47A8-9A5B-2923C06E98AE}" type="slidenum"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8</a:t>
            </a:fld>
            <a:endParaRPr kumimoji="0" lang="bg-BG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02568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5663" y="744538"/>
            <a:ext cx="4959350" cy="3721100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777602" y="9428579"/>
            <a:ext cx="2889938" cy="49633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2279995-DEDB-47A8-9A5B-2923C06E98AE}" type="slidenum"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9</a:t>
            </a:fld>
            <a:endParaRPr kumimoji="0" lang="bg-BG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9888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 hangingPunct="0">
              <a:defRPr>
                <a:latin typeface="Palatino Linotype" pitchFamily="18"/>
              </a:defRPr>
            </a:lvl1pPr>
          </a:lstStyle>
          <a:p>
            <a:pPr lvl="0"/>
            <a:fld id="{FBC32A09-9D28-4AE0-990C-6A6BDBA6EFAD}" type="datetime1">
              <a:rPr lang="bg-BG"/>
              <a:pPr lvl="0"/>
              <a:t>24.11.2023 г.</a:t>
            </a:fld>
            <a:endParaRPr lang="bg-BG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 hangingPunct="0">
              <a:defRPr>
                <a:latin typeface="Palatino Linotype" pitchFamily="18"/>
              </a:defRPr>
            </a:lvl1pPr>
          </a:lstStyle>
          <a:p>
            <a:pPr lvl="0"/>
            <a:endParaRPr lang="bg-BG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 hangingPunct="0">
              <a:defRPr>
                <a:latin typeface="Palatino Linotype" pitchFamily="18"/>
              </a:defRPr>
            </a:lvl1pPr>
          </a:lstStyle>
          <a:p>
            <a:pPr lvl="0"/>
            <a:fld id="{B6A381DD-C34E-4ABB-BA84-6E102561E045}" type="slidenum"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581762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 hangingPunct="0">
              <a:defRPr>
                <a:latin typeface="Palatino Linotype" pitchFamily="18"/>
              </a:defRPr>
            </a:lvl1pPr>
          </a:lstStyle>
          <a:p>
            <a:pPr lvl="0"/>
            <a:fld id="{DF67B15F-9D34-4567-A0C7-145F4677A90E}" type="datetime1">
              <a:rPr lang="bg-BG"/>
              <a:pPr lvl="0"/>
              <a:t>24.11.2023 г.</a:t>
            </a:fld>
            <a:endParaRPr lang="bg-BG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 hangingPunct="0">
              <a:defRPr>
                <a:latin typeface="Palatino Linotype" pitchFamily="18"/>
              </a:defRPr>
            </a:lvl1pPr>
          </a:lstStyle>
          <a:p>
            <a:pPr lvl="0"/>
            <a:endParaRPr lang="bg-BG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 hangingPunct="0">
              <a:defRPr>
                <a:latin typeface="Palatino Linotype" pitchFamily="18"/>
              </a:defRPr>
            </a:lvl1pPr>
          </a:lstStyle>
          <a:p>
            <a:pPr lvl="0"/>
            <a:fld id="{721F56CC-1E6A-4FD2-BC86-A19E786C5E54}" type="slidenum"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508739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 hangingPunct="0">
              <a:defRPr>
                <a:latin typeface="Palatino Linotype" pitchFamily="18"/>
              </a:defRPr>
            </a:lvl1pPr>
          </a:lstStyle>
          <a:p>
            <a:pPr lvl="0"/>
            <a:fld id="{104BB290-19DD-4AA6-B19F-43CA70DB2BFB}" type="datetime1">
              <a:rPr lang="bg-BG"/>
              <a:pPr lvl="0"/>
              <a:t>24.11.2023 г.</a:t>
            </a:fld>
            <a:endParaRPr lang="bg-BG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 hangingPunct="0">
              <a:defRPr>
                <a:latin typeface="Palatino Linotype" pitchFamily="18"/>
              </a:defRPr>
            </a:lvl1pPr>
          </a:lstStyle>
          <a:p>
            <a:pPr lvl="0"/>
            <a:endParaRPr lang="bg-BG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 hangingPunct="0">
              <a:defRPr>
                <a:latin typeface="Palatino Linotype" pitchFamily="18"/>
              </a:defRPr>
            </a:lvl1pPr>
          </a:lstStyle>
          <a:p>
            <a:pPr lvl="0"/>
            <a:fld id="{398D1A9A-84D2-41FE-AA20-454665EFB698}" type="slidenum"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2926621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7FAA0-434B-416E-B1FC-1F3F45B075CF}" type="datetimeFigureOut">
              <a:rPr lang="bg-BG" smtClean="0"/>
              <a:t>24.11.2023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24AC4-42C8-442F-ACA1-3A4FB8B6EC6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5509076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7FAA0-434B-416E-B1FC-1F3F45B075CF}" type="datetimeFigureOut">
              <a:rPr lang="bg-BG" smtClean="0"/>
              <a:t>24.11.2023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24AC4-42C8-442F-ACA1-3A4FB8B6EC6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4011545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7FAA0-434B-416E-B1FC-1F3F45B075CF}" type="datetimeFigureOut">
              <a:rPr lang="bg-BG" smtClean="0"/>
              <a:t>24.11.2023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24AC4-42C8-442F-ACA1-3A4FB8B6EC6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0578509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7FAA0-434B-416E-B1FC-1F3F45B075CF}" type="datetimeFigureOut">
              <a:rPr lang="bg-BG" smtClean="0"/>
              <a:t>24.11.2023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24AC4-42C8-442F-ACA1-3A4FB8B6EC6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5044331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7FAA0-434B-416E-B1FC-1F3F45B075CF}" type="datetimeFigureOut">
              <a:rPr lang="bg-BG" smtClean="0"/>
              <a:t>24.11.2023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24AC4-42C8-442F-ACA1-3A4FB8B6EC6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2821068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7FAA0-434B-416E-B1FC-1F3F45B075CF}" type="datetimeFigureOut">
              <a:rPr lang="bg-BG" smtClean="0"/>
              <a:t>24.11.2023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24AC4-42C8-442F-ACA1-3A4FB8B6EC6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8770685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7FAA0-434B-416E-B1FC-1F3F45B075CF}" type="datetimeFigureOut">
              <a:rPr lang="bg-BG" smtClean="0"/>
              <a:t>24.11.2023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24AC4-42C8-442F-ACA1-3A4FB8B6EC6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5660340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7FAA0-434B-416E-B1FC-1F3F45B075CF}" type="datetimeFigureOut">
              <a:rPr lang="bg-BG" smtClean="0"/>
              <a:t>24.11.2023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24AC4-42C8-442F-ACA1-3A4FB8B6EC6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4615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Master title style</a:t>
            </a:r>
            <a:endParaRPr lang="bg-BG" dirty="0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 hangingPunct="0">
              <a:defRPr>
                <a:latin typeface="Palatino Linotype" pitchFamily="18"/>
              </a:defRPr>
            </a:lvl1pPr>
          </a:lstStyle>
          <a:p>
            <a:pPr lvl="0"/>
            <a:fld id="{E641A792-B94E-4D00-A411-4E470FA3CE05}" type="datetime1">
              <a:rPr lang="bg-BG"/>
              <a:pPr lvl="0"/>
              <a:t>24.11.2023 г.</a:t>
            </a:fld>
            <a:endParaRPr lang="bg-BG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 hangingPunct="0">
              <a:defRPr>
                <a:latin typeface="Palatino Linotype" pitchFamily="18"/>
              </a:defRPr>
            </a:lvl1pPr>
          </a:lstStyle>
          <a:p>
            <a:pPr lvl="0"/>
            <a:endParaRPr lang="bg-BG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 hangingPunct="0">
              <a:defRPr>
                <a:latin typeface="Palatino Linotype" pitchFamily="18"/>
              </a:defRPr>
            </a:lvl1pPr>
          </a:lstStyle>
          <a:p>
            <a:pPr lvl="0"/>
            <a:fld id="{81202390-66B6-4A58-9ACC-AB5B8CA0A253}" type="slidenum"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664163376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7FAA0-434B-416E-B1FC-1F3F45B075CF}" type="datetimeFigureOut">
              <a:rPr lang="bg-BG" smtClean="0"/>
              <a:t>24.11.2023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24AC4-42C8-442F-ACA1-3A4FB8B6EC6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900904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7FAA0-434B-416E-B1FC-1F3F45B075CF}" type="datetimeFigureOut">
              <a:rPr lang="bg-BG" smtClean="0"/>
              <a:t>24.11.2023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24AC4-42C8-442F-ACA1-3A4FB8B6EC6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8663547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7FAA0-434B-416E-B1FC-1F3F45B075CF}" type="datetimeFigureOut">
              <a:rPr lang="bg-BG" smtClean="0"/>
              <a:t>24.11.2023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24AC4-42C8-442F-ACA1-3A4FB8B6EC6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85826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 hangingPunct="0">
              <a:defRPr>
                <a:latin typeface="Palatino Linotype" pitchFamily="18"/>
              </a:defRPr>
            </a:lvl1pPr>
          </a:lstStyle>
          <a:p>
            <a:pPr lvl="0"/>
            <a:fld id="{F48BF987-FD39-47A1-80C5-A442D1B6D5A6}" type="datetime1">
              <a:rPr lang="bg-BG" smtClean="0"/>
              <a:t>24.11.2023 г.</a:t>
            </a:fld>
            <a:endParaRPr lang="bg-BG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 hangingPunct="0">
              <a:defRPr>
                <a:latin typeface="Palatino Linotype" pitchFamily="18"/>
              </a:defRPr>
            </a:lvl1pPr>
          </a:lstStyle>
          <a:p>
            <a:pPr lvl="0"/>
            <a:endParaRPr lang="bg-BG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 hangingPunct="0">
              <a:defRPr>
                <a:latin typeface="Palatino Linotype" pitchFamily="18"/>
              </a:defRPr>
            </a:lvl1pPr>
          </a:lstStyle>
          <a:p>
            <a:pPr lvl="0"/>
            <a:fld id="{B6A381DD-C34E-4ABB-BA84-6E102561E045}" type="slidenum"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2767324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Master title style</a:t>
            </a:r>
            <a:endParaRPr lang="bg-BG" dirty="0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 hangingPunct="0">
              <a:defRPr>
                <a:latin typeface="Palatino Linotype" pitchFamily="18"/>
              </a:defRPr>
            </a:lvl1pPr>
          </a:lstStyle>
          <a:p>
            <a:pPr lvl="0"/>
            <a:fld id="{F26F8498-E80A-4F50-BDB3-1036D46E86CF}" type="datetime1">
              <a:rPr lang="bg-BG" smtClean="0"/>
              <a:t>24.11.2023 г.</a:t>
            </a:fld>
            <a:endParaRPr lang="bg-BG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 hangingPunct="0">
              <a:defRPr>
                <a:latin typeface="Palatino Linotype" pitchFamily="18"/>
              </a:defRPr>
            </a:lvl1pPr>
          </a:lstStyle>
          <a:p>
            <a:pPr lvl="0"/>
            <a:endParaRPr lang="bg-BG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 hangingPunct="0">
              <a:defRPr>
                <a:latin typeface="Palatino Linotype" pitchFamily="18"/>
              </a:defRPr>
            </a:lvl1pPr>
          </a:lstStyle>
          <a:p>
            <a:pPr lvl="0"/>
            <a:fld id="{81202390-66B6-4A58-9ACC-AB5B8CA0A253}" type="slidenum"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5429730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 hangingPunct="0">
              <a:defRPr>
                <a:latin typeface="Palatino Linotype" pitchFamily="18"/>
              </a:defRPr>
            </a:lvl1pPr>
          </a:lstStyle>
          <a:p>
            <a:pPr lvl="0"/>
            <a:fld id="{52B79DE3-318E-43F1-9248-DDBBEA6F473A}" type="datetime1">
              <a:rPr lang="bg-BG" smtClean="0"/>
              <a:t>24.11.2023 г.</a:t>
            </a:fld>
            <a:endParaRPr lang="bg-BG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 hangingPunct="0">
              <a:defRPr>
                <a:latin typeface="Palatino Linotype" pitchFamily="18"/>
              </a:defRPr>
            </a:lvl1pPr>
          </a:lstStyle>
          <a:p>
            <a:pPr lvl="0"/>
            <a:endParaRPr lang="bg-BG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 hangingPunct="0">
              <a:defRPr>
                <a:latin typeface="Palatino Linotype" pitchFamily="18"/>
              </a:defRPr>
            </a:lvl1pPr>
          </a:lstStyle>
          <a:p>
            <a:pPr lvl="0"/>
            <a:fld id="{C6B87980-F48D-4DB2-8AF3-8A9F98FD2F36}" type="slidenum"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718281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 hangingPunct="0">
              <a:defRPr>
                <a:latin typeface="Palatino Linotype" pitchFamily="18"/>
              </a:defRPr>
            </a:lvl1pPr>
          </a:lstStyle>
          <a:p>
            <a:pPr lvl="0"/>
            <a:fld id="{0ECCABAB-823A-4DA1-B586-BBE83A5E9D37}" type="datetime1">
              <a:rPr lang="bg-BG" smtClean="0"/>
              <a:t>24.11.2023 г.</a:t>
            </a:fld>
            <a:endParaRPr lang="bg-BG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 hangingPunct="0">
              <a:defRPr>
                <a:latin typeface="Palatino Linotype" pitchFamily="18"/>
              </a:defRPr>
            </a:lvl1pPr>
          </a:lstStyle>
          <a:p>
            <a:pPr lvl="0"/>
            <a:endParaRPr lang="bg-BG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 hangingPunct="0">
              <a:defRPr>
                <a:latin typeface="Palatino Linotype" pitchFamily="18"/>
              </a:defRPr>
            </a:lvl1pPr>
          </a:lstStyle>
          <a:p>
            <a:pPr lvl="0"/>
            <a:fld id="{F87E4983-D4B7-4B6B-842D-B3C7CFAD3D09}" type="slidenum"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1171811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7" name="Date Placeholder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 hangingPunct="0">
              <a:defRPr>
                <a:latin typeface="Palatino Linotype" pitchFamily="18"/>
              </a:defRPr>
            </a:lvl1pPr>
          </a:lstStyle>
          <a:p>
            <a:pPr lvl="0"/>
            <a:fld id="{3C17B4CB-C2E0-4560-81AE-8B048914300A}" type="datetime1">
              <a:rPr lang="bg-BG" smtClean="0"/>
              <a:t>24.11.2023 г.</a:t>
            </a:fld>
            <a:endParaRPr lang="bg-BG"/>
          </a:p>
        </p:txBody>
      </p:sp>
      <p:sp>
        <p:nvSpPr>
          <p:cNvPr id="8" name="Footer Placeholder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 hangingPunct="0">
              <a:defRPr>
                <a:latin typeface="Palatino Linotype" pitchFamily="18"/>
              </a:defRPr>
            </a:lvl1pPr>
          </a:lstStyle>
          <a:p>
            <a:pPr lvl="0"/>
            <a:endParaRPr lang="bg-BG"/>
          </a:p>
        </p:txBody>
      </p:sp>
      <p:sp>
        <p:nvSpPr>
          <p:cNvPr id="9" name="Slide Number Placehold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 hangingPunct="0">
              <a:defRPr>
                <a:latin typeface="Palatino Linotype" pitchFamily="18"/>
              </a:defRPr>
            </a:lvl1pPr>
          </a:lstStyle>
          <a:p>
            <a:pPr lvl="0"/>
            <a:fld id="{005DF5AB-D990-4BB0-AF15-FD8E91DF78FB}" type="slidenum"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6778995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 hangingPunct="0">
              <a:defRPr>
                <a:latin typeface="Palatino Linotype" pitchFamily="18"/>
              </a:defRPr>
            </a:lvl1pPr>
          </a:lstStyle>
          <a:p>
            <a:pPr lvl="0"/>
            <a:fld id="{BEC4A42E-A727-4DC5-A6E9-434B5DDAAB47}" type="datetime1">
              <a:rPr lang="bg-BG" smtClean="0"/>
              <a:t>24.11.2023 г.</a:t>
            </a:fld>
            <a:endParaRPr lang="bg-BG"/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 hangingPunct="0">
              <a:defRPr>
                <a:latin typeface="Palatino Linotype" pitchFamily="18"/>
              </a:defRPr>
            </a:lvl1pPr>
          </a:lstStyle>
          <a:p>
            <a:pPr lvl="0"/>
            <a:endParaRPr lang="bg-BG"/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 hangingPunct="0">
              <a:defRPr>
                <a:latin typeface="Palatino Linotype" pitchFamily="18"/>
              </a:defRPr>
            </a:lvl1pPr>
          </a:lstStyle>
          <a:p>
            <a:pPr lvl="0"/>
            <a:fld id="{DB5483BB-A4DD-4D79-8D51-A7156AD4035C}" type="slidenum"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3080704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 hangingPunct="0">
              <a:defRPr>
                <a:latin typeface="Palatino Linotype" pitchFamily="18"/>
              </a:defRPr>
            </a:lvl1pPr>
          </a:lstStyle>
          <a:p>
            <a:pPr lvl="0"/>
            <a:fld id="{0C35F08F-4CD8-4397-A75E-DDB54247E1CB}" type="datetime1">
              <a:rPr lang="bg-BG" smtClean="0"/>
              <a:t>24.11.2023 г.</a:t>
            </a:fld>
            <a:endParaRPr lang="bg-BG"/>
          </a:p>
        </p:txBody>
      </p:sp>
      <p:sp>
        <p:nvSpPr>
          <p:cNvPr id="3" name="Footer Placeholder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 hangingPunct="0">
              <a:defRPr>
                <a:latin typeface="Palatino Linotype" pitchFamily="18"/>
              </a:defRPr>
            </a:lvl1pPr>
          </a:lstStyle>
          <a:p>
            <a:pPr lvl="0"/>
            <a:endParaRPr lang="bg-BG"/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 hangingPunct="0">
              <a:defRPr>
                <a:latin typeface="Palatino Linotype" pitchFamily="18"/>
              </a:defRPr>
            </a:lvl1pPr>
          </a:lstStyle>
          <a:p>
            <a:pPr lvl="0"/>
            <a:fld id="{57D4B838-5926-4B94-80FC-61ECC9B75AF6}" type="slidenum"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634720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 hangingPunct="0">
              <a:defRPr>
                <a:latin typeface="Palatino Linotype" pitchFamily="18"/>
              </a:defRPr>
            </a:lvl1pPr>
          </a:lstStyle>
          <a:p>
            <a:pPr lvl="0"/>
            <a:fld id="{BE4E8E79-0CF0-4076-90D1-FC910435CABC}" type="datetime1">
              <a:rPr lang="bg-BG"/>
              <a:pPr lvl="0"/>
              <a:t>24.11.2023 г.</a:t>
            </a:fld>
            <a:endParaRPr lang="bg-BG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 hangingPunct="0">
              <a:defRPr>
                <a:latin typeface="Palatino Linotype" pitchFamily="18"/>
              </a:defRPr>
            </a:lvl1pPr>
          </a:lstStyle>
          <a:p>
            <a:pPr lvl="0"/>
            <a:endParaRPr lang="bg-BG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 hangingPunct="0">
              <a:defRPr>
                <a:latin typeface="Palatino Linotype" pitchFamily="18"/>
              </a:defRPr>
            </a:lvl1pPr>
          </a:lstStyle>
          <a:p>
            <a:pPr lvl="0"/>
            <a:fld id="{C6B87980-F48D-4DB2-8AF3-8A9F98FD2F36}" type="slidenum"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6492819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 hangingPunct="0">
              <a:defRPr>
                <a:latin typeface="Palatino Linotype" pitchFamily="18"/>
              </a:defRPr>
            </a:lvl1pPr>
          </a:lstStyle>
          <a:p>
            <a:pPr lvl="0"/>
            <a:fld id="{C433841B-363E-4AEF-B7F3-0CEF89BE4A69}" type="datetime1">
              <a:rPr lang="bg-BG" smtClean="0"/>
              <a:t>24.11.2023 г.</a:t>
            </a:fld>
            <a:endParaRPr lang="bg-BG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 hangingPunct="0">
              <a:defRPr>
                <a:latin typeface="Palatino Linotype" pitchFamily="18"/>
              </a:defRPr>
            </a:lvl1pPr>
          </a:lstStyle>
          <a:p>
            <a:pPr lvl="0"/>
            <a:endParaRPr lang="bg-BG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 hangingPunct="0">
              <a:defRPr>
                <a:latin typeface="Palatino Linotype" pitchFamily="18"/>
              </a:defRPr>
            </a:lvl1pPr>
          </a:lstStyle>
          <a:p>
            <a:pPr lvl="0"/>
            <a:fld id="{F80F6435-2D2E-4709-B21D-7615A936B953}" type="slidenum"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9713186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 lang="bg-BG"/>
            </a:lvl1pPr>
          </a:lstStyle>
          <a:p>
            <a:pPr lvl="0"/>
            <a:endParaRPr lang="bg-BG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 hangingPunct="0">
              <a:defRPr>
                <a:latin typeface="Palatino Linotype" pitchFamily="18"/>
              </a:defRPr>
            </a:lvl1pPr>
          </a:lstStyle>
          <a:p>
            <a:pPr lvl="0"/>
            <a:fld id="{7B709655-3BD0-4601-8C23-A2E301B18076}" type="datetime1">
              <a:rPr lang="bg-BG" smtClean="0"/>
              <a:t>24.11.2023 г.</a:t>
            </a:fld>
            <a:endParaRPr lang="bg-BG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 hangingPunct="0">
              <a:defRPr>
                <a:latin typeface="Palatino Linotype" pitchFamily="18"/>
              </a:defRPr>
            </a:lvl1pPr>
          </a:lstStyle>
          <a:p>
            <a:pPr lvl="0"/>
            <a:endParaRPr lang="bg-BG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 hangingPunct="0">
              <a:defRPr>
                <a:latin typeface="Palatino Linotype" pitchFamily="18"/>
              </a:defRPr>
            </a:lvl1pPr>
          </a:lstStyle>
          <a:p>
            <a:pPr lvl="0"/>
            <a:fld id="{9E6A91E1-1A1D-4FAD-A5F1-F85454D49A97}" type="slidenum"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1595917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 hangingPunct="0">
              <a:defRPr>
                <a:latin typeface="Palatino Linotype" pitchFamily="18"/>
              </a:defRPr>
            </a:lvl1pPr>
          </a:lstStyle>
          <a:p>
            <a:pPr lvl="0"/>
            <a:fld id="{50076B6A-9315-4C42-9050-CA76BCBE7616}" type="datetime1">
              <a:rPr lang="bg-BG" smtClean="0"/>
              <a:t>24.11.2023 г.</a:t>
            </a:fld>
            <a:endParaRPr lang="bg-BG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 hangingPunct="0">
              <a:defRPr>
                <a:latin typeface="Palatino Linotype" pitchFamily="18"/>
              </a:defRPr>
            </a:lvl1pPr>
          </a:lstStyle>
          <a:p>
            <a:pPr lvl="0"/>
            <a:endParaRPr lang="bg-BG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 hangingPunct="0">
              <a:defRPr>
                <a:latin typeface="Palatino Linotype" pitchFamily="18"/>
              </a:defRPr>
            </a:lvl1pPr>
          </a:lstStyle>
          <a:p>
            <a:pPr lvl="0"/>
            <a:fld id="{721F56CC-1E6A-4FD2-BC86-A19E786C5E54}" type="slidenum"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5941502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 hangingPunct="0">
              <a:defRPr>
                <a:latin typeface="Palatino Linotype" pitchFamily="18"/>
              </a:defRPr>
            </a:lvl1pPr>
          </a:lstStyle>
          <a:p>
            <a:pPr lvl="0"/>
            <a:fld id="{EF4EBE2B-4669-4505-8D99-748F37F62388}" type="datetime1">
              <a:rPr lang="bg-BG" smtClean="0"/>
              <a:t>24.11.2023 г.</a:t>
            </a:fld>
            <a:endParaRPr lang="bg-BG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 hangingPunct="0">
              <a:defRPr>
                <a:latin typeface="Palatino Linotype" pitchFamily="18"/>
              </a:defRPr>
            </a:lvl1pPr>
          </a:lstStyle>
          <a:p>
            <a:pPr lvl="0"/>
            <a:endParaRPr lang="bg-BG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 hangingPunct="0">
              <a:defRPr>
                <a:latin typeface="Palatino Linotype" pitchFamily="18"/>
              </a:defRPr>
            </a:lvl1pPr>
          </a:lstStyle>
          <a:p>
            <a:pPr lvl="0"/>
            <a:fld id="{398D1A9A-84D2-41FE-AA20-454665EFB698}" type="slidenum"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28054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 hangingPunct="0">
              <a:defRPr>
                <a:latin typeface="Palatino Linotype" pitchFamily="18"/>
              </a:defRPr>
            </a:lvl1pPr>
          </a:lstStyle>
          <a:p>
            <a:pPr lvl="0"/>
            <a:fld id="{2454C26F-AC71-45C3-B72C-A7BF84477230}" type="datetime1">
              <a:rPr lang="bg-BG"/>
              <a:pPr lvl="0"/>
              <a:t>24.11.2023 г.</a:t>
            </a:fld>
            <a:endParaRPr lang="bg-BG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 hangingPunct="0">
              <a:defRPr>
                <a:latin typeface="Palatino Linotype" pitchFamily="18"/>
              </a:defRPr>
            </a:lvl1pPr>
          </a:lstStyle>
          <a:p>
            <a:pPr lvl="0"/>
            <a:endParaRPr lang="bg-BG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 hangingPunct="0">
              <a:defRPr>
                <a:latin typeface="Palatino Linotype" pitchFamily="18"/>
              </a:defRPr>
            </a:lvl1pPr>
          </a:lstStyle>
          <a:p>
            <a:pPr lvl="0"/>
            <a:fld id="{F87E4983-D4B7-4B6B-842D-B3C7CFAD3D09}" type="slidenum"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334655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7" name="Date Placeholder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 hangingPunct="0">
              <a:defRPr>
                <a:latin typeface="Palatino Linotype" pitchFamily="18"/>
              </a:defRPr>
            </a:lvl1pPr>
          </a:lstStyle>
          <a:p>
            <a:pPr lvl="0"/>
            <a:fld id="{B2E34945-5301-47A1-97F3-A9CD39D599B8}" type="datetime1">
              <a:rPr lang="bg-BG"/>
              <a:pPr lvl="0"/>
              <a:t>24.11.2023 г.</a:t>
            </a:fld>
            <a:endParaRPr lang="bg-BG"/>
          </a:p>
        </p:txBody>
      </p:sp>
      <p:sp>
        <p:nvSpPr>
          <p:cNvPr id="8" name="Footer Placeholder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 hangingPunct="0">
              <a:defRPr>
                <a:latin typeface="Palatino Linotype" pitchFamily="18"/>
              </a:defRPr>
            </a:lvl1pPr>
          </a:lstStyle>
          <a:p>
            <a:pPr lvl="0"/>
            <a:endParaRPr lang="bg-BG"/>
          </a:p>
        </p:txBody>
      </p:sp>
      <p:sp>
        <p:nvSpPr>
          <p:cNvPr id="9" name="Slide Number Placehold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 hangingPunct="0">
              <a:defRPr>
                <a:latin typeface="Palatino Linotype" pitchFamily="18"/>
              </a:defRPr>
            </a:lvl1pPr>
          </a:lstStyle>
          <a:p>
            <a:pPr lvl="0"/>
            <a:fld id="{005DF5AB-D990-4BB0-AF15-FD8E91DF78FB}" type="slidenum"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185866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 hangingPunct="0">
              <a:defRPr>
                <a:latin typeface="Palatino Linotype" pitchFamily="18"/>
              </a:defRPr>
            </a:lvl1pPr>
          </a:lstStyle>
          <a:p>
            <a:pPr lvl="0"/>
            <a:fld id="{3D655240-144F-4377-82C3-6486AE7E8C31}" type="datetime1">
              <a:rPr lang="bg-BG"/>
              <a:pPr lvl="0"/>
              <a:t>24.11.2023 г.</a:t>
            </a:fld>
            <a:endParaRPr lang="bg-BG"/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 hangingPunct="0">
              <a:defRPr>
                <a:latin typeface="Palatino Linotype" pitchFamily="18"/>
              </a:defRPr>
            </a:lvl1pPr>
          </a:lstStyle>
          <a:p>
            <a:pPr lvl="0"/>
            <a:endParaRPr lang="bg-BG"/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 hangingPunct="0">
              <a:defRPr>
                <a:latin typeface="Palatino Linotype" pitchFamily="18"/>
              </a:defRPr>
            </a:lvl1pPr>
          </a:lstStyle>
          <a:p>
            <a:pPr lvl="0"/>
            <a:fld id="{DB5483BB-A4DD-4D79-8D51-A7156AD4035C}" type="slidenum"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635543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 hangingPunct="0">
              <a:defRPr>
                <a:latin typeface="Palatino Linotype" pitchFamily="18"/>
              </a:defRPr>
            </a:lvl1pPr>
          </a:lstStyle>
          <a:p>
            <a:pPr lvl="0"/>
            <a:fld id="{3BB5EADB-B64F-4680-9F01-EDEAE91797C0}" type="datetime1">
              <a:rPr lang="bg-BG"/>
              <a:pPr lvl="0"/>
              <a:t>24.11.2023 г.</a:t>
            </a:fld>
            <a:endParaRPr lang="bg-BG"/>
          </a:p>
        </p:txBody>
      </p:sp>
      <p:sp>
        <p:nvSpPr>
          <p:cNvPr id="3" name="Footer Placeholder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 hangingPunct="0">
              <a:defRPr>
                <a:latin typeface="Palatino Linotype" pitchFamily="18"/>
              </a:defRPr>
            </a:lvl1pPr>
          </a:lstStyle>
          <a:p>
            <a:pPr lvl="0"/>
            <a:endParaRPr lang="bg-BG"/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 hangingPunct="0">
              <a:defRPr>
                <a:latin typeface="Palatino Linotype" pitchFamily="18"/>
              </a:defRPr>
            </a:lvl1pPr>
          </a:lstStyle>
          <a:p>
            <a:pPr lvl="0"/>
            <a:fld id="{57D4B838-5926-4B94-80FC-61ECC9B75AF6}" type="slidenum"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66749986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 hangingPunct="0">
              <a:defRPr>
                <a:latin typeface="Palatino Linotype" pitchFamily="18"/>
              </a:defRPr>
            </a:lvl1pPr>
          </a:lstStyle>
          <a:p>
            <a:pPr lvl="0"/>
            <a:fld id="{03620002-11E7-44D4-9B95-461EDB9511AC}" type="datetime1">
              <a:rPr lang="bg-BG"/>
              <a:pPr lvl="0"/>
              <a:t>24.11.2023 г.</a:t>
            </a:fld>
            <a:endParaRPr lang="bg-BG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 hangingPunct="0">
              <a:defRPr>
                <a:latin typeface="Palatino Linotype" pitchFamily="18"/>
              </a:defRPr>
            </a:lvl1pPr>
          </a:lstStyle>
          <a:p>
            <a:pPr lvl="0"/>
            <a:endParaRPr lang="bg-BG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 hangingPunct="0">
              <a:defRPr>
                <a:latin typeface="Palatino Linotype" pitchFamily="18"/>
              </a:defRPr>
            </a:lvl1pPr>
          </a:lstStyle>
          <a:p>
            <a:pPr lvl="0"/>
            <a:fld id="{F80F6435-2D2E-4709-B21D-7615A936B953}" type="slidenum"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193837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 lang="bg-BG"/>
            </a:lvl1pPr>
          </a:lstStyle>
          <a:p>
            <a:pPr lvl="0"/>
            <a:endParaRPr lang="bg-BG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 hangingPunct="0">
              <a:defRPr>
                <a:latin typeface="Palatino Linotype" pitchFamily="18"/>
              </a:defRPr>
            </a:lvl1pPr>
          </a:lstStyle>
          <a:p>
            <a:pPr lvl="0"/>
            <a:fld id="{F3D06A06-EA41-4E2D-ACF3-6FE82D2BCA05}" type="datetime1">
              <a:rPr lang="bg-BG"/>
              <a:pPr lvl="0"/>
              <a:t>24.11.2023 г.</a:t>
            </a:fld>
            <a:endParaRPr lang="bg-BG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 hangingPunct="0">
              <a:defRPr>
                <a:latin typeface="Palatino Linotype" pitchFamily="18"/>
              </a:defRPr>
            </a:lvl1pPr>
          </a:lstStyle>
          <a:p>
            <a:pPr lvl="0"/>
            <a:endParaRPr lang="bg-BG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 hangingPunct="0">
              <a:defRPr>
                <a:latin typeface="Palatino Linotype" pitchFamily="18"/>
              </a:defRPr>
            </a:lvl1pPr>
          </a:lstStyle>
          <a:p>
            <a:pPr lvl="0"/>
            <a:fld id="{9E6A91E1-1A1D-4FAD-A5F1-F85454D49A97}" type="slidenum"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253838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bg-BG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B650324C-5C27-4C40-9FCD-027005D1B705}" type="datetime1">
              <a:rPr lang="bg-BG"/>
              <a:pPr lvl="0"/>
              <a:t>24.11.2023 г.</a:t>
            </a:fld>
            <a:endParaRPr lang="bg-BG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bg-BG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bg-BG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bg-BG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2DB13C40-ED7D-4A63-8376-2D4C8801DEC4}" type="slidenum"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44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en-US" sz="32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en-US" sz="28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en-US" sz="24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77FAA0-434B-416E-B1FC-1F3F45B075CF}" type="datetimeFigureOut">
              <a:rPr lang="bg-BG" smtClean="0"/>
              <a:t>24.11.2023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C24AC4-42C8-442F-ACA1-3A4FB8B6EC6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04091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bg-BG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E40CCADF-EF94-4C8C-BD41-9CD30987B396}" type="datetime1">
              <a:rPr lang="bg-BG" smtClean="0"/>
              <a:t>24.11.2023 г.</a:t>
            </a:fld>
            <a:endParaRPr lang="bg-BG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bg-BG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bg-BG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bg-BG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2DB13C40-ED7D-4A63-8376-2D4C8801DEC4}" type="slidenum"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643634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44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en-US" sz="32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en-US" sz="28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en-US" sz="24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hyperlink" Target="https://aeuf.minfin.bg/bg/25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/>
          </p:cNvPicPr>
          <p:nvPr/>
        </p:nvPicPr>
        <p:blipFill>
          <a:blip r:embed="rId3"/>
          <a:srcRect l="900" t="800" r="700" b="934"/>
          <a:stretch>
            <a:fillRect/>
          </a:stretch>
        </p:blipFill>
        <p:spPr>
          <a:xfrm>
            <a:off x="9143" y="-6775"/>
            <a:ext cx="9165451" cy="686477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Content Placeholder 2"/>
          <p:cNvSpPr txBox="1">
            <a:spLocks noGrp="1"/>
          </p:cNvSpPr>
          <p:nvPr>
            <p:ph idx="1"/>
          </p:nvPr>
        </p:nvSpPr>
        <p:spPr>
          <a:xfrm>
            <a:off x="146303" y="1600200"/>
            <a:ext cx="8851393" cy="510235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bg-BG" sz="4000" b="1" dirty="0">
                <a:solidFill>
                  <a:schemeClr val="accent5">
                    <a:lumMod val="50000"/>
                  </a:schemeClr>
                </a:solidFill>
              </a:rPr>
              <a:t>СЪВМЕСТЕН КОМИТЕТ ЗА НАБЛЮДЕНИЕ</a:t>
            </a:r>
          </a:p>
          <a:p>
            <a:pPr marL="0" indent="0" algn="ctr">
              <a:buNone/>
            </a:pPr>
            <a:endParaRPr lang="bg-BG" sz="3600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bg-BG" b="1" cap="all" dirty="0">
                <a:ln w="3175" cmpd="sng">
                  <a:noFill/>
                </a:ln>
                <a:solidFill>
                  <a:schemeClr val="accent5">
                    <a:lumMod val="50000"/>
                  </a:schemeClr>
                </a:solidFill>
              </a:rPr>
              <a:t>споразумение за партньорство </a:t>
            </a:r>
            <a:r>
              <a:rPr lang="en-US" b="1" cap="all" dirty="0">
                <a:ln w="3175" cmpd="sng">
                  <a:noFill/>
                </a:ln>
                <a:solidFill>
                  <a:schemeClr val="accent5">
                    <a:lumMod val="50000"/>
                  </a:schemeClr>
                </a:solidFill>
              </a:rPr>
              <a:t>2014 - 2020</a:t>
            </a:r>
            <a:endParaRPr lang="bg-BG" b="1" cap="all" dirty="0">
              <a:ln w="3175" cmpd="sng">
                <a:noFill/>
              </a:ln>
              <a:solidFill>
                <a:schemeClr val="accent5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bg-BG" b="1" cap="all" dirty="0">
                <a:ln w="3175" cmpd="sng">
                  <a:noFill/>
                </a:ln>
                <a:solidFill>
                  <a:schemeClr val="accent5">
                    <a:lumMod val="50000"/>
                  </a:schemeClr>
                </a:solidFill>
              </a:rPr>
              <a:t>споразумение за партньорство </a:t>
            </a:r>
            <a:r>
              <a:rPr lang="en-US" b="1" cap="all" dirty="0">
                <a:ln w="3175" cmpd="sng">
                  <a:noFill/>
                </a:ln>
                <a:solidFill>
                  <a:schemeClr val="accent5">
                    <a:lumMod val="50000"/>
                  </a:schemeClr>
                </a:solidFill>
              </a:rPr>
              <a:t>2021 - 2027</a:t>
            </a:r>
            <a:endParaRPr lang="bg-BG" b="1" cap="all" dirty="0">
              <a:ln w="3175" cmpd="sng">
                <a:noFill/>
              </a:ln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endParaRPr lang="bg-BG" sz="1600" cap="all" dirty="0">
              <a:ln w="3175" cmpd="sng">
                <a:noFill/>
              </a:ln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endParaRPr lang="bg-BG" sz="1600" cap="all" dirty="0">
              <a:ln w="3175" cmpd="sng">
                <a:noFill/>
              </a:ln>
              <a:solidFill>
                <a:schemeClr val="accent5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bg-BG" sz="800" cap="all" dirty="0">
              <a:ln w="3175" cmpd="sng">
                <a:noFill/>
              </a:ln>
              <a:solidFill>
                <a:schemeClr val="accent5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bg-BG" sz="2000" cap="all" dirty="0">
                <a:ln w="3175" cmpd="sng">
                  <a:noFill/>
                </a:ln>
                <a:solidFill>
                  <a:schemeClr val="accent5">
                    <a:lumMod val="50000"/>
                  </a:schemeClr>
                </a:solidFill>
              </a:rPr>
              <a:t>24 ноември 2023 г.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www.eufunds.bg</a:t>
            </a:r>
            <a:endParaRPr lang="bg-BG" sz="2000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bg-BG" sz="1600" cap="all" dirty="0">
                <a:ln w="3175" cmpd="sng">
                  <a:noFill/>
                </a:ln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endParaRPr lang="en-GB" dirty="0">
              <a:solidFill>
                <a:schemeClr val="accent5">
                  <a:lumMod val="50000"/>
                </a:schemeClr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7432" y="87712"/>
            <a:ext cx="9040639" cy="899282"/>
            <a:chOff x="27432" y="87712"/>
            <a:chExt cx="9040639" cy="89928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/>
            <a:srcRect l="3047" r="3000" b="5062"/>
            <a:stretch/>
          </p:blipFill>
          <p:spPr>
            <a:xfrm>
              <a:off x="27432" y="123733"/>
              <a:ext cx="3728208" cy="790665"/>
            </a:xfrm>
            <a:prstGeom prst="rect">
              <a:avLst/>
            </a:prstGeom>
          </p:spPr>
        </p:pic>
        <p:grpSp>
          <p:nvGrpSpPr>
            <p:cNvPr id="10" name="Group 9"/>
            <p:cNvGrpSpPr/>
            <p:nvPr/>
          </p:nvGrpSpPr>
          <p:grpSpPr>
            <a:xfrm>
              <a:off x="5751577" y="87712"/>
              <a:ext cx="3316494" cy="899282"/>
              <a:chOff x="5751577" y="87712"/>
              <a:chExt cx="3316494" cy="899282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803009" y="273978"/>
                <a:ext cx="2265062" cy="530121"/>
              </a:xfrm>
              <a:prstGeom prst="rect">
                <a:avLst/>
              </a:prstGeom>
            </p:spPr>
          </p:pic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51577" y="87712"/>
                <a:ext cx="1161750" cy="89928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69308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293092" y="140677"/>
            <a:ext cx="7564582" cy="912062"/>
          </a:xfrm>
        </p:spPr>
        <p:txBody>
          <a:bodyPr anchorCtr="0">
            <a:noAutofit/>
          </a:bodyPr>
          <a:lstStyle/>
          <a:p>
            <a:pPr lvl="0"/>
            <a:r>
              <a:rPr lang="bg-BG" sz="3200" b="1" dirty="0" smtClean="0">
                <a:solidFill>
                  <a:schemeClr val="accent5">
                    <a:lumMod val="50000"/>
                  </a:schemeClr>
                </a:solidFill>
                <a:latin typeface="Calibri" pitchFamily="34"/>
              </a:rPr>
              <a:t>Констатации – индивидуални грешки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Calibri" pitchFamily="34"/>
              </a:rPr>
              <a:t> (2) </a:t>
            </a:r>
            <a:endParaRPr lang="bg-BG" sz="3200" b="1" dirty="0">
              <a:solidFill>
                <a:schemeClr val="accent5">
                  <a:lumMod val="50000"/>
                </a:schemeClr>
              </a:solidFill>
              <a:latin typeface="Calibri" pitchFamily="34"/>
            </a:endParaRP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711199" y="1366982"/>
            <a:ext cx="7804727" cy="5197577"/>
          </a:xfrm>
        </p:spPr>
        <p:txBody>
          <a:bodyPr>
            <a:noAutofit/>
          </a:bodyPr>
          <a:lstStyle/>
          <a:p>
            <a:pPr algn="just" hangingPunct="0"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bg-BG" sz="1950" dirty="0" smtClean="0">
                <a:solidFill>
                  <a:schemeClr val="accent5">
                    <a:lumMod val="50000"/>
                  </a:schemeClr>
                </a:solidFill>
                <a:latin typeface="Arial"/>
              </a:rPr>
              <a:t>Недопустим бенефициент/краен получател </a:t>
            </a:r>
            <a:r>
              <a:rPr lang="en-US" sz="1950" dirty="0" smtClean="0">
                <a:solidFill>
                  <a:schemeClr val="accent5">
                    <a:lumMod val="50000"/>
                  </a:schemeClr>
                </a:solidFill>
                <a:latin typeface="Arial"/>
              </a:rPr>
              <a:t>(</a:t>
            </a:r>
            <a:r>
              <a:rPr lang="bg-BG" sz="1950" dirty="0" smtClean="0">
                <a:solidFill>
                  <a:schemeClr val="accent5">
                    <a:lumMod val="50000"/>
                  </a:schemeClr>
                </a:solidFill>
                <a:latin typeface="Arial"/>
              </a:rPr>
              <a:t>лицето не принадлежи към целевата група на проекта</a:t>
            </a:r>
            <a:r>
              <a:rPr lang="en-US" sz="1950" dirty="0" smtClean="0">
                <a:solidFill>
                  <a:schemeClr val="accent5">
                    <a:lumMod val="50000"/>
                  </a:schemeClr>
                </a:solidFill>
                <a:latin typeface="Arial"/>
              </a:rPr>
              <a:t>)</a:t>
            </a:r>
            <a:r>
              <a:rPr lang="bg-BG" sz="1950" dirty="0" smtClean="0">
                <a:solidFill>
                  <a:schemeClr val="accent5">
                    <a:lumMod val="50000"/>
                  </a:schemeClr>
                </a:solidFill>
                <a:latin typeface="Arial"/>
              </a:rPr>
              <a:t>;</a:t>
            </a:r>
            <a:endParaRPr lang="en-US" sz="1950" dirty="0">
              <a:solidFill>
                <a:schemeClr val="accent5">
                  <a:lumMod val="50000"/>
                </a:schemeClr>
              </a:solidFill>
              <a:latin typeface="Arial"/>
            </a:endParaRPr>
          </a:p>
          <a:p>
            <a:pPr algn="just" hangingPunct="0"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bg-BG" sz="1950" dirty="0" smtClean="0">
                <a:solidFill>
                  <a:schemeClr val="accent5">
                    <a:lumMod val="50000"/>
                  </a:schemeClr>
                </a:solidFill>
                <a:latin typeface="Arial"/>
              </a:rPr>
              <a:t>Недопустими разходи </a:t>
            </a:r>
            <a:r>
              <a:rPr lang="en-US" sz="1950" dirty="0" smtClean="0">
                <a:solidFill>
                  <a:schemeClr val="accent5">
                    <a:lumMod val="50000"/>
                  </a:schemeClr>
                </a:solidFill>
                <a:latin typeface="Arial"/>
              </a:rPr>
              <a:t>(</a:t>
            </a:r>
            <a:r>
              <a:rPr lang="bg-BG" sz="1950" dirty="0" smtClean="0">
                <a:solidFill>
                  <a:schemeClr val="accent5">
                    <a:lumMod val="50000"/>
                  </a:schemeClr>
                </a:solidFill>
                <a:latin typeface="Arial"/>
              </a:rPr>
              <a:t>регион, период, несвързани с проекта, декларирани повторно от бенефициента, за командировки, възнаграждения</a:t>
            </a:r>
            <a:r>
              <a:rPr lang="en-US" sz="1950" dirty="0" smtClean="0">
                <a:solidFill>
                  <a:schemeClr val="accent5">
                    <a:lumMod val="50000"/>
                  </a:schemeClr>
                </a:solidFill>
                <a:latin typeface="Arial"/>
              </a:rPr>
              <a:t>)</a:t>
            </a:r>
            <a:r>
              <a:rPr lang="bg-BG" sz="1950" dirty="0" smtClean="0">
                <a:solidFill>
                  <a:schemeClr val="accent5">
                    <a:lumMod val="50000"/>
                  </a:schemeClr>
                </a:solidFill>
                <a:latin typeface="Arial"/>
              </a:rPr>
              <a:t>;</a:t>
            </a:r>
            <a:endParaRPr lang="en-US" sz="1950" dirty="0">
              <a:solidFill>
                <a:schemeClr val="accent5">
                  <a:lumMod val="50000"/>
                </a:schemeClr>
              </a:solidFill>
              <a:latin typeface="Arial"/>
            </a:endParaRPr>
          </a:p>
          <a:p>
            <a:pPr algn="just" hangingPunct="0"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bg-BG" sz="1950" dirty="0" smtClean="0">
                <a:solidFill>
                  <a:schemeClr val="accent5">
                    <a:lumMod val="50000"/>
                  </a:schemeClr>
                </a:solidFill>
                <a:latin typeface="Arial"/>
              </a:rPr>
              <a:t>Продуктите/услугите/строителството не са изпълнени или са частично изпълнени;</a:t>
            </a:r>
            <a:endParaRPr lang="en-US" sz="1950" dirty="0" smtClean="0">
              <a:solidFill>
                <a:schemeClr val="accent5">
                  <a:lumMod val="50000"/>
                </a:schemeClr>
              </a:solidFill>
              <a:latin typeface="Arial"/>
            </a:endParaRPr>
          </a:p>
          <a:p>
            <a:pPr algn="just" hangingPunct="0"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bg-BG" sz="1950" dirty="0" smtClean="0">
                <a:solidFill>
                  <a:schemeClr val="accent5">
                    <a:lumMod val="50000"/>
                  </a:schemeClr>
                </a:solidFill>
                <a:latin typeface="Arial"/>
              </a:rPr>
              <a:t>Недобро физическо състояние на инвестицията;</a:t>
            </a:r>
            <a:endParaRPr lang="en-US" sz="1950" dirty="0" smtClean="0">
              <a:solidFill>
                <a:schemeClr val="accent5">
                  <a:lumMod val="50000"/>
                </a:schemeClr>
              </a:solidFill>
              <a:latin typeface="Arial"/>
            </a:endParaRPr>
          </a:p>
          <a:p>
            <a:pPr algn="just" hangingPunct="0"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bg-BG" sz="1950" dirty="0" smtClean="0">
                <a:solidFill>
                  <a:schemeClr val="accent5">
                    <a:lumMod val="50000"/>
                  </a:schemeClr>
                </a:solidFill>
                <a:latin typeface="Arial"/>
              </a:rPr>
              <a:t>Липсващи активи;</a:t>
            </a:r>
            <a:endParaRPr lang="en-US" sz="1950" dirty="0" smtClean="0">
              <a:solidFill>
                <a:schemeClr val="accent5">
                  <a:lumMod val="50000"/>
                </a:schemeClr>
              </a:solidFill>
              <a:latin typeface="Arial"/>
            </a:endParaRPr>
          </a:p>
          <a:p>
            <a:pPr algn="just" hangingPunct="0"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bg-BG" sz="1950" dirty="0" smtClean="0">
                <a:solidFill>
                  <a:schemeClr val="accent5">
                    <a:lumMod val="50000"/>
                  </a:schemeClr>
                </a:solidFill>
                <a:latin typeface="Arial"/>
              </a:rPr>
              <a:t>УО не е изпълнил решението си за финансова корекция/ разходите неправомерно са повторно поискани по програмата;  </a:t>
            </a:r>
            <a:endParaRPr lang="en-US" sz="1950" dirty="0" smtClean="0">
              <a:solidFill>
                <a:schemeClr val="accent5">
                  <a:lumMod val="50000"/>
                </a:schemeClr>
              </a:solidFill>
              <a:latin typeface="Arial"/>
            </a:endParaRPr>
          </a:p>
          <a:p>
            <a:pPr algn="just" hangingPunct="0"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bg-BG" sz="1950" dirty="0" smtClean="0">
                <a:solidFill>
                  <a:schemeClr val="accent5">
                    <a:lumMod val="50000"/>
                  </a:schemeClr>
                </a:solidFill>
                <a:latin typeface="Arial"/>
              </a:rPr>
              <a:t>Конфликт на интереси </a:t>
            </a:r>
            <a:r>
              <a:rPr lang="en-US" sz="1950" dirty="0" smtClean="0">
                <a:solidFill>
                  <a:schemeClr val="accent5">
                    <a:lumMod val="50000"/>
                  </a:schemeClr>
                </a:solidFill>
                <a:latin typeface="Arial"/>
              </a:rPr>
              <a:t>(</a:t>
            </a:r>
            <a:r>
              <a:rPr lang="bg-BG" sz="1950" dirty="0" smtClean="0">
                <a:solidFill>
                  <a:schemeClr val="accent5">
                    <a:lumMod val="50000"/>
                  </a:schemeClr>
                </a:solidFill>
                <a:latin typeface="Arial"/>
              </a:rPr>
              <a:t>ръководителят на партньора сключва договор за услуга със себе си и плаща на себе си</a:t>
            </a:r>
            <a:r>
              <a:rPr lang="en-US" sz="1950" dirty="0" smtClean="0">
                <a:solidFill>
                  <a:schemeClr val="accent5">
                    <a:lumMod val="50000"/>
                  </a:schemeClr>
                </a:solidFill>
                <a:latin typeface="Arial"/>
              </a:rPr>
              <a:t>)</a:t>
            </a:r>
            <a:r>
              <a:rPr lang="bg-BG" sz="195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.</a:t>
            </a:r>
            <a:r>
              <a:rPr lang="en-US" sz="1950" dirty="0" smtClean="0">
                <a:solidFill>
                  <a:schemeClr val="accent5">
                    <a:lumMod val="50000"/>
                  </a:schemeClr>
                </a:solidFill>
                <a:latin typeface="Arial"/>
              </a:rPr>
              <a:t> </a:t>
            </a:r>
          </a:p>
          <a:p>
            <a:pPr algn="just" hangingPunct="0"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v"/>
            </a:pPr>
            <a:endParaRPr lang="en-US" sz="2000" dirty="0">
              <a:solidFill>
                <a:schemeClr val="accent5">
                  <a:lumMod val="50000"/>
                </a:schemeClr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202390-66B6-4A58-9ACC-AB5B8CA0A253}" type="slidenum">
              <a:rPr kumimoji="0" lang="bg-BG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Palatino Linotype" pitchFamily="18"/>
                <a:ea typeface="+mn-ea"/>
                <a:cs typeface="+mn-cs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bg-BG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Palatino Linotype" pitchFamily="18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807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619996" y="580291"/>
            <a:ext cx="6002935" cy="472447"/>
          </a:xfrm>
        </p:spPr>
        <p:txBody>
          <a:bodyPr anchorCtr="0">
            <a:noAutofit/>
          </a:bodyPr>
          <a:lstStyle/>
          <a:p>
            <a:pPr lvl="0"/>
            <a:r>
              <a:rPr lang="bg-BG" sz="3200" b="1" dirty="0" smtClean="0">
                <a:solidFill>
                  <a:schemeClr val="accent5">
                    <a:lumMod val="50000"/>
                  </a:schemeClr>
                </a:solidFill>
                <a:latin typeface="Calibri" pitchFamily="34"/>
              </a:rPr>
              <a:t>Системни грешки</a:t>
            </a:r>
            <a:endParaRPr lang="bg-BG" sz="3200" b="1" dirty="0">
              <a:solidFill>
                <a:schemeClr val="accent5">
                  <a:lumMod val="50000"/>
                </a:schemeClr>
              </a:solidFill>
              <a:latin typeface="Calibri" pitchFamily="34"/>
            </a:endParaRP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720968" y="1389185"/>
            <a:ext cx="7798777" cy="5046784"/>
          </a:xfrm>
        </p:spPr>
        <p:txBody>
          <a:bodyPr>
            <a:noAutofit/>
          </a:bodyPr>
          <a:lstStyle/>
          <a:p>
            <a:pPr algn="just" hangingPunct="0"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bg-BG" sz="2000" dirty="0" smtClean="0">
                <a:solidFill>
                  <a:schemeClr val="accent5">
                    <a:lumMod val="50000"/>
                  </a:schemeClr>
                </a:solidFill>
                <a:latin typeface="Arial"/>
              </a:rPr>
              <a:t>ОПХ ФЕПНЛ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Arial"/>
              </a:rPr>
              <a:t> – </a:t>
            </a:r>
            <a:r>
              <a:rPr lang="bg-BG" sz="2000" dirty="0" smtClean="0">
                <a:solidFill>
                  <a:schemeClr val="accent5">
                    <a:lumMod val="50000"/>
                  </a:schemeClr>
                </a:solidFill>
                <a:latin typeface="Arial"/>
              </a:rPr>
              <a:t>грешка в обществени поръчки 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Arial"/>
              </a:rPr>
              <a:t>(</a:t>
            </a:r>
            <a:r>
              <a:rPr lang="bg-BG" sz="2000" dirty="0" smtClean="0">
                <a:solidFill>
                  <a:schemeClr val="accent5">
                    <a:lumMod val="50000"/>
                  </a:schemeClr>
                </a:solidFill>
                <a:latin typeface="Arial"/>
              </a:rPr>
              <a:t>ОП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Arial"/>
              </a:rPr>
              <a:t>) </a:t>
            </a:r>
            <a:r>
              <a:rPr lang="bg-BG" sz="2000" dirty="0" smtClean="0">
                <a:solidFill>
                  <a:schemeClr val="accent5">
                    <a:lumMod val="50000"/>
                  </a:schemeClr>
                </a:solidFill>
                <a:latin typeface="Arial"/>
              </a:rPr>
              <a:t>за покупка на продукти за приготвяне на топъл обяд 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Arial"/>
              </a:rPr>
              <a:t>(2</a:t>
            </a:r>
            <a:r>
              <a:rPr lang="bg-BG" sz="20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 </a:t>
            </a:r>
            <a:r>
              <a:rPr lang="bg-BG" sz="2000" dirty="0" smtClean="0">
                <a:solidFill>
                  <a:schemeClr val="accent5">
                    <a:lumMod val="50000"/>
                  </a:schemeClr>
                </a:solidFill>
                <a:latin typeface="Arial"/>
              </a:rPr>
              <a:t>СГ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Arial"/>
              </a:rPr>
              <a:t>, </a:t>
            </a:r>
            <a:r>
              <a:rPr lang="bg-BG" sz="2000" dirty="0" smtClean="0">
                <a:solidFill>
                  <a:srgbClr val="4472C4">
                    <a:lumMod val="50000"/>
                  </a:srgbClr>
                </a:solidFill>
                <a:latin typeface="Arial"/>
              </a:rPr>
              <a:t>ГКД</a:t>
            </a:r>
            <a:r>
              <a:rPr lang="en-US" sz="2000" dirty="0" smtClean="0">
                <a:solidFill>
                  <a:srgbClr val="4472C4">
                    <a:lumMod val="50000"/>
                  </a:srgbClr>
                </a:solidFill>
                <a:latin typeface="Arial"/>
              </a:rPr>
              <a:t> 2015/2016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Arial"/>
              </a:rPr>
              <a:t>) </a:t>
            </a:r>
            <a:r>
              <a:rPr lang="bg-BG" sz="2000" dirty="0" smtClean="0">
                <a:solidFill>
                  <a:schemeClr val="accent5">
                    <a:lumMod val="50000"/>
                  </a:schemeClr>
                </a:solidFill>
                <a:latin typeface="Arial"/>
              </a:rPr>
              <a:t>с незначителен финансов ефект 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Arial"/>
              </a:rPr>
              <a:t>– </a:t>
            </a:r>
            <a:r>
              <a:rPr lang="bg-BG" sz="2000" dirty="0" smtClean="0">
                <a:solidFill>
                  <a:schemeClr val="accent5">
                    <a:lumMod val="50000"/>
                  </a:schemeClr>
                </a:solidFill>
                <a:latin typeface="Arial"/>
              </a:rPr>
              <a:t>въведени ОВР.</a:t>
            </a:r>
            <a:endParaRPr lang="en-US" sz="2000" dirty="0" smtClean="0">
              <a:solidFill>
                <a:schemeClr val="accent5">
                  <a:lumMod val="50000"/>
                </a:schemeClr>
              </a:solidFill>
              <a:latin typeface="Arial"/>
            </a:endParaRPr>
          </a:p>
          <a:p>
            <a:pPr algn="just" hangingPunct="0"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bg-BG" sz="2000" dirty="0" smtClean="0">
                <a:solidFill>
                  <a:schemeClr val="accent5">
                    <a:lumMod val="50000"/>
                  </a:schemeClr>
                </a:solidFill>
                <a:latin typeface="Arial"/>
              </a:rPr>
              <a:t>ОПРР 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Arial"/>
              </a:rPr>
              <a:t>– </a:t>
            </a:r>
            <a:r>
              <a:rPr lang="bg-BG" sz="2000" dirty="0" smtClean="0">
                <a:solidFill>
                  <a:schemeClr val="accent5">
                    <a:lumMod val="50000"/>
                  </a:schemeClr>
                </a:solidFill>
                <a:latin typeface="Arial"/>
              </a:rPr>
              <a:t>грешка в ОП </a:t>
            </a:r>
            <a:r>
              <a:rPr lang="en-US" sz="2000" dirty="0" smtClean="0">
                <a:solidFill>
                  <a:srgbClr val="4472C4">
                    <a:lumMod val="50000"/>
                  </a:srgbClr>
                </a:solidFill>
                <a:latin typeface="Arial"/>
              </a:rPr>
              <a:t>–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Arial"/>
              </a:rPr>
              <a:t> </a:t>
            </a:r>
            <a:r>
              <a:rPr lang="bg-BG" sz="2000" dirty="0" smtClean="0">
                <a:solidFill>
                  <a:schemeClr val="accent5">
                    <a:lumMod val="50000"/>
                  </a:schemeClr>
                </a:solidFill>
                <a:latin typeface="Arial"/>
              </a:rPr>
              <a:t>подобрения 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Arial"/>
              </a:rPr>
              <a:t>(</a:t>
            </a:r>
            <a:r>
              <a:rPr lang="bg-BG" sz="2000" dirty="0" smtClean="0">
                <a:solidFill>
                  <a:schemeClr val="accent5">
                    <a:lumMod val="50000"/>
                  </a:schemeClr>
                </a:solidFill>
                <a:latin typeface="Arial"/>
              </a:rPr>
              <a:t>методология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Arial"/>
              </a:rPr>
              <a:t>, </a:t>
            </a:r>
            <a:r>
              <a:rPr lang="bg-BG" sz="2000" dirty="0" smtClean="0">
                <a:solidFill>
                  <a:schemeClr val="accent5">
                    <a:lumMod val="50000"/>
                  </a:schemeClr>
                </a:solidFill>
                <a:latin typeface="Arial"/>
              </a:rPr>
              <a:t>обучения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Arial"/>
              </a:rPr>
              <a:t>) </a:t>
            </a:r>
            <a:r>
              <a:rPr lang="bg-BG" sz="2000" dirty="0" smtClean="0">
                <a:solidFill>
                  <a:srgbClr val="4472C4">
                    <a:lumMod val="50000"/>
                  </a:srgbClr>
                </a:solidFill>
                <a:latin typeface="Arial"/>
              </a:rPr>
              <a:t>и </a:t>
            </a:r>
            <a:r>
              <a:rPr lang="bg-BG" sz="2000" dirty="0" err="1" smtClean="0">
                <a:solidFill>
                  <a:srgbClr val="4472C4">
                    <a:lumMod val="50000"/>
                  </a:srgbClr>
                </a:solidFill>
                <a:latin typeface="Arial"/>
              </a:rPr>
              <a:t>реверификация</a:t>
            </a:r>
            <a:r>
              <a:rPr lang="bg-BG" sz="2000" dirty="0" smtClean="0">
                <a:solidFill>
                  <a:srgbClr val="4472C4">
                    <a:lumMod val="50000"/>
                  </a:srgbClr>
                </a:solidFill>
                <a:latin typeface="Arial"/>
              </a:rPr>
              <a:t> на всички разходи по ОП </a:t>
            </a:r>
            <a:r>
              <a:rPr lang="en-US" sz="2000" dirty="0" smtClean="0">
                <a:solidFill>
                  <a:srgbClr val="4472C4">
                    <a:lumMod val="50000"/>
                  </a:srgbClr>
                </a:solidFill>
                <a:latin typeface="Arial"/>
              </a:rPr>
              <a:t>(3-4</a:t>
            </a:r>
            <a:r>
              <a:rPr lang="bg-BG" sz="2000" dirty="0" smtClean="0">
                <a:solidFill>
                  <a:srgbClr val="4472C4">
                    <a:lumMod val="50000"/>
                  </a:srgbClr>
                </a:solidFill>
                <a:latin typeface="Arial"/>
              </a:rPr>
              <a:t> СГ</a:t>
            </a:r>
            <a:r>
              <a:rPr lang="en-US" sz="2000" dirty="0" smtClean="0">
                <a:solidFill>
                  <a:srgbClr val="4472C4">
                    <a:lumMod val="50000"/>
                  </a:srgbClr>
                </a:solidFill>
                <a:latin typeface="Arial"/>
              </a:rPr>
              <a:t>, </a:t>
            </a:r>
            <a:r>
              <a:rPr lang="bg-BG" sz="2000" dirty="0" smtClean="0">
                <a:solidFill>
                  <a:srgbClr val="4472C4">
                    <a:lumMod val="50000"/>
                  </a:srgbClr>
                </a:solidFill>
                <a:latin typeface="Arial"/>
              </a:rPr>
              <a:t>ГКД </a:t>
            </a:r>
            <a:r>
              <a:rPr lang="en-US" sz="2000" dirty="0" smtClean="0">
                <a:solidFill>
                  <a:srgbClr val="4472C4">
                    <a:lumMod val="50000"/>
                  </a:srgbClr>
                </a:solidFill>
                <a:latin typeface="Arial"/>
              </a:rPr>
              <a:t>2016/2017 </a:t>
            </a:r>
            <a:r>
              <a:rPr lang="bg-BG" sz="2000" dirty="0" smtClean="0">
                <a:solidFill>
                  <a:srgbClr val="4472C4">
                    <a:lumMod val="50000"/>
                  </a:srgbClr>
                </a:solidFill>
                <a:latin typeface="Arial"/>
              </a:rPr>
              <a:t>и </a:t>
            </a:r>
            <a:r>
              <a:rPr lang="en-US" sz="2000" dirty="0" smtClean="0">
                <a:solidFill>
                  <a:srgbClr val="4472C4">
                    <a:lumMod val="50000"/>
                  </a:srgbClr>
                </a:solidFill>
                <a:latin typeface="Arial"/>
              </a:rPr>
              <a:t>2017-2018)</a:t>
            </a:r>
            <a:r>
              <a:rPr lang="bg-BG" sz="2000" dirty="0" smtClean="0">
                <a:solidFill>
                  <a:srgbClr val="4472C4">
                    <a:lumMod val="50000"/>
                  </a:srgbClr>
                </a:solidFill>
                <a:latin typeface="Arial"/>
              </a:rPr>
              <a:t>.</a:t>
            </a:r>
            <a:r>
              <a:rPr lang="en-US" sz="2000" dirty="0" smtClean="0">
                <a:solidFill>
                  <a:srgbClr val="4472C4">
                    <a:lumMod val="50000"/>
                  </a:srgbClr>
                </a:solidFill>
                <a:latin typeface="Arial"/>
              </a:rPr>
              <a:t> </a:t>
            </a:r>
            <a:endParaRPr lang="en-US" sz="2000" dirty="0">
              <a:solidFill>
                <a:srgbClr val="4472C4">
                  <a:lumMod val="50000"/>
                </a:srgbClr>
              </a:solidFill>
              <a:latin typeface="Arial"/>
            </a:endParaRPr>
          </a:p>
          <a:p>
            <a:pPr algn="just" hangingPunct="0"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bg-BG" sz="2000" dirty="0" smtClean="0">
                <a:solidFill>
                  <a:schemeClr val="accent5">
                    <a:lumMod val="50000"/>
                  </a:schemeClr>
                </a:solidFill>
                <a:latin typeface="Arial"/>
              </a:rPr>
              <a:t>ОПНОИР</a:t>
            </a:r>
            <a:endParaRPr lang="en-US" sz="2000" dirty="0" smtClean="0">
              <a:solidFill>
                <a:schemeClr val="accent5">
                  <a:lumMod val="50000"/>
                </a:schemeClr>
              </a:solidFill>
              <a:latin typeface="Arial"/>
            </a:endParaRPr>
          </a:p>
          <a:p>
            <a:pPr marL="0" indent="0" algn="just" hangingPunct="0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Arial"/>
              </a:rPr>
              <a:t>- </a:t>
            </a:r>
            <a:r>
              <a:rPr lang="bg-BG" sz="2000" dirty="0" smtClean="0">
                <a:solidFill>
                  <a:schemeClr val="accent5">
                    <a:lumMod val="50000"/>
                  </a:schemeClr>
                </a:solidFill>
                <a:latin typeface="Arial"/>
              </a:rPr>
              <a:t>пропуски в процеса по селекция за първите 3 процедури за избор на проекти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Arial"/>
              </a:rPr>
              <a:t> (</a:t>
            </a:r>
            <a:r>
              <a:rPr lang="bg-BG" sz="2000" dirty="0" smtClean="0">
                <a:solidFill>
                  <a:schemeClr val="accent5">
                    <a:lumMod val="50000"/>
                  </a:schemeClr>
                </a:solidFill>
                <a:latin typeface="Arial"/>
              </a:rPr>
              <a:t>неясна методология за оценяване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Arial"/>
              </a:rPr>
              <a:t>) – </a:t>
            </a:r>
            <a:r>
              <a:rPr lang="bg-BG" sz="2000" dirty="0" smtClean="0">
                <a:solidFill>
                  <a:schemeClr val="accent5">
                    <a:lumMod val="50000"/>
                  </a:schemeClr>
                </a:solidFill>
                <a:latin typeface="Arial"/>
              </a:rPr>
              <a:t>              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Arial"/>
              </a:rPr>
              <a:t>6 </a:t>
            </a:r>
            <a:r>
              <a:rPr lang="bg-BG" sz="2000" dirty="0" smtClean="0">
                <a:solidFill>
                  <a:schemeClr val="accent5">
                    <a:lumMod val="50000"/>
                  </a:schemeClr>
                </a:solidFill>
                <a:latin typeface="Arial"/>
              </a:rPr>
              <a:t>недопустими проекта и 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Arial"/>
              </a:rPr>
              <a:t>10 % </a:t>
            </a:r>
            <a:r>
              <a:rPr lang="bg-BG" sz="2000" dirty="0" smtClean="0">
                <a:solidFill>
                  <a:schemeClr val="accent5">
                    <a:lumMod val="50000"/>
                  </a:schemeClr>
                </a:solidFill>
                <a:latin typeface="Arial"/>
              </a:rPr>
              <a:t>плоска ФК върху разходите по   останалите 139 проекта 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Arial"/>
              </a:rPr>
              <a:t>(</a:t>
            </a:r>
            <a:r>
              <a:rPr lang="bg-BG" sz="2000" dirty="0" smtClean="0">
                <a:solidFill>
                  <a:schemeClr val="accent5">
                    <a:lumMod val="50000"/>
                  </a:schemeClr>
                </a:solidFill>
                <a:latin typeface="Arial"/>
              </a:rPr>
              <a:t>3 СГ, ГКД 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Arial"/>
              </a:rPr>
              <a:t>2016/2017)</a:t>
            </a:r>
            <a:r>
              <a:rPr lang="bg-BG" sz="2000" dirty="0" smtClean="0">
                <a:solidFill>
                  <a:schemeClr val="accent5">
                    <a:lumMod val="50000"/>
                  </a:schemeClr>
                </a:solidFill>
                <a:latin typeface="Arial"/>
              </a:rPr>
              <a:t>.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Arial"/>
              </a:rPr>
              <a:t> </a:t>
            </a:r>
          </a:p>
          <a:p>
            <a:pPr marL="0" indent="0" algn="just" hangingPunct="0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Arial"/>
              </a:rPr>
              <a:t>- </a:t>
            </a:r>
            <a:r>
              <a:rPr lang="bg-BG" sz="2000" dirty="0" smtClean="0">
                <a:solidFill>
                  <a:schemeClr val="accent5">
                    <a:lumMod val="50000"/>
                  </a:schemeClr>
                </a:solidFill>
                <a:latin typeface="Arial"/>
              </a:rPr>
              <a:t>Грешка в ОП 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Arial"/>
              </a:rPr>
              <a:t>(</a:t>
            </a:r>
            <a:r>
              <a:rPr lang="bg-BG" sz="2000" dirty="0" smtClean="0">
                <a:solidFill>
                  <a:schemeClr val="accent5">
                    <a:lumMod val="50000"/>
                  </a:schemeClr>
                </a:solidFill>
                <a:latin typeface="Arial"/>
              </a:rPr>
              <a:t>5-6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Arial"/>
              </a:rPr>
              <a:t> </a:t>
            </a:r>
            <a:r>
              <a:rPr lang="bg-BG" sz="2000" dirty="0" smtClean="0">
                <a:solidFill>
                  <a:schemeClr val="accent5">
                    <a:lumMod val="50000"/>
                  </a:schemeClr>
                </a:solidFill>
                <a:latin typeface="Arial"/>
              </a:rPr>
              <a:t>СГ,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Arial"/>
              </a:rPr>
              <a:t> </a:t>
            </a:r>
            <a:r>
              <a:rPr lang="bg-BG" sz="2000" dirty="0" smtClean="0">
                <a:solidFill>
                  <a:schemeClr val="accent5">
                    <a:lumMod val="50000"/>
                  </a:schemeClr>
                </a:solidFill>
                <a:latin typeface="Arial"/>
              </a:rPr>
              <a:t>ГКД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Arial"/>
              </a:rPr>
              <a:t> 201</a:t>
            </a:r>
            <a:r>
              <a:rPr lang="bg-BG" sz="2000" dirty="0" smtClean="0">
                <a:solidFill>
                  <a:schemeClr val="accent5">
                    <a:lumMod val="50000"/>
                  </a:schemeClr>
                </a:solidFill>
                <a:latin typeface="Arial"/>
              </a:rPr>
              <a:t>8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Arial"/>
              </a:rPr>
              <a:t>/20</a:t>
            </a:r>
            <a:r>
              <a:rPr lang="bg-BG" sz="2000" dirty="0" smtClean="0">
                <a:solidFill>
                  <a:schemeClr val="accent5">
                    <a:lumMod val="50000"/>
                  </a:schemeClr>
                </a:solidFill>
                <a:latin typeface="Arial"/>
              </a:rPr>
              <a:t>19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Arial"/>
              </a:rPr>
              <a:t> </a:t>
            </a:r>
            <a:r>
              <a:rPr lang="bg-BG" sz="2000" dirty="0" smtClean="0">
                <a:solidFill>
                  <a:schemeClr val="accent5">
                    <a:lumMod val="50000"/>
                  </a:schemeClr>
                </a:solidFill>
                <a:latin typeface="Arial"/>
              </a:rPr>
              <a:t>и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Arial"/>
              </a:rPr>
              <a:t> 20</a:t>
            </a:r>
            <a:r>
              <a:rPr lang="bg-BG" sz="2000" dirty="0" smtClean="0">
                <a:solidFill>
                  <a:schemeClr val="accent5">
                    <a:lumMod val="50000"/>
                  </a:schemeClr>
                </a:solidFill>
                <a:latin typeface="Arial"/>
              </a:rPr>
              <a:t>19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Arial"/>
              </a:rPr>
              <a:t>/202</a:t>
            </a:r>
            <a:r>
              <a:rPr lang="bg-BG" sz="2000" dirty="0" smtClean="0">
                <a:solidFill>
                  <a:schemeClr val="accent5">
                    <a:lumMod val="50000"/>
                  </a:schemeClr>
                </a:solidFill>
                <a:latin typeface="Arial"/>
              </a:rPr>
              <a:t>0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Arial"/>
              </a:rPr>
              <a:t>) – </a:t>
            </a:r>
            <a:r>
              <a:rPr lang="bg-BG" sz="2000" dirty="0" smtClean="0">
                <a:solidFill>
                  <a:schemeClr val="accent5">
                    <a:lumMod val="50000"/>
                  </a:schemeClr>
                </a:solidFill>
                <a:latin typeface="Arial"/>
              </a:rPr>
              <a:t>подобрения и </a:t>
            </a:r>
            <a:r>
              <a:rPr lang="bg-BG" sz="2000" dirty="0" err="1" smtClean="0">
                <a:solidFill>
                  <a:schemeClr val="accent5">
                    <a:lumMod val="50000"/>
                  </a:schemeClr>
                </a:solidFill>
                <a:latin typeface="Arial"/>
              </a:rPr>
              <a:t>реверификация</a:t>
            </a:r>
            <a:r>
              <a:rPr lang="bg-BG" sz="2000" dirty="0" smtClean="0">
                <a:solidFill>
                  <a:schemeClr val="accent5">
                    <a:lumMod val="50000"/>
                  </a:schemeClr>
                </a:solidFill>
                <a:latin typeface="Arial"/>
              </a:rPr>
              <a:t> на всички разходи по ОП.</a:t>
            </a:r>
            <a:endParaRPr lang="en-US" sz="2000" dirty="0" smtClean="0">
              <a:solidFill>
                <a:schemeClr val="accent5">
                  <a:lumMod val="50000"/>
                </a:schemeClr>
              </a:solidFill>
              <a:latin typeface="Arial"/>
            </a:endParaRPr>
          </a:p>
          <a:p>
            <a:pPr marL="0" indent="0" algn="just" hangingPunct="0">
              <a:spcBef>
                <a:spcPts val="0"/>
              </a:spcBef>
              <a:spcAft>
                <a:spcPts val="1000"/>
              </a:spcAft>
              <a:buNone/>
            </a:pPr>
            <a:endParaRPr lang="en-US" sz="2000" dirty="0" smtClean="0">
              <a:solidFill>
                <a:schemeClr val="accent5">
                  <a:lumMod val="50000"/>
                </a:schemeClr>
              </a:solidFill>
              <a:latin typeface="Arial"/>
            </a:endParaRPr>
          </a:p>
          <a:p>
            <a:pPr marL="0" indent="0" algn="just" hangingPunct="0">
              <a:spcBef>
                <a:spcPts val="0"/>
              </a:spcBef>
              <a:spcAft>
                <a:spcPts val="1000"/>
              </a:spcAft>
              <a:buNone/>
            </a:pPr>
            <a:endParaRPr lang="en-US" sz="2000" dirty="0">
              <a:solidFill>
                <a:schemeClr val="accent5">
                  <a:lumMod val="50000"/>
                </a:schemeClr>
              </a:solidFill>
              <a:latin typeface="Arial"/>
            </a:endParaRPr>
          </a:p>
          <a:p>
            <a:pPr marL="0" indent="0" algn="just" hangingPunct="0">
              <a:spcBef>
                <a:spcPts val="0"/>
              </a:spcBef>
              <a:spcAft>
                <a:spcPts val="1000"/>
              </a:spcAft>
              <a:buNone/>
            </a:pPr>
            <a:endParaRPr lang="en-US" sz="2000" dirty="0">
              <a:solidFill>
                <a:schemeClr val="accent5">
                  <a:lumMod val="50000"/>
                </a:schemeClr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202390-66B6-4A58-9ACC-AB5B8CA0A253}" type="slidenum">
              <a:rPr kumimoji="0" lang="bg-BG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Palatino Linotype" pitchFamily="18"/>
                <a:ea typeface="+mn-ea"/>
                <a:cs typeface="+mn-cs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bg-BG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Palatino Linotype" pitchFamily="18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154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619996" y="580291"/>
            <a:ext cx="6002935" cy="472447"/>
          </a:xfrm>
        </p:spPr>
        <p:txBody>
          <a:bodyPr anchorCtr="0">
            <a:noAutofit/>
          </a:bodyPr>
          <a:lstStyle/>
          <a:p>
            <a:pPr lvl="0"/>
            <a:r>
              <a:rPr lang="bg-BG" sz="3200" b="1" dirty="0" smtClean="0">
                <a:solidFill>
                  <a:schemeClr val="accent5">
                    <a:lumMod val="50000"/>
                  </a:schemeClr>
                </a:solidFill>
                <a:latin typeface="Calibri" pitchFamily="34"/>
              </a:rPr>
              <a:t>Системни грешки</a:t>
            </a:r>
            <a:endParaRPr lang="bg-BG" sz="3200" b="1" dirty="0">
              <a:solidFill>
                <a:schemeClr val="accent5">
                  <a:lumMod val="50000"/>
                </a:schemeClr>
              </a:solidFill>
              <a:latin typeface="Calibri" pitchFamily="34"/>
            </a:endParaRP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720968" y="1285875"/>
            <a:ext cx="7798777" cy="5150094"/>
          </a:xfrm>
        </p:spPr>
        <p:txBody>
          <a:bodyPr>
            <a:noAutofit/>
          </a:bodyPr>
          <a:lstStyle/>
          <a:p>
            <a:pPr marL="342900" lvl="1" indent="-342900" algn="just" hangingPunct="0"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bg-BG" sz="2000" dirty="0" smtClean="0">
                <a:solidFill>
                  <a:schemeClr val="accent5">
                    <a:lumMod val="50000"/>
                  </a:schemeClr>
                </a:solidFill>
                <a:latin typeface="Arial"/>
              </a:rPr>
              <a:t>ОПОС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Arial"/>
              </a:rPr>
              <a:t> – </a:t>
            </a:r>
            <a:r>
              <a:rPr lang="bg-BG" sz="2000" dirty="0" smtClean="0">
                <a:solidFill>
                  <a:schemeClr val="accent5">
                    <a:lumMod val="50000"/>
                  </a:schemeClr>
                </a:solidFill>
                <a:latin typeface="Arial"/>
              </a:rPr>
              <a:t>грешка в обществени поръчки 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Arial"/>
              </a:rPr>
              <a:t>(</a:t>
            </a:r>
            <a:r>
              <a:rPr lang="bg-BG" sz="2000" dirty="0" smtClean="0">
                <a:solidFill>
                  <a:schemeClr val="accent5">
                    <a:lumMod val="50000"/>
                  </a:schemeClr>
                </a:solidFill>
                <a:latin typeface="Arial"/>
              </a:rPr>
              <a:t>ОП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Arial"/>
              </a:rPr>
              <a:t>) </a:t>
            </a:r>
            <a:r>
              <a:rPr lang="bg-BG" sz="2000" dirty="0" smtClean="0">
                <a:solidFill>
                  <a:schemeClr val="accent5">
                    <a:lumMod val="50000"/>
                  </a:schemeClr>
                </a:solidFill>
                <a:latin typeface="Arial"/>
              </a:rPr>
              <a:t>по 20 бр. договори 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Arial"/>
              </a:rPr>
              <a:t>(</a:t>
            </a:r>
            <a:r>
              <a:rPr lang="bg-BG" sz="2000" dirty="0" smtClean="0">
                <a:solidFill>
                  <a:schemeClr val="accent5">
                    <a:lumMod val="50000"/>
                  </a:schemeClr>
                </a:solidFill>
                <a:latin typeface="Arial"/>
              </a:rPr>
              <a:t>8 СГ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Arial"/>
              </a:rPr>
              <a:t>, </a:t>
            </a:r>
            <a:r>
              <a:rPr lang="bg-BG" sz="2000" dirty="0" smtClean="0">
                <a:solidFill>
                  <a:srgbClr val="4472C4">
                    <a:lumMod val="50000"/>
                  </a:srgbClr>
                </a:solidFill>
                <a:latin typeface="Arial"/>
              </a:rPr>
              <a:t>ГКД</a:t>
            </a:r>
            <a:r>
              <a:rPr lang="en-US" sz="2000" dirty="0" smtClean="0">
                <a:solidFill>
                  <a:srgbClr val="4472C4">
                    <a:lumMod val="50000"/>
                  </a:srgbClr>
                </a:solidFill>
                <a:latin typeface="Arial"/>
              </a:rPr>
              <a:t> 20</a:t>
            </a:r>
            <a:r>
              <a:rPr lang="bg-BG" sz="2000" dirty="0" smtClean="0">
                <a:solidFill>
                  <a:srgbClr val="4472C4">
                    <a:lumMod val="50000"/>
                  </a:srgbClr>
                </a:solidFill>
                <a:latin typeface="Arial"/>
              </a:rPr>
              <a:t>21</a:t>
            </a:r>
            <a:r>
              <a:rPr lang="en-US" sz="2000" dirty="0" smtClean="0">
                <a:solidFill>
                  <a:srgbClr val="4472C4">
                    <a:lumMod val="50000"/>
                  </a:srgbClr>
                </a:solidFill>
                <a:latin typeface="Arial"/>
              </a:rPr>
              <a:t>/20</a:t>
            </a:r>
            <a:r>
              <a:rPr lang="bg-BG" sz="2000" dirty="0" smtClean="0">
                <a:solidFill>
                  <a:srgbClr val="4472C4">
                    <a:lumMod val="50000"/>
                  </a:srgbClr>
                </a:solidFill>
                <a:latin typeface="Arial"/>
              </a:rPr>
              <a:t>22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Arial"/>
              </a:rPr>
              <a:t>)</a:t>
            </a:r>
            <a:r>
              <a:rPr lang="bg-BG" sz="2000" dirty="0" smtClean="0">
                <a:solidFill>
                  <a:schemeClr val="accent5">
                    <a:lumMod val="50000"/>
                  </a:schemeClr>
                </a:solidFill>
                <a:latin typeface="Arial"/>
              </a:rPr>
              <a:t>. Подобрения в областта на контрола при проверки на ОП и </a:t>
            </a:r>
            <a:r>
              <a:rPr lang="bg-BG" sz="2000" dirty="0" err="1" smtClean="0">
                <a:solidFill>
                  <a:schemeClr val="accent5">
                    <a:lumMod val="50000"/>
                  </a:schemeClr>
                </a:solidFill>
                <a:latin typeface="Arial"/>
              </a:rPr>
              <a:t>реверификация</a:t>
            </a:r>
            <a:r>
              <a:rPr lang="bg-BG" sz="2000" dirty="0" smtClean="0">
                <a:solidFill>
                  <a:schemeClr val="accent5">
                    <a:lumMod val="50000"/>
                  </a:schemeClr>
                </a:solidFill>
                <a:latin typeface="Arial"/>
              </a:rPr>
              <a:t> на 44 договора. </a:t>
            </a:r>
            <a:r>
              <a:rPr lang="bg-BG" sz="2000" dirty="0">
                <a:solidFill>
                  <a:srgbClr val="4472C4">
                    <a:lumMod val="50000"/>
                  </a:srgbClr>
                </a:solidFill>
                <a:latin typeface="Arial"/>
              </a:rPr>
              <a:t>Нередовните разходи бяха оттеглени от ГСО</a:t>
            </a:r>
            <a:r>
              <a:rPr lang="bg-BG" sz="2000" dirty="0" smtClean="0">
                <a:solidFill>
                  <a:srgbClr val="4472C4">
                    <a:lumMod val="50000"/>
                  </a:srgbClr>
                </a:solidFill>
                <a:latin typeface="Arial"/>
              </a:rPr>
              <a:t>.</a:t>
            </a:r>
            <a:r>
              <a:rPr lang="bg-BG" sz="2000" dirty="0" smtClean="0">
                <a:solidFill>
                  <a:schemeClr val="accent5">
                    <a:lumMod val="50000"/>
                  </a:schemeClr>
                </a:solidFill>
                <a:latin typeface="Arial"/>
              </a:rPr>
              <a:t> </a:t>
            </a:r>
            <a:endParaRPr lang="en-US" sz="2000" dirty="0" smtClean="0">
              <a:solidFill>
                <a:schemeClr val="accent5">
                  <a:lumMod val="50000"/>
                </a:schemeClr>
              </a:solidFill>
              <a:latin typeface="Arial"/>
            </a:endParaRPr>
          </a:p>
          <a:p>
            <a:pPr algn="just" hangingPunct="0"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bg-BG" sz="2000" dirty="0" smtClean="0">
                <a:solidFill>
                  <a:schemeClr val="accent5">
                    <a:lumMod val="50000"/>
                  </a:schemeClr>
                </a:solidFill>
                <a:latin typeface="Arial"/>
              </a:rPr>
              <a:t>ОПИК 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Arial"/>
              </a:rPr>
              <a:t>–</a:t>
            </a:r>
            <a:r>
              <a:rPr lang="bg-BG" sz="2000" dirty="0" smtClean="0">
                <a:solidFill>
                  <a:schemeClr val="accent5">
                    <a:lumMod val="50000"/>
                  </a:schemeClr>
                </a:solidFill>
                <a:latin typeface="Arial"/>
              </a:rPr>
              <a:t> грешката е лимитирана</a:t>
            </a:r>
            <a:r>
              <a:rPr lang="bg-BG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рамките на процедура BG16RFOP002-2.073 „Подкрепа за </a:t>
            </a:r>
            <a:r>
              <a:rPr lang="bg-BG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микро</a:t>
            </a:r>
            <a:r>
              <a:rPr lang="bg-BG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малки предприятия за преодоляване на икономическите последствия от пандемията COVID-19“.</a:t>
            </a:r>
            <a:r>
              <a:rPr lang="bg-BG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rgbClr val="4472C4">
                    <a:lumMod val="50000"/>
                  </a:srgbClr>
                </a:solidFill>
                <a:latin typeface="Arial"/>
              </a:rPr>
              <a:t>(</a:t>
            </a:r>
            <a:r>
              <a:rPr lang="bg-BG" sz="2000" dirty="0">
                <a:solidFill>
                  <a:srgbClr val="4472C4">
                    <a:lumMod val="50000"/>
                  </a:srgbClr>
                </a:solidFill>
                <a:latin typeface="Arial"/>
              </a:rPr>
              <a:t>8</a:t>
            </a:r>
            <a:r>
              <a:rPr lang="bg-BG" sz="2000" dirty="0" smtClean="0">
                <a:solidFill>
                  <a:srgbClr val="4472C4">
                    <a:lumMod val="50000"/>
                  </a:srgbClr>
                </a:solidFill>
                <a:latin typeface="Arial"/>
              </a:rPr>
              <a:t> СГ</a:t>
            </a:r>
            <a:r>
              <a:rPr lang="en-US" sz="2000" dirty="0" smtClean="0">
                <a:solidFill>
                  <a:srgbClr val="4472C4">
                    <a:lumMod val="50000"/>
                  </a:srgbClr>
                </a:solidFill>
                <a:latin typeface="Arial"/>
              </a:rPr>
              <a:t>, </a:t>
            </a:r>
            <a:r>
              <a:rPr lang="bg-BG" sz="2000" dirty="0" smtClean="0">
                <a:solidFill>
                  <a:srgbClr val="4472C4">
                    <a:lumMod val="50000"/>
                  </a:srgbClr>
                </a:solidFill>
                <a:latin typeface="Arial"/>
              </a:rPr>
              <a:t>ГКД 2021/2022</a:t>
            </a:r>
            <a:r>
              <a:rPr lang="en-US" sz="2000" dirty="0" smtClean="0">
                <a:solidFill>
                  <a:srgbClr val="4472C4">
                    <a:lumMod val="50000"/>
                  </a:srgbClr>
                </a:solidFill>
                <a:latin typeface="Arial"/>
              </a:rPr>
              <a:t>)</a:t>
            </a:r>
            <a:r>
              <a:rPr lang="bg-BG" sz="2000" dirty="0" smtClean="0">
                <a:solidFill>
                  <a:srgbClr val="4472C4">
                    <a:lumMod val="50000"/>
                  </a:srgbClr>
                </a:solidFill>
                <a:latin typeface="Arial"/>
              </a:rPr>
              <a:t>. Оттеглени са всички нередовни разходи по засегнатата процедура.</a:t>
            </a:r>
            <a:endParaRPr lang="en-US" sz="2000" dirty="0">
              <a:solidFill>
                <a:srgbClr val="4472C4">
                  <a:lumMod val="50000"/>
                </a:srgbClr>
              </a:solidFill>
              <a:latin typeface="Arial"/>
            </a:endParaRPr>
          </a:p>
          <a:p>
            <a:pPr marL="342900" lvl="1" indent="-342900" algn="just" hangingPunct="0"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bg-BG" sz="2000" dirty="0" smtClean="0">
                <a:solidFill>
                  <a:schemeClr val="accent5">
                    <a:lumMod val="50000"/>
                  </a:schemeClr>
                </a:solidFill>
                <a:latin typeface="Arial"/>
              </a:rPr>
              <a:t>ТГС </a:t>
            </a:r>
            <a:r>
              <a:rPr lang="bg-BG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между България и Турция, Северна Македония и </a:t>
            </a:r>
            <a:r>
              <a:rPr lang="bg-BG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Сърбия –грешката, </a:t>
            </a:r>
            <a:r>
              <a:rPr lang="bg-BG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свързана с пропуски на българската система за първо ниво на контрол (ПНК) при проверка за наличие на конфликт на интереси в малки процедури по възлагане по PRAG – </a:t>
            </a:r>
            <a:r>
              <a:rPr lang="bg-BG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single</a:t>
            </a:r>
            <a:r>
              <a:rPr lang="bg-BG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tender</a:t>
            </a:r>
            <a:r>
              <a:rPr lang="en-US" sz="2000" dirty="0" smtClean="0">
                <a:solidFill>
                  <a:srgbClr val="4472C4">
                    <a:lumMod val="50000"/>
                  </a:srgbClr>
                </a:solidFill>
                <a:latin typeface="Arial"/>
              </a:rPr>
              <a:t> </a:t>
            </a:r>
            <a:r>
              <a:rPr lang="en-US" sz="2000" dirty="0">
                <a:solidFill>
                  <a:srgbClr val="4472C4">
                    <a:lumMod val="50000"/>
                  </a:srgbClr>
                </a:solidFill>
                <a:latin typeface="Arial"/>
              </a:rPr>
              <a:t>(</a:t>
            </a:r>
            <a:r>
              <a:rPr lang="bg-BG" sz="2000" dirty="0">
                <a:solidFill>
                  <a:srgbClr val="4472C4">
                    <a:lumMod val="50000"/>
                  </a:srgbClr>
                </a:solidFill>
                <a:latin typeface="Arial"/>
              </a:rPr>
              <a:t>8 СГ</a:t>
            </a:r>
            <a:r>
              <a:rPr lang="en-US" sz="2000" dirty="0">
                <a:solidFill>
                  <a:srgbClr val="4472C4">
                    <a:lumMod val="50000"/>
                  </a:srgbClr>
                </a:solidFill>
                <a:latin typeface="Arial"/>
              </a:rPr>
              <a:t>, </a:t>
            </a:r>
            <a:r>
              <a:rPr lang="bg-BG" sz="2000" dirty="0">
                <a:solidFill>
                  <a:srgbClr val="4472C4">
                    <a:lumMod val="50000"/>
                  </a:srgbClr>
                </a:solidFill>
                <a:latin typeface="Arial"/>
              </a:rPr>
              <a:t>ГКД 2021/2022</a:t>
            </a:r>
            <a:r>
              <a:rPr lang="en-US" sz="2000" dirty="0">
                <a:solidFill>
                  <a:srgbClr val="4472C4">
                    <a:lumMod val="50000"/>
                  </a:srgbClr>
                </a:solidFill>
                <a:latin typeface="Arial"/>
              </a:rPr>
              <a:t>)</a:t>
            </a:r>
            <a:r>
              <a:rPr lang="bg-BG" sz="2000" dirty="0">
                <a:solidFill>
                  <a:srgbClr val="4472C4">
                    <a:lumMod val="50000"/>
                  </a:srgbClr>
                </a:solidFill>
                <a:latin typeface="Arial"/>
              </a:rPr>
              <a:t>. </a:t>
            </a:r>
            <a:r>
              <a:rPr lang="bg-BG" sz="2000" dirty="0" smtClean="0">
                <a:solidFill>
                  <a:srgbClr val="4472C4">
                    <a:lumMod val="50000"/>
                  </a:srgbClr>
                </a:solidFill>
                <a:latin typeface="Arial"/>
              </a:rPr>
              <a:t>Нередовните разходи са оттеглени от ГСО.</a:t>
            </a:r>
            <a:endParaRPr lang="en-US" sz="2000" dirty="0" smtClean="0">
              <a:solidFill>
                <a:schemeClr val="accent5">
                  <a:lumMod val="50000"/>
                </a:schemeClr>
              </a:solidFill>
              <a:latin typeface="Arial"/>
            </a:endParaRPr>
          </a:p>
          <a:p>
            <a:pPr marL="0" indent="0" algn="just" hangingPunct="0">
              <a:spcBef>
                <a:spcPts val="0"/>
              </a:spcBef>
              <a:spcAft>
                <a:spcPts val="1000"/>
              </a:spcAft>
              <a:buNone/>
            </a:pPr>
            <a:endParaRPr lang="en-US" sz="2000" dirty="0">
              <a:solidFill>
                <a:schemeClr val="accent5">
                  <a:lumMod val="50000"/>
                </a:schemeClr>
              </a:solidFill>
              <a:latin typeface="Arial"/>
            </a:endParaRPr>
          </a:p>
          <a:p>
            <a:pPr marL="0" indent="0" algn="just" hangingPunct="0">
              <a:spcBef>
                <a:spcPts val="0"/>
              </a:spcBef>
              <a:spcAft>
                <a:spcPts val="1000"/>
              </a:spcAft>
              <a:buNone/>
            </a:pPr>
            <a:endParaRPr lang="en-US" sz="2000" dirty="0">
              <a:solidFill>
                <a:schemeClr val="accent5">
                  <a:lumMod val="50000"/>
                </a:schemeClr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202390-66B6-4A58-9ACC-AB5B8CA0A253}" type="slidenum">
              <a:rPr kumimoji="0" lang="bg-BG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Palatino Linotype" pitchFamily="18"/>
                <a:ea typeface="+mn-ea"/>
                <a:cs typeface="+mn-cs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bg-BG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Palatino Linotype" pitchFamily="18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277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542472" y="316167"/>
            <a:ext cx="7082781" cy="588997"/>
          </a:xfrm>
        </p:spPr>
        <p:txBody>
          <a:bodyPr anchorCtr="0">
            <a:noAutofit/>
          </a:bodyPr>
          <a:lstStyle/>
          <a:p>
            <a:pPr lvl="0"/>
            <a:r>
              <a:rPr lang="bg-BG" sz="3200" b="1" dirty="0" smtClean="0">
                <a:solidFill>
                  <a:schemeClr val="accent5">
                    <a:lumMod val="50000"/>
                  </a:schemeClr>
                </a:solidFill>
                <a:latin typeface="Calibri" pitchFamily="34"/>
              </a:rPr>
              <a:t>Ефект на ФК, приложени в резултат на одитни препоръки 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Calibri" pitchFamily="34"/>
              </a:rPr>
              <a:t>(1-</a:t>
            </a:r>
            <a:r>
              <a:rPr lang="bg-BG" sz="3200" b="1" dirty="0" smtClean="0">
                <a:solidFill>
                  <a:schemeClr val="accent5">
                    <a:lumMod val="50000"/>
                  </a:schemeClr>
                </a:solidFill>
                <a:latin typeface="Calibri" pitchFamily="34"/>
              </a:rPr>
              <a:t>8 СГ)</a:t>
            </a:r>
            <a:endParaRPr lang="bg-BG" sz="3200" b="1" dirty="0">
              <a:solidFill>
                <a:schemeClr val="accent5">
                  <a:lumMod val="50000"/>
                </a:schemeClr>
              </a:solidFill>
              <a:latin typeface="Calibri" pitchFamily="34"/>
            </a:endParaRP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589085" y="1524003"/>
            <a:ext cx="8036169" cy="5040556"/>
          </a:xfrm>
        </p:spPr>
        <p:txBody>
          <a:bodyPr>
            <a:noAutofit/>
          </a:bodyPr>
          <a:lstStyle/>
          <a:p>
            <a:pPr algn="just" hangingPunct="0"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bg-BG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27 768 524,85 </a:t>
            </a:r>
            <a:r>
              <a:rPr lang="bg-BG" sz="2000" dirty="0" smtClean="0">
                <a:solidFill>
                  <a:schemeClr val="accent5">
                    <a:lumMod val="50000"/>
                  </a:schemeClr>
                </a:solidFill>
                <a:latin typeface="Arial"/>
              </a:rPr>
              <a:t>евро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Arial"/>
              </a:rPr>
              <a:t>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- </a:t>
            </a:r>
            <a:r>
              <a:rPr lang="bg-BG" sz="2000" dirty="0" smtClean="0">
                <a:solidFill>
                  <a:schemeClr val="accent5">
                    <a:lumMod val="50000"/>
                  </a:schemeClr>
                </a:solidFill>
                <a:latin typeface="Arial"/>
              </a:rPr>
              <a:t>оттеглена сума от Годишните счетоводни отчети в резултат на ФК 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Arial"/>
              </a:rPr>
              <a:t>(</a:t>
            </a:r>
            <a:r>
              <a:rPr lang="bg-BG" sz="2000" dirty="0" smtClean="0">
                <a:solidFill>
                  <a:schemeClr val="accent5">
                    <a:lumMod val="50000"/>
                  </a:schemeClr>
                </a:solidFill>
                <a:latin typeface="Arial"/>
              </a:rPr>
              <a:t>само влияние в съответната СГ –  не са включени ФК, предложени от Одитния орган в предходни СГ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Arial"/>
              </a:rPr>
              <a:t>)</a:t>
            </a:r>
            <a:endParaRPr lang="en-US" sz="2000" dirty="0">
              <a:solidFill>
                <a:schemeClr val="accent5">
                  <a:lumMod val="50000"/>
                </a:schemeClr>
              </a:solidFill>
              <a:latin typeface="Arial"/>
            </a:endParaRPr>
          </a:p>
          <a:p>
            <a:pPr algn="just" hangingPunct="0"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bg-BG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7 847 </a:t>
            </a:r>
            <a:r>
              <a:rPr lang="bg-BG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940,59 евро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Arial"/>
              </a:rPr>
              <a:t>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-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оттеглена сума от Годишните счетоводни отчети в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Arial"/>
              </a:rPr>
              <a:t>резултат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Arial"/>
              </a:rPr>
              <a:t> </a:t>
            </a:r>
            <a:r>
              <a:rPr lang="bg-BG" sz="2000" dirty="0" smtClean="0">
                <a:solidFill>
                  <a:schemeClr val="accent5">
                    <a:lumMod val="50000"/>
                  </a:schemeClr>
                </a:solidFill>
                <a:latin typeface="Arial"/>
              </a:rPr>
              <a:t>на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Arial"/>
              </a:rPr>
              <a:t> </a:t>
            </a:r>
            <a:r>
              <a:rPr lang="bg-BG" sz="2000" dirty="0" smtClean="0">
                <a:solidFill>
                  <a:schemeClr val="accent5">
                    <a:lumMod val="50000"/>
                  </a:schemeClr>
                </a:solidFill>
                <a:latin typeface="Arial"/>
              </a:rPr>
              <a:t>екстраполирани ФК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Arial"/>
              </a:rPr>
              <a:t>, </a:t>
            </a:r>
            <a:r>
              <a:rPr lang="bg-BG" sz="2000" dirty="0" smtClean="0">
                <a:solidFill>
                  <a:schemeClr val="accent5">
                    <a:lumMod val="50000"/>
                  </a:schemeClr>
                </a:solidFill>
                <a:latin typeface="Arial"/>
              </a:rPr>
              <a:t>предложени от Одитния орган допълнително към индивидуалните ФК, за да се свали остатъчната грешка по програмата под 2 %</a:t>
            </a:r>
          </a:p>
          <a:p>
            <a:pPr marL="0" indent="0" algn="just" hangingPunct="0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Arial"/>
              </a:rPr>
              <a:t>* </a:t>
            </a:r>
            <a:r>
              <a:rPr lang="bg-BG" sz="2000" dirty="0" smtClean="0">
                <a:solidFill>
                  <a:schemeClr val="accent5">
                    <a:lumMod val="50000"/>
                  </a:schemeClr>
                </a:solidFill>
                <a:latin typeface="Arial"/>
              </a:rPr>
              <a:t>Цялата стойност на оттеглените от ГСО суми е 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Arial"/>
              </a:rPr>
              <a:t>57 936 194,14  </a:t>
            </a:r>
            <a:r>
              <a:rPr lang="bg-BG" sz="2000" dirty="0" smtClean="0">
                <a:solidFill>
                  <a:schemeClr val="accent5">
                    <a:lumMod val="50000"/>
                  </a:schemeClr>
                </a:solidFill>
                <a:latin typeface="Arial"/>
              </a:rPr>
              <a:t>евро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Arial"/>
              </a:rPr>
              <a:t>, </a:t>
            </a:r>
            <a:r>
              <a:rPr lang="bg-BG" sz="2000" dirty="0" smtClean="0">
                <a:solidFill>
                  <a:schemeClr val="accent5">
                    <a:lumMod val="50000"/>
                  </a:schemeClr>
                </a:solidFill>
                <a:latin typeface="Arial"/>
              </a:rPr>
              <a:t>от които 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  <a:latin typeface="Arial"/>
              </a:rPr>
              <a:t>49,72 % </a:t>
            </a:r>
            <a:r>
              <a:rPr lang="bg-BG" sz="2000" dirty="0" smtClean="0">
                <a:solidFill>
                  <a:schemeClr val="accent5">
                    <a:lumMod val="50000"/>
                  </a:schemeClr>
                </a:solidFill>
                <a:latin typeface="Arial"/>
              </a:rPr>
              <a:t>се дължат на констатациите и препоръките на Одитни орган.</a:t>
            </a:r>
          </a:p>
          <a:p>
            <a:pPr marL="0" indent="0" algn="just" hangingPunct="0">
              <a:spcBef>
                <a:spcPts val="0"/>
              </a:spcBef>
              <a:spcAft>
                <a:spcPts val="1000"/>
              </a:spcAft>
              <a:buNone/>
            </a:pPr>
            <a:endParaRPr lang="en-US" sz="2000" b="1" dirty="0">
              <a:solidFill>
                <a:schemeClr val="accent5">
                  <a:lumMod val="5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2306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619996" y="0"/>
            <a:ext cx="7200799" cy="1052739"/>
          </a:xfrm>
        </p:spPr>
        <p:txBody>
          <a:bodyPr anchorCtr="0">
            <a:noAutofit/>
          </a:bodyPr>
          <a:lstStyle/>
          <a:p>
            <a:pPr lvl="0" algn="l"/>
            <a:r>
              <a:rPr lang="bg-BG" sz="3200" b="1" dirty="0" smtClean="0">
                <a:solidFill>
                  <a:schemeClr val="accent5">
                    <a:lumMod val="50000"/>
                  </a:schemeClr>
                </a:solidFill>
                <a:latin typeface="Calibri" pitchFamily="34"/>
              </a:rPr>
              <a:t>БЛАГОДАРЯ ЗА ВНИМАНИЕТО!</a:t>
            </a:r>
            <a:endParaRPr lang="bg-BG" sz="3200" b="1" dirty="0">
              <a:solidFill>
                <a:schemeClr val="accent5">
                  <a:lumMod val="50000"/>
                </a:schemeClr>
              </a:solidFill>
              <a:latin typeface="Calibri" pitchFamily="34"/>
            </a:endParaRP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67541" y="1200727"/>
            <a:ext cx="8353254" cy="5363832"/>
          </a:xfrm>
        </p:spPr>
        <p:txBody>
          <a:bodyPr>
            <a:noAutofit/>
          </a:bodyPr>
          <a:lstStyle/>
          <a:p>
            <a:pPr marL="0" indent="0" algn="just" hangingPunct="0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Calibri" pitchFamily="34"/>
                <a:hlinkClick r:id="rId4"/>
              </a:rPr>
              <a:t>https://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Calibri" pitchFamily="34"/>
                <a:hlinkClick r:id="rId4"/>
              </a:rPr>
              <a:t>aeuf.minfin.bg/bg/25</a:t>
            </a:r>
            <a:r>
              <a:rPr lang="bg-BG" sz="2400" b="1" dirty="0" smtClean="0">
                <a:solidFill>
                  <a:schemeClr val="accent5">
                    <a:lumMod val="50000"/>
                  </a:schemeClr>
                </a:solidFill>
                <a:latin typeface="Calibri" pitchFamily="34"/>
              </a:rPr>
              <a:t> </a:t>
            </a:r>
            <a:endParaRPr lang="bg-BG" sz="2400" b="1" dirty="0">
              <a:solidFill>
                <a:schemeClr val="accent5">
                  <a:lumMod val="50000"/>
                </a:schemeClr>
              </a:solidFill>
              <a:latin typeface="Calibri" pitchFamily="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752599"/>
            <a:ext cx="11560386" cy="650271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7610475"/>
            <a:ext cx="11560386" cy="6448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68547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/>
          </p:cNvPicPr>
          <p:nvPr/>
        </p:nvPicPr>
        <p:blipFill>
          <a:blip r:embed="rId3"/>
          <a:srcRect l="900" t="800" r="700" b="934"/>
          <a:stretch>
            <a:fillRect/>
          </a:stretch>
        </p:blipFill>
        <p:spPr>
          <a:xfrm>
            <a:off x="9143" y="-6775"/>
            <a:ext cx="9165451" cy="686477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Content Placeholder 2"/>
          <p:cNvSpPr txBox="1">
            <a:spLocks noGrp="1"/>
          </p:cNvSpPr>
          <p:nvPr>
            <p:ph idx="1"/>
          </p:nvPr>
        </p:nvSpPr>
        <p:spPr>
          <a:xfrm>
            <a:off x="146303" y="1600200"/>
            <a:ext cx="8851393" cy="51023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bg-BG" sz="4000" b="1" cap="all" dirty="0">
                <a:ln w="3175" cmpd="sng">
                  <a:noFill/>
                </a:ln>
                <a:solidFill>
                  <a:schemeClr val="accent5">
                    <a:lumMod val="50000"/>
                  </a:schemeClr>
                </a:solidFill>
              </a:rPr>
              <a:t>Основни</a:t>
            </a:r>
            <a:r>
              <a:rPr lang="ru-RU" sz="4000" b="1" cap="all" dirty="0">
                <a:ln w="3175" cmpd="sng">
                  <a:noFill/>
                </a:ln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4000" b="1" cap="all" dirty="0" smtClean="0">
                <a:ln w="3175" cmpd="sng">
                  <a:noFill/>
                </a:ln>
                <a:solidFill>
                  <a:schemeClr val="accent5">
                    <a:lumMod val="50000"/>
                  </a:schemeClr>
                </a:solidFill>
              </a:rPr>
              <a:t>констатации </a:t>
            </a:r>
            <a:r>
              <a:rPr lang="ru-RU" sz="4000" b="1" cap="all" dirty="0">
                <a:ln w="3175" cmpd="sng">
                  <a:noFill/>
                </a:ln>
                <a:solidFill>
                  <a:schemeClr val="accent5">
                    <a:lumMod val="50000"/>
                  </a:schemeClr>
                </a:solidFill>
              </a:rPr>
              <a:t>и </a:t>
            </a:r>
            <a:r>
              <a:rPr lang="bg-BG" sz="4000" b="1" cap="all" dirty="0">
                <a:ln w="3175" cmpd="sng">
                  <a:noFill/>
                </a:ln>
                <a:solidFill>
                  <a:schemeClr val="accent5">
                    <a:lumMod val="50000"/>
                  </a:schemeClr>
                </a:solidFill>
              </a:rPr>
              <a:t>препоръки</a:t>
            </a:r>
            <a:r>
              <a:rPr lang="ru-RU" sz="4000" b="1" cap="all" dirty="0">
                <a:ln w="3175" cmpd="sng">
                  <a:noFill/>
                </a:ln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4000" b="1" cap="all" dirty="0" smtClean="0">
                <a:ln w="3175" cmpd="sng">
                  <a:noFill/>
                </a:ln>
                <a:solidFill>
                  <a:schemeClr val="accent5">
                    <a:lumMod val="50000"/>
                  </a:schemeClr>
                </a:solidFill>
              </a:rPr>
              <a:t>НА ОДИТНИЯ ОРГАН ЗА ЕФРР, КФ, ЕСФ </a:t>
            </a:r>
            <a:r>
              <a:rPr lang="ru-RU" sz="4000" b="1" cap="all" dirty="0">
                <a:ln w="3175" cmpd="sng">
                  <a:noFill/>
                </a:ln>
                <a:solidFill>
                  <a:schemeClr val="accent5">
                    <a:lumMod val="50000"/>
                  </a:schemeClr>
                </a:solidFill>
              </a:rPr>
              <a:t>И </a:t>
            </a:r>
            <a:r>
              <a:rPr lang="ru-RU" sz="4000" b="1" cap="all" dirty="0" smtClean="0">
                <a:ln w="3175" cmpd="sng">
                  <a:noFill/>
                </a:ln>
                <a:solidFill>
                  <a:schemeClr val="accent5">
                    <a:lumMod val="50000"/>
                  </a:schemeClr>
                </a:solidFill>
              </a:rPr>
              <a:t>фепнл (</a:t>
            </a:r>
            <a:r>
              <a:rPr lang="ru-RU" sz="4000" b="1" cap="all" dirty="0">
                <a:ln w="3175" cmpd="sng">
                  <a:noFill/>
                </a:ln>
                <a:solidFill>
                  <a:schemeClr val="accent5">
                    <a:lumMod val="50000"/>
                  </a:schemeClr>
                </a:solidFill>
              </a:rPr>
              <a:t>2014 – 2020)</a:t>
            </a:r>
          </a:p>
          <a:p>
            <a:pPr marL="0" indent="0" algn="ctr">
              <a:buNone/>
            </a:pPr>
            <a:endParaRPr lang="ru-RU" sz="4000" b="1" cap="all" dirty="0" smtClean="0">
              <a:ln w="3175" cmpd="sng">
                <a:noFill/>
              </a:ln>
              <a:solidFill>
                <a:schemeClr val="accent5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bg-BG" sz="4000" b="1" cap="all" dirty="0">
              <a:ln w="3175" cmpd="sng">
                <a:noFill/>
              </a:ln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endParaRPr lang="bg-BG" sz="2000" cap="all" dirty="0">
              <a:ln w="3175" cmpd="sng">
                <a:noFill/>
              </a:ln>
              <a:solidFill>
                <a:schemeClr val="accent5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bg-BG" sz="2000" cap="all" dirty="0">
              <a:ln w="3175" cmpd="sng">
                <a:noFill/>
              </a:ln>
              <a:solidFill>
                <a:schemeClr val="accent5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bg-BG" sz="2000" cap="all" dirty="0">
                <a:ln w="3175" cmpd="sng">
                  <a:noFill/>
                </a:ln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endParaRPr lang="en-GB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91691" y="4425786"/>
            <a:ext cx="50060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b="1" i="1" dirty="0">
                <a:solidFill>
                  <a:schemeClr val="accent5">
                    <a:lumMod val="50000"/>
                  </a:schemeClr>
                </a:solidFill>
              </a:rPr>
              <a:t>Катя Дойчевска</a:t>
            </a:r>
            <a:endParaRPr lang="en-US" sz="2400" b="1" i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bg-BG" sz="2400" b="1" i="1" dirty="0" smtClean="0">
                <a:solidFill>
                  <a:schemeClr val="accent5">
                    <a:lumMod val="50000"/>
                  </a:schemeClr>
                </a:solidFill>
              </a:rPr>
              <a:t>Изпълнителен директор,</a:t>
            </a:r>
          </a:p>
          <a:p>
            <a:r>
              <a:rPr lang="bg-BG" sz="2400" b="1" i="1" dirty="0" smtClean="0">
                <a:solidFill>
                  <a:schemeClr val="accent5">
                    <a:lumMod val="50000"/>
                  </a:schemeClr>
                </a:solidFill>
              </a:rPr>
              <a:t>ИА „ОДИТ НА СРЕДСТВАТА ОТ ЕС“ </a:t>
            </a:r>
            <a:endParaRPr lang="en-GB" sz="2400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7432" y="87712"/>
            <a:ext cx="9040639" cy="899282"/>
            <a:chOff x="27432" y="87712"/>
            <a:chExt cx="9040639" cy="89928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/>
            <a:srcRect l="3047" r="3000" b="5062"/>
            <a:stretch/>
          </p:blipFill>
          <p:spPr>
            <a:xfrm>
              <a:off x="27432" y="123733"/>
              <a:ext cx="3728208" cy="790665"/>
            </a:xfrm>
            <a:prstGeom prst="rect">
              <a:avLst/>
            </a:prstGeom>
          </p:spPr>
        </p:pic>
        <p:grpSp>
          <p:nvGrpSpPr>
            <p:cNvPr id="7" name="Group 6"/>
            <p:cNvGrpSpPr/>
            <p:nvPr/>
          </p:nvGrpSpPr>
          <p:grpSpPr>
            <a:xfrm>
              <a:off x="5751577" y="87712"/>
              <a:ext cx="3316494" cy="899282"/>
              <a:chOff x="5751577" y="87712"/>
              <a:chExt cx="3316494" cy="899282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803009" y="273978"/>
                <a:ext cx="2265062" cy="530121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51577" y="87712"/>
                <a:ext cx="1161750" cy="89928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419277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570536" y="515637"/>
            <a:ext cx="6002935" cy="472447"/>
          </a:xfrm>
        </p:spPr>
        <p:txBody>
          <a:bodyPr anchorCtr="0">
            <a:noAutofit/>
          </a:bodyPr>
          <a:lstStyle/>
          <a:p>
            <a:pPr lvl="0"/>
            <a:r>
              <a:rPr lang="bg-BG" sz="3200" b="1" dirty="0" smtClean="0">
                <a:solidFill>
                  <a:schemeClr val="accent5">
                    <a:lumMod val="50000"/>
                  </a:schemeClr>
                </a:solidFill>
                <a:latin typeface="Calibri" pitchFamily="34"/>
              </a:rPr>
              <a:t>Одитни дейности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Calibri" pitchFamily="34"/>
              </a:rPr>
              <a:t> </a:t>
            </a: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Calibri" pitchFamily="34"/>
              </a:rPr>
              <a:t/>
            </a:r>
            <a:b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Calibri" pitchFamily="34"/>
              </a:rPr>
            </a:br>
            <a:endParaRPr lang="bg-BG" sz="3200" b="1" dirty="0">
              <a:solidFill>
                <a:schemeClr val="accent5">
                  <a:lumMod val="50000"/>
                </a:schemeClr>
              </a:solidFill>
              <a:latin typeface="Calibri" pitchFamily="34"/>
            </a:endParaRP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615462" y="1122947"/>
            <a:ext cx="8036169" cy="5313022"/>
          </a:xfrm>
        </p:spPr>
        <p:txBody>
          <a:bodyPr>
            <a:noAutofit/>
          </a:bodyPr>
          <a:lstStyle/>
          <a:p>
            <a:pPr algn="just" hangingPunct="0"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bg-BG" sz="2000" dirty="0" smtClean="0">
                <a:solidFill>
                  <a:schemeClr val="accent5">
                    <a:lumMod val="50000"/>
                  </a:schemeClr>
                </a:solidFill>
                <a:latin typeface="Arial"/>
              </a:rPr>
              <a:t>За програмен период 2014-2020, 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Arial"/>
              </a:rPr>
              <a:t>1</a:t>
            </a:r>
            <a:r>
              <a:rPr lang="bg-BG" sz="2000" dirty="0" smtClean="0">
                <a:solidFill>
                  <a:schemeClr val="accent5">
                    <a:lumMod val="50000"/>
                  </a:schemeClr>
                </a:solidFill>
                <a:latin typeface="Arial"/>
              </a:rPr>
              <a:t>-8 счетоводна година (СГ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Arial"/>
              </a:rPr>
              <a:t>) –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9 </a:t>
            </a:r>
            <a:r>
              <a:rPr lang="bg-BG" sz="2000" dirty="0" smtClean="0">
                <a:solidFill>
                  <a:schemeClr val="accent5">
                    <a:lumMod val="50000"/>
                  </a:schemeClr>
                </a:solidFill>
                <a:latin typeface="Arial"/>
              </a:rPr>
              <a:t>оперативни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Arial"/>
              </a:rPr>
              <a:t> </a:t>
            </a:r>
            <a:r>
              <a:rPr lang="bg-BG" sz="2000" dirty="0" smtClean="0">
                <a:solidFill>
                  <a:schemeClr val="accent5">
                    <a:lumMod val="50000"/>
                  </a:schemeClr>
                </a:solidFill>
                <a:latin typeface="Arial"/>
              </a:rPr>
              <a:t>и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Arial"/>
              </a:rPr>
              <a:t>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3 </a:t>
            </a:r>
            <a:r>
              <a:rPr lang="bg-BG" sz="2000" dirty="0" smtClean="0">
                <a:solidFill>
                  <a:schemeClr val="accent5">
                    <a:lumMod val="50000"/>
                  </a:schemeClr>
                </a:solidFill>
                <a:latin typeface="Arial"/>
              </a:rPr>
              <a:t>ТГС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Arial"/>
              </a:rPr>
              <a:t> </a:t>
            </a:r>
            <a:r>
              <a:rPr lang="bg-BG" sz="2000" dirty="0" smtClean="0">
                <a:solidFill>
                  <a:schemeClr val="accent5">
                    <a:lumMod val="50000"/>
                  </a:schemeClr>
                </a:solidFill>
                <a:latin typeface="Arial"/>
              </a:rPr>
              <a:t>програми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Arial"/>
              </a:rPr>
              <a:t>: </a:t>
            </a:r>
            <a:r>
              <a:rPr lang="bg-BG" sz="2000" dirty="0" smtClean="0">
                <a:solidFill>
                  <a:schemeClr val="accent5">
                    <a:lumMod val="50000"/>
                  </a:schemeClr>
                </a:solidFill>
                <a:latin typeface="Arial"/>
              </a:rPr>
              <a:t>73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Arial"/>
              </a:rPr>
              <a:t> </a:t>
            </a:r>
            <a:r>
              <a:rPr lang="bg-BG" sz="2000" dirty="0" smtClean="0">
                <a:solidFill>
                  <a:schemeClr val="accent5">
                    <a:lumMod val="50000"/>
                  </a:schemeClr>
                </a:solidFill>
                <a:latin typeface="Arial"/>
              </a:rPr>
              <a:t>системни одита 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Arial"/>
              </a:rPr>
              <a:t>(</a:t>
            </a:r>
            <a:r>
              <a:rPr lang="bg-BG" sz="2000" dirty="0" smtClean="0">
                <a:solidFill>
                  <a:schemeClr val="accent5">
                    <a:lumMod val="50000"/>
                  </a:schemeClr>
                </a:solidFill>
                <a:latin typeface="Arial"/>
              </a:rPr>
              <a:t>82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Arial"/>
              </a:rPr>
              <a:t> </a:t>
            </a:r>
            <a:r>
              <a:rPr lang="bg-BG" sz="2000" dirty="0" smtClean="0">
                <a:solidFill>
                  <a:schemeClr val="accent5">
                    <a:lumMod val="50000"/>
                  </a:schemeClr>
                </a:solidFill>
                <a:latin typeface="Arial"/>
              </a:rPr>
              <a:t>с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Arial"/>
              </a:rPr>
              <a:t> </a:t>
            </a:r>
            <a:r>
              <a:rPr lang="bg-BG" sz="2000" dirty="0" smtClean="0">
                <a:solidFill>
                  <a:schemeClr val="accent5">
                    <a:lumMod val="50000"/>
                  </a:schemeClr>
                </a:solidFill>
                <a:latin typeface="Arial"/>
              </a:rPr>
              <a:t>ТГС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Arial"/>
              </a:rPr>
              <a:t>) </a:t>
            </a:r>
            <a:r>
              <a:rPr lang="bg-BG" sz="2000" dirty="0" smtClean="0">
                <a:solidFill>
                  <a:schemeClr val="accent5">
                    <a:lumMod val="50000"/>
                  </a:schemeClr>
                </a:solidFill>
                <a:latin typeface="Arial"/>
              </a:rPr>
              <a:t>и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Arial"/>
              </a:rPr>
              <a:t> </a:t>
            </a:r>
            <a:r>
              <a:rPr lang="bg-BG" sz="2000" dirty="0" smtClean="0">
                <a:solidFill>
                  <a:schemeClr val="accent5">
                    <a:lumMod val="50000"/>
                  </a:schemeClr>
                </a:solidFill>
                <a:latin typeface="Arial"/>
              </a:rPr>
              <a:t>51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Arial"/>
              </a:rPr>
              <a:t> </a:t>
            </a:r>
            <a:r>
              <a:rPr lang="bg-BG" sz="2000" dirty="0" smtClean="0">
                <a:solidFill>
                  <a:schemeClr val="accent5">
                    <a:lumMod val="50000"/>
                  </a:schemeClr>
                </a:solidFill>
                <a:latin typeface="Arial"/>
              </a:rPr>
              <a:t>одити на операциите 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Arial"/>
              </a:rPr>
              <a:t>(</a:t>
            </a:r>
            <a:r>
              <a:rPr lang="bg-BG" sz="2000" dirty="0" smtClean="0">
                <a:solidFill>
                  <a:schemeClr val="accent5">
                    <a:lumMod val="50000"/>
                  </a:schemeClr>
                </a:solidFill>
                <a:latin typeface="Arial"/>
              </a:rPr>
              <a:t>53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Arial"/>
              </a:rPr>
              <a:t> </a:t>
            </a:r>
            <a:r>
              <a:rPr lang="bg-BG" sz="2000" dirty="0" smtClean="0">
                <a:solidFill>
                  <a:schemeClr val="accent5">
                    <a:lumMod val="50000"/>
                  </a:schemeClr>
                </a:solidFill>
                <a:latin typeface="Arial"/>
              </a:rPr>
              <a:t>с ТГС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Arial"/>
              </a:rPr>
              <a:t>), 1</a:t>
            </a:r>
            <a:r>
              <a:rPr lang="bg-BG" sz="2000" dirty="0" smtClean="0">
                <a:solidFill>
                  <a:schemeClr val="accent5">
                    <a:lumMod val="50000"/>
                  </a:schemeClr>
                </a:solidFill>
                <a:latin typeface="Arial"/>
              </a:rPr>
              <a:t>310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Arial"/>
              </a:rPr>
              <a:t> </a:t>
            </a:r>
            <a:r>
              <a:rPr lang="bg-BG" sz="2000" dirty="0" smtClean="0">
                <a:solidFill>
                  <a:schemeClr val="accent5">
                    <a:lumMod val="50000"/>
                  </a:schemeClr>
                </a:solidFill>
                <a:latin typeface="Arial"/>
              </a:rPr>
              <a:t>проверени проекта;</a:t>
            </a:r>
            <a:endParaRPr lang="en-US" sz="2000" dirty="0" smtClean="0">
              <a:solidFill>
                <a:schemeClr val="accent5">
                  <a:lumMod val="50000"/>
                </a:schemeClr>
              </a:solidFill>
              <a:latin typeface="Arial"/>
            </a:endParaRPr>
          </a:p>
          <a:p>
            <a:pPr algn="just" hangingPunct="0"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bg-BG" sz="2000" dirty="0" smtClean="0">
                <a:solidFill>
                  <a:srgbClr val="002060"/>
                </a:solidFill>
                <a:latin typeface="Arial"/>
              </a:rPr>
              <a:t>За</a:t>
            </a:r>
            <a:r>
              <a:rPr lang="en-US" sz="2000" dirty="0" smtClean="0">
                <a:solidFill>
                  <a:srgbClr val="002060"/>
                </a:solidFill>
                <a:latin typeface="Arial"/>
              </a:rPr>
              <a:t> </a:t>
            </a:r>
            <a:r>
              <a:rPr lang="bg-BG" sz="2000" dirty="0" smtClean="0">
                <a:solidFill>
                  <a:srgbClr val="002060"/>
                </a:solidFill>
                <a:latin typeface="Arial"/>
              </a:rPr>
              <a:t>9-ма СГ </a:t>
            </a:r>
            <a:r>
              <a:rPr lang="en-US" sz="2000" dirty="0" smtClean="0">
                <a:solidFill>
                  <a:srgbClr val="002060"/>
                </a:solidFill>
                <a:latin typeface="Arial"/>
              </a:rPr>
              <a:t>– </a:t>
            </a:r>
            <a:r>
              <a:rPr lang="bg-BG" sz="2000" dirty="0" smtClean="0">
                <a:solidFill>
                  <a:srgbClr val="002060"/>
                </a:solidFill>
                <a:latin typeface="Arial"/>
              </a:rPr>
              <a:t>12 одити на операциите и </a:t>
            </a:r>
            <a:r>
              <a:rPr lang="bg-BG" sz="2000" dirty="0">
                <a:solidFill>
                  <a:srgbClr val="002060"/>
                </a:solidFill>
                <a:latin typeface="Arial"/>
              </a:rPr>
              <a:t>9</a:t>
            </a:r>
            <a:r>
              <a:rPr lang="en-US" sz="2000" dirty="0" smtClean="0">
                <a:solidFill>
                  <a:srgbClr val="002060"/>
                </a:solidFill>
                <a:latin typeface="Arial"/>
              </a:rPr>
              <a:t> </a:t>
            </a:r>
            <a:r>
              <a:rPr lang="bg-BG" sz="2000" dirty="0" smtClean="0">
                <a:solidFill>
                  <a:srgbClr val="002060"/>
                </a:solidFill>
                <a:latin typeface="Arial"/>
              </a:rPr>
              <a:t>системни одита;</a:t>
            </a:r>
            <a:endParaRPr lang="en-US" sz="2000" dirty="0" smtClean="0">
              <a:solidFill>
                <a:srgbClr val="002060"/>
              </a:solidFill>
              <a:latin typeface="Arial"/>
            </a:endParaRPr>
          </a:p>
          <a:p>
            <a:pPr lvl="0" algn="just" hangingPunct="0">
              <a:spcBef>
                <a:spcPts val="600"/>
              </a:spcBef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bg-BG" sz="2000" dirty="0" smtClean="0">
                <a:solidFill>
                  <a:srgbClr val="4472C4">
                    <a:lumMod val="50000"/>
                  </a:srgbClr>
                </a:solidFill>
                <a:latin typeface="Arial"/>
              </a:rPr>
              <a:t>Установените пропуски </a:t>
            </a:r>
            <a:r>
              <a:rPr lang="en-US" sz="2000" dirty="0" smtClean="0">
                <a:solidFill>
                  <a:srgbClr val="4472C4">
                    <a:lumMod val="50000"/>
                  </a:srgbClr>
                </a:solidFill>
                <a:latin typeface="Arial"/>
              </a:rPr>
              <a:t>– </a:t>
            </a:r>
            <a:r>
              <a:rPr lang="bg-BG" sz="2000" dirty="0" smtClean="0">
                <a:solidFill>
                  <a:srgbClr val="4472C4">
                    <a:lumMod val="50000"/>
                  </a:srgbClr>
                </a:solidFill>
                <a:latin typeface="Arial"/>
              </a:rPr>
              <a:t>индивидуални и системни </a:t>
            </a:r>
            <a:r>
              <a:rPr lang="en-US" sz="2000" dirty="0" smtClean="0">
                <a:solidFill>
                  <a:srgbClr val="4472C4">
                    <a:lumMod val="50000"/>
                  </a:srgbClr>
                </a:solidFill>
                <a:latin typeface="Arial"/>
              </a:rPr>
              <a:t>– </a:t>
            </a:r>
            <a:r>
              <a:rPr lang="bg-BG" sz="2000" dirty="0" smtClean="0">
                <a:solidFill>
                  <a:srgbClr val="4472C4">
                    <a:lumMod val="50000"/>
                  </a:srgbClr>
                </a:solidFill>
                <a:latin typeface="Arial"/>
              </a:rPr>
              <a:t>са адресирани с подходящи препоръки</a:t>
            </a:r>
            <a:r>
              <a:rPr lang="en-US" sz="2000" dirty="0" smtClean="0">
                <a:solidFill>
                  <a:srgbClr val="4472C4">
                    <a:lumMod val="50000"/>
                  </a:srgbClr>
                </a:solidFill>
                <a:latin typeface="Arial"/>
              </a:rPr>
              <a:t>, </a:t>
            </a:r>
            <a:r>
              <a:rPr lang="bg-BG" sz="2000" dirty="0" smtClean="0">
                <a:solidFill>
                  <a:srgbClr val="4472C4">
                    <a:lumMod val="50000"/>
                  </a:srgbClr>
                </a:solidFill>
                <a:latin typeface="Arial"/>
              </a:rPr>
              <a:t>като всички са изпълнени</a:t>
            </a:r>
            <a:endParaRPr lang="en-US" sz="2000" dirty="0">
              <a:solidFill>
                <a:srgbClr val="4472C4">
                  <a:lumMod val="50000"/>
                </a:srgbClr>
              </a:solidFill>
              <a:latin typeface="Arial"/>
            </a:endParaRPr>
          </a:p>
          <a:p>
            <a:pPr lvl="0" algn="just" hangingPunct="0">
              <a:spcBef>
                <a:spcPts val="600"/>
              </a:spcBef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bg-BG" sz="2000" dirty="0" smtClean="0">
                <a:solidFill>
                  <a:srgbClr val="4472C4">
                    <a:lumMod val="50000"/>
                  </a:srgbClr>
                </a:solidFill>
                <a:latin typeface="Arial"/>
              </a:rPr>
              <a:t>Оценки на системите за управление и контрол</a:t>
            </a:r>
            <a:r>
              <a:rPr lang="en-US" sz="2000" dirty="0" smtClean="0">
                <a:solidFill>
                  <a:srgbClr val="4472C4">
                    <a:lumMod val="50000"/>
                  </a:srgbClr>
                </a:solidFill>
                <a:latin typeface="Arial"/>
              </a:rPr>
              <a:t>: </a:t>
            </a:r>
            <a:r>
              <a:rPr lang="bg-BG" sz="2000" dirty="0" smtClean="0">
                <a:solidFill>
                  <a:schemeClr val="accent5">
                    <a:lumMod val="50000"/>
                  </a:schemeClr>
                </a:solidFill>
                <a:latin typeface="Arial"/>
              </a:rPr>
              <a:t>Категория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Arial"/>
              </a:rPr>
              <a:t> 2 „</a:t>
            </a:r>
            <a:r>
              <a:rPr lang="bg-BG" sz="2000" dirty="0" smtClean="0">
                <a:solidFill>
                  <a:schemeClr val="accent5">
                    <a:lumMod val="50000"/>
                  </a:schemeClr>
                </a:solidFill>
                <a:latin typeface="Arial"/>
              </a:rPr>
              <a:t>Работи. Необходимо е известно подобрение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Arial"/>
              </a:rPr>
              <a:t>“ </a:t>
            </a:r>
            <a:endParaRPr lang="en-US" sz="2000" dirty="0">
              <a:solidFill>
                <a:schemeClr val="accent5">
                  <a:lumMod val="50000"/>
                </a:schemeClr>
              </a:solidFill>
              <a:latin typeface="Arial"/>
            </a:endParaRPr>
          </a:p>
          <a:p>
            <a:pPr algn="just" hangingPunct="0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bg-BG" sz="2000" dirty="0" smtClean="0">
                <a:solidFill>
                  <a:schemeClr val="accent5">
                    <a:lumMod val="50000"/>
                  </a:schemeClr>
                </a:solidFill>
                <a:latin typeface="Arial"/>
              </a:rPr>
              <a:t>Високо общо ниво на проектираната грешка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Arial"/>
              </a:rPr>
              <a:t>:</a:t>
            </a:r>
            <a:endParaRPr lang="en-US" sz="2000" dirty="0">
              <a:solidFill>
                <a:schemeClr val="accent5">
                  <a:lumMod val="50000"/>
                </a:schemeClr>
              </a:solidFill>
              <a:latin typeface="Arial"/>
            </a:endParaRPr>
          </a:p>
          <a:p>
            <a:pPr marL="0" indent="0" algn="just" hangingPunct="0">
              <a:spcBef>
                <a:spcPts val="600"/>
              </a:spcBef>
              <a:buNone/>
            </a:pPr>
            <a:r>
              <a:rPr lang="bg-BG" sz="2000" dirty="0" smtClean="0">
                <a:solidFill>
                  <a:schemeClr val="accent5">
                    <a:lumMod val="50000"/>
                  </a:schemeClr>
                </a:solidFill>
                <a:latin typeface="Arial"/>
              </a:rPr>
              <a:t>- ОПИК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Arial"/>
              </a:rPr>
              <a:t>: </a:t>
            </a:r>
            <a:r>
              <a:rPr lang="bg-BG" sz="2000" dirty="0" smtClean="0">
                <a:solidFill>
                  <a:schemeClr val="accent5">
                    <a:lumMod val="50000"/>
                  </a:schemeClr>
                </a:solidFill>
                <a:latin typeface="Arial"/>
              </a:rPr>
              <a:t>ГКД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Arial"/>
              </a:rPr>
              <a:t>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2018/2019 – 4,20%, </a:t>
            </a:r>
            <a:r>
              <a:rPr lang="bg-BG" sz="2000" dirty="0" smtClean="0">
                <a:solidFill>
                  <a:schemeClr val="accent5">
                    <a:lumMod val="50000"/>
                  </a:schemeClr>
                </a:solidFill>
                <a:latin typeface="Arial"/>
              </a:rPr>
              <a:t>ГКД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Arial"/>
              </a:rPr>
              <a:t>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2020/2021 – 2,19%</a:t>
            </a:r>
          </a:p>
          <a:p>
            <a:pPr marL="0" indent="0" algn="just" hangingPunct="0">
              <a:spcBef>
                <a:spcPts val="600"/>
              </a:spcBef>
              <a:buNone/>
            </a:pPr>
            <a:r>
              <a:rPr lang="bg-BG" sz="2000" dirty="0" smtClean="0">
                <a:solidFill>
                  <a:schemeClr val="accent5">
                    <a:lumMod val="50000"/>
                  </a:schemeClr>
                </a:solidFill>
                <a:latin typeface="Arial"/>
              </a:rPr>
              <a:t>- ОПРР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Arial"/>
              </a:rPr>
              <a:t>: </a:t>
            </a:r>
            <a:r>
              <a:rPr lang="bg-BG" sz="2000" dirty="0" smtClean="0">
                <a:solidFill>
                  <a:schemeClr val="accent5">
                    <a:lumMod val="50000"/>
                  </a:schemeClr>
                </a:solidFill>
                <a:latin typeface="Arial"/>
              </a:rPr>
              <a:t>ГКД 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Arial"/>
              </a:rPr>
              <a:t>2019/2020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– 2,43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Arial"/>
              </a:rPr>
              <a:t>%</a:t>
            </a:r>
            <a:r>
              <a:rPr lang="bg-BG" sz="2000" dirty="0" smtClean="0">
                <a:solidFill>
                  <a:schemeClr val="accent5">
                    <a:lumMod val="50000"/>
                  </a:schemeClr>
                </a:solidFill>
                <a:latin typeface="Arial"/>
              </a:rPr>
              <a:t>; </a:t>
            </a:r>
            <a:endParaRPr lang="en-US" sz="2000" dirty="0">
              <a:solidFill>
                <a:schemeClr val="accent5">
                  <a:lumMod val="50000"/>
                </a:schemeClr>
              </a:solidFill>
              <a:latin typeface="Arial"/>
            </a:endParaRPr>
          </a:p>
          <a:p>
            <a:pPr marL="0" indent="0" algn="just" hangingPunct="0">
              <a:spcBef>
                <a:spcPts val="600"/>
              </a:spcBef>
              <a:buNone/>
            </a:pPr>
            <a:r>
              <a:rPr lang="bg-BG" sz="2000" dirty="0" smtClean="0">
                <a:solidFill>
                  <a:schemeClr val="accent5">
                    <a:lumMod val="50000"/>
                  </a:schemeClr>
                </a:solidFill>
                <a:latin typeface="Arial"/>
              </a:rPr>
              <a:t>- ОПОС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Arial"/>
              </a:rPr>
              <a:t>: </a:t>
            </a:r>
            <a:r>
              <a:rPr lang="bg-BG" sz="2000" dirty="0" smtClean="0">
                <a:solidFill>
                  <a:schemeClr val="accent5">
                    <a:lumMod val="50000"/>
                  </a:schemeClr>
                </a:solidFill>
                <a:latin typeface="Arial"/>
              </a:rPr>
              <a:t>ГКД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Arial"/>
              </a:rPr>
              <a:t>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2020/2021 – 4,72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Arial"/>
              </a:rPr>
              <a:t>%</a:t>
            </a:r>
            <a:r>
              <a:rPr lang="bg-BG" sz="20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, </a:t>
            </a:r>
            <a:r>
              <a:rPr lang="bg-BG" sz="2000" dirty="0" smtClean="0">
                <a:solidFill>
                  <a:schemeClr val="accent5">
                    <a:lumMod val="50000"/>
                  </a:schemeClr>
                </a:solidFill>
                <a:latin typeface="Arial"/>
              </a:rPr>
              <a:t>ГКД </a:t>
            </a:r>
            <a:r>
              <a:rPr lang="bg-BG" sz="20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2022/2023 – 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3,56</a:t>
            </a:r>
            <a:r>
              <a:rPr lang="bg-BG" sz="20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 %</a:t>
            </a:r>
            <a:endParaRPr lang="en-US" sz="2000" dirty="0" smtClean="0">
              <a:solidFill>
                <a:schemeClr val="accent5">
                  <a:lumMod val="50000"/>
                </a:schemeClr>
              </a:solidFill>
              <a:latin typeface="Arial"/>
            </a:endParaRPr>
          </a:p>
          <a:p>
            <a:pPr marL="0" indent="0" algn="just" hangingPunct="0">
              <a:spcBef>
                <a:spcPts val="0"/>
              </a:spcBef>
              <a:spcAft>
                <a:spcPts val="1000"/>
              </a:spcAft>
              <a:buNone/>
            </a:pPr>
            <a:r>
              <a:rPr lang="bg-BG" sz="2000" dirty="0" smtClean="0">
                <a:solidFill>
                  <a:schemeClr val="accent5">
                    <a:lumMod val="50000"/>
                  </a:schemeClr>
                </a:solidFill>
                <a:latin typeface="Arial"/>
              </a:rPr>
              <a:t>- </a:t>
            </a:r>
            <a:r>
              <a:rPr lang="bg-BG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Програми </a:t>
            </a:r>
            <a:r>
              <a:rPr lang="bg-BG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ТГС на България със Сърбия, Северна Македония и Турция </a:t>
            </a:r>
            <a:r>
              <a:rPr lang="bg-BG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bg-BG" sz="20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ГКД 2022/2023 – </a:t>
            </a:r>
            <a:r>
              <a:rPr lang="bg-BG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2,77</a:t>
            </a:r>
            <a:r>
              <a:rPr lang="bg-BG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2000" dirty="0" smtClean="0">
                <a:solidFill>
                  <a:schemeClr val="accent5">
                    <a:lumMod val="50000"/>
                  </a:schemeClr>
                </a:solidFill>
                <a:latin typeface="Arial"/>
              </a:rPr>
              <a:t>%.</a:t>
            </a:r>
            <a:endParaRPr lang="en-US" sz="2000" dirty="0">
              <a:solidFill>
                <a:schemeClr val="accent5">
                  <a:lumMod val="50000"/>
                </a:schemeClr>
              </a:solidFill>
              <a:latin typeface="Arial"/>
            </a:endParaRPr>
          </a:p>
          <a:p>
            <a:pPr marL="0" indent="0" algn="just" hangingPunct="0">
              <a:spcBef>
                <a:spcPts val="0"/>
              </a:spcBef>
              <a:spcAft>
                <a:spcPts val="1000"/>
              </a:spcAft>
              <a:buNone/>
            </a:pP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hangingPunct="0">
              <a:spcBef>
                <a:spcPts val="0"/>
              </a:spcBef>
              <a:spcAft>
                <a:spcPts val="1000"/>
              </a:spcAft>
              <a:buNone/>
            </a:pPr>
            <a:endParaRPr lang="en-US" sz="2000" dirty="0">
              <a:solidFill>
                <a:schemeClr val="accent5">
                  <a:lumMod val="50000"/>
                </a:schemeClr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202390-66B6-4A58-9ACC-AB5B8CA0A253}" type="slidenum">
              <a:rPr kumimoji="0" lang="bg-BG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Palatino Linotype" pitchFamily="18"/>
                <a:ea typeface="+mn-ea"/>
                <a:cs typeface="+mn-cs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bg-BG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Palatino Linotype" pitchFamily="18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089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570536" y="515637"/>
            <a:ext cx="6002935" cy="472447"/>
          </a:xfrm>
        </p:spPr>
        <p:txBody>
          <a:bodyPr anchorCtr="0">
            <a:noAutofit/>
          </a:bodyPr>
          <a:lstStyle/>
          <a:p>
            <a:pPr lvl="0"/>
            <a:r>
              <a:rPr lang="bg-BG" sz="3200" b="1" dirty="0" smtClean="0">
                <a:solidFill>
                  <a:schemeClr val="accent5">
                    <a:lumMod val="50000"/>
                  </a:schemeClr>
                </a:solidFill>
                <a:latin typeface="Calibri" pitchFamily="34"/>
              </a:rPr>
              <a:t>Одитни дейности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Calibri" pitchFamily="34"/>
              </a:rPr>
              <a:t> </a:t>
            </a: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Calibri" pitchFamily="34"/>
              </a:rPr>
              <a:t/>
            </a:r>
            <a:b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Calibri" pitchFamily="34"/>
              </a:rPr>
            </a:br>
            <a:endParaRPr lang="bg-BG" sz="3200" b="1" dirty="0">
              <a:solidFill>
                <a:schemeClr val="accent5">
                  <a:lumMod val="50000"/>
                </a:schemeClr>
              </a:solidFill>
              <a:latin typeface="Calibri" pitchFamily="34"/>
            </a:endParaRP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615462" y="1122947"/>
            <a:ext cx="8036169" cy="5313022"/>
          </a:xfrm>
        </p:spPr>
        <p:txBody>
          <a:bodyPr>
            <a:noAutofit/>
          </a:bodyPr>
          <a:lstStyle/>
          <a:p>
            <a:pPr algn="just" hangingPunct="0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bg-BG" sz="2000" dirty="0" smtClean="0">
                <a:solidFill>
                  <a:schemeClr val="accent5">
                    <a:lumMod val="50000"/>
                  </a:schemeClr>
                </a:solidFill>
                <a:latin typeface="Arial"/>
              </a:rPr>
              <a:t>За </a:t>
            </a:r>
            <a:r>
              <a:rPr lang="bg-BG" sz="20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ПВУ – 5 системни одита и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 </a:t>
            </a:r>
            <a:r>
              <a:rPr lang="bg-BG" sz="20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1 одит на ключови етапи и цели;</a:t>
            </a:r>
            <a:endParaRPr lang="en-US" sz="2000" dirty="0">
              <a:solidFill>
                <a:schemeClr val="accent5">
                  <a:lumMod val="50000"/>
                </a:schemeClr>
              </a:solidFill>
              <a:latin typeface="Arial"/>
            </a:endParaRPr>
          </a:p>
          <a:p>
            <a:pPr marL="0" indent="0" algn="just" hangingPunct="0">
              <a:spcBef>
                <a:spcPts val="600"/>
              </a:spcBef>
              <a:buNone/>
            </a:pPr>
            <a:endParaRPr lang="en-US" sz="2000" dirty="0">
              <a:solidFill>
                <a:schemeClr val="accent5">
                  <a:lumMod val="50000"/>
                </a:schemeClr>
              </a:solidFill>
              <a:latin typeface="Arial"/>
            </a:endParaRPr>
          </a:p>
          <a:p>
            <a:pPr lvl="0" algn="just" hangingPunct="0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bg-BG" sz="2000" dirty="0" smtClean="0">
                <a:solidFill>
                  <a:schemeClr val="accent5">
                    <a:lumMod val="50000"/>
                  </a:schemeClr>
                </a:solidFill>
                <a:latin typeface="Arial"/>
              </a:rPr>
              <a:t>Системите за управление и контрол на 4 Структури за наблюдение и докладване са с </a:t>
            </a:r>
            <a:r>
              <a:rPr lang="bg-BG" sz="20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оценка Категория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 2 „</a:t>
            </a:r>
            <a:r>
              <a:rPr lang="bg-BG" sz="20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Работи. Необходимо е известно подобрение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“</a:t>
            </a:r>
            <a:r>
              <a:rPr lang="bg-BG" sz="20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 и </a:t>
            </a:r>
            <a:r>
              <a:rPr lang="bg-BG" sz="2000" dirty="0" smtClean="0">
                <a:solidFill>
                  <a:schemeClr val="accent5">
                    <a:lumMod val="50000"/>
                  </a:schemeClr>
                </a:solidFill>
                <a:latin typeface="Arial"/>
              </a:rPr>
              <a:t>1 СУК на </a:t>
            </a:r>
            <a:r>
              <a:rPr lang="bg-BG" sz="20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СНД с оценка Категория 3 „Работи частично. Необходими са съществени подобрения“;</a:t>
            </a:r>
          </a:p>
          <a:p>
            <a:pPr marL="0" lvl="0" indent="0" algn="just" hangingPunct="0">
              <a:spcBef>
                <a:spcPts val="600"/>
              </a:spcBef>
              <a:buNone/>
            </a:pPr>
            <a:endParaRPr lang="bg-BG" sz="2000" dirty="0">
              <a:solidFill>
                <a:schemeClr val="accent5">
                  <a:lumMod val="50000"/>
                </a:schemeClr>
              </a:solidFill>
              <a:latin typeface="Arial"/>
            </a:endParaRPr>
          </a:p>
          <a:p>
            <a:pPr lvl="0" algn="just" hangingPunct="0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bg-BG" sz="20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Установените пропуски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– </a:t>
            </a:r>
            <a:r>
              <a:rPr lang="bg-BG" sz="20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индивидуални и системни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– </a:t>
            </a:r>
            <a:r>
              <a:rPr lang="bg-BG" sz="20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са адресирани с подходящи препоръки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.</a:t>
            </a:r>
          </a:p>
          <a:p>
            <a:pPr marL="0" indent="0" algn="just" hangingPunct="0">
              <a:spcBef>
                <a:spcPts val="0"/>
              </a:spcBef>
              <a:spcAft>
                <a:spcPts val="1000"/>
              </a:spcAft>
              <a:buNone/>
            </a:pPr>
            <a:endParaRPr lang="en-US" sz="2000" dirty="0">
              <a:solidFill>
                <a:schemeClr val="accent5">
                  <a:lumMod val="50000"/>
                </a:schemeClr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202390-66B6-4A58-9ACC-AB5B8CA0A253}" type="slidenum">
              <a:rPr kumimoji="0" lang="bg-BG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Palatino Linotype" pitchFamily="18"/>
                <a:ea typeface="+mn-ea"/>
                <a:cs typeface="+mn-cs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bg-BG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Palatino Linotype" pitchFamily="18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534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570536" y="515637"/>
            <a:ext cx="6002935" cy="472447"/>
          </a:xfrm>
        </p:spPr>
        <p:txBody>
          <a:bodyPr anchorCtr="0">
            <a:noAutofit/>
          </a:bodyPr>
          <a:lstStyle/>
          <a:p>
            <a:pPr lvl="0"/>
            <a:r>
              <a:rPr lang="bg-BG" sz="3200" b="1" dirty="0" smtClean="0">
                <a:solidFill>
                  <a:schemeClr val="accent5">
                    <a:lumMod val="50000"/>
                  </a:schemeClr>
                </a:solidFill>
                <a:latin typeface="Calibri" pitchFamily="34"/>
              </a:rPr>
              <a:t>Одитни дейности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Calibri" pitchFamily="34"/>
              </a:rPr>
              <a:t> </a:t>
            </a: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Calibri" pitchFamily="34"/>
              </a:rPr>
              <a:t/>
            </a:r>
            <a:b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Calibri" pitchFamily="34"/>
              </a:rPr>
            </a:br>
            <a:endParaRPr lang="bg-BG" sz="3200" b="1" dirty="0">
              <a:solidFill>
                <a:schemeClr val="accent5">
                  <a:lumMod val="50000"/>
                </a:schemeClr>
              </a:solidFill>
              <a:latin typeface="Calibri" pitchFamily="34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328869"/>
              </p:ext>
            </p:extLst>
          </p:nvPr>
        </p:nvGraphicFramePr>
        <p:xfrm>
          <a:off x="85725" y="1104896"/>
          <a:ext cx="9058275" cy="5343533"/>
        </p:xfrm>
        <a:graphic>
          <a:graphicData uri="http://schemas.openxmlformats.org/drawingml/2006/table">
            <a:tbl>
              <a:tblPr/>
              <a:tblGrid>
                <a:gridCol w="705840">
                  <a:extLst>
                    <a:ext uri="{9D8B030D-6E8A-4147-A177-3AD203B41FA5}">
                      <a16:colId xmlns:a16="http://schemas.microsoft.com/office/drawing/2014/main" val="3311506615"/>
                    </a:ext>
                  </a:extLst>
                </a:gridCol>
                <a:gridCol w="1529319">
                  <a:extLst>
                    <a:ext uri="{9D8B030D-6E8A-4147-A177-3AD203B41FA5}">
                      <a16:colId xmlns:a16="http://schemas.microsoft.com/office/drawing/2014/main" val="2157024552"/>
                    </a:ext>
                  </a:extLst>
                </a:gridCol>
                <a:gridCol w="1617549">
                  <a:extLst>
                    <a:ext uri="{9D8B030D-6E8A-4147-A177-3AD203B41FA5}">
                      <a16:colId xmlns:a16="http://schemas.microsoft.com/office/drawing/2014/main" val="3681300903"/>
                    </a:ext>
                  </a:extLst>
                </a:gridCol>
                <a:gridCol w="1235219">
                  <a:extLst>
                    <a:ext uri="{9D8B030D-6E8A-4147-A177-3AD203B41FA5}">
                      <a16:colId xmlns:a16="http://schemas.microsoft.com/office/drawing/2014/main" val="1497876866"/>
                    </a:ext>
                  </a:extLst>
                </a:gridCol>
                <a:gridCol w="1720483">
                  <a:extLst>
                    <a:ext uri="{9D8B030D-6E8A-4147-A177-3AD203B41FA5}">
                      <a16:colId xmlns:a16="http://schemas.microsoft.com/office/drawing/2014/main" val="2676345801"/>
                    </a:ext>
                  </a:extLst>
                </a:gridCol>
                <a:gridCol w="1073465">
                  <a:extLst>
                    <a:ext uri="{9D8B030D-6E8A-4147-A177-3AD203B41FA5}">
                      <a16:colId xmlns:a16="http://schemas.microsoft.com/office/drawing/2014/main" val="4185172802"/>
                    </a:ext>
                  </a:extLst>
                </a:gridCol>
                <a:gridCol w="1176400">
                  <a:extLst>
                    <a:ext uri="{9D8B030D-6E8A-4147-A177-3AD203B41FA5}">
                      <a16:colId xmlns:a16="http://schemas.microsoft.com/office/drawing/2014/main" val="2065147473"/>
                    </a:ext>
                  </a:extLst>
                </a:gridCol>
              </a:tblGrid>
              <a:tr h="2428873"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№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Брой</a:t>
                      </a:r>
                      <a:br>
                        <a:rPr lang="bg-BG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bg-BG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проверени</a:t>
                      </a:r>
                      <a:br>
                        <a:rPr lang="bg-BG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bg-BG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проекти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Брой</a:t>
                      </a:r>
                      <a:br>
                        <a:rPr lang="bg-BG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bg-BG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проверени</a:t>
                      </a:r>
                      <a:br>
                        <a:rPr lang="bg-BG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bg-BG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обществени</a:t>
                      </a:r>
                      <a:br>
                        <a:rPr lang="bg-BG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bg-BG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поръчки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Брой на</a:t>
                      </a:r>
                      <a:b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констатираните</a:t>
                      </a:r>
                      <a:b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нарушения с</a:t>
                      </a:r>
                      <a:b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фин. влияние в</a:t>
                      </a:r>
                      <a:b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проверените</a:t>
                      </a:r>
                      <a:b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поръчки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Брой на</a:t>
                      </a:r>
                      <a:b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</a:br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констатираните</a:t>
                      </a:r>
                      <a:b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</a:br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нарушения с</a:t>
                      </a:r>
                      <a:b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</a:br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грешка в</a:t>
                      </a:r>
                      <a:b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</a:br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одитираните</a:t>
                      </a:r>
                      <a:b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</a:br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разходи</a:t>
                      </a:r>
                      <a:b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</a:b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bg-BG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Договори</a:t>
                      </a:r>
                      <a:endParaRPr lang="bg-BG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Брой</a:t>
                      </a:r>
                      <a:b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</a:br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нарушения</a:t>
                      </a:r>
                      <a:b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</a:br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извън</a:t>
                      </a:r>
                      <a:b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</a:br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процедурите</a:t>
                      </a:r>
                      <a:b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</a:br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за избор на</a:t>
                      </a:r>
                      <a:b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</a:br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изпълнител</a:t>
                      </a:r>
                    </a:p>
                  </a:txBody>
                  <a:tcPr marL="7620" marR="762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6523515"/>
                  </a:ext>
                </a:extLst>
              </a:tr>
              <a:tr h="291466">
                <a:tc>
                  <a:txBody>
                    <a:bodyPr/>
                    <a:lstStyle/>
                    <a:p>
                      <a:pPr algn="r" fontAlgn="b"/>
                      <a:r>
                        <a:rPr lang="bg-BG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3047833"/>
                  </a:ext>
                </a:extLst>
              </a:tr>
              <a:tr h="291466">
                <a:tc>
                  <a:txBody>
                    <a:bodyPr/>
                    <a:lstStyle/>
                    <a:p>
                      <a:pPr algn="r" fontAlgn="b"/>
                      <a:r>
                        <a:rPr lang="bg-BG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0647706"/>
                  </a:ext>
                </a:extLst>
              </a:tr>
              <a:tr h="291466">
                <a:tc>
                  <a:txBody>
                    <a:bodyPr/>
                    <a:lstStyle/>
                    <a:p>
                      <a:pPr algn="r" fontAlgn="b"/>
                      <a:r>
                        <a:rPr lang="bg-BG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4243221"/>
                  </a:ext>
                </a:extLst>
              </a:tr>
              <a:tr h="291466">
                <a:tc>
                  <a:txBody>
                    <a:bodyPr/>
                    <a:lstStyle/>
                    <a:p>
                      <a:pPr algn="r" fontAlgn="b"/>
                      <a:r>
                        <a:rPr lang="bg-BG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980269"/>
                  </a:ext>
                </a:extLst>
              </a:tr>
              <a:tr h="291466">
                <a:tc>
                  <a:txBody>
                    <a:bodyPr/>
                    <a:lstStyle/>
                    <a:p>
                      <a:pPr algn="r" fontAlgn="b"/>
                      <a:r>
                        <a:rPr lang="bg-BG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1264479"/>
                  </a:ext>
                </a:extLst>
              </a:tr>
              <a:tr h="291466">
                <a:tc>
                  <a:txBody>
                    <a:bodyPr/>
                    <a:lstStyle/>
                    <a:p>
                      <a:pPr algn="r" fontAlgn="b"/>
                      <a:r>
                        <a:rPr lang="bg-BG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5977008"/>
                  </a:ext>
                </a:extLst>
              </a:tr>
              <a:tr h="291466">
                <a:tc>
                  <a:txBody>
                    <a:bodyPr/>
                    <a:lstStyle/>
                    <a:p>
                      <a:pPr algn="l" fontAlgn="b"/>
                      <a:r>
                        <a:rPr lang="bg-BG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1310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2099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1452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3210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0405474"/>
                  </a:ext>
                </a:extLst>
              </a:tr>
              <a:tr h="291466">
                <a:tc>
                  <a:txBody>
                    <a:bodyPr/>
                    <a:lstStyle/>
                    <a:p>
                      <a:pPr algn="l" fontAlgn="b"/>
                      <a:r>
                        <a:rPr lang="bg-BG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6038850"/>
                  </a:ext>
                </a:extLst>
              </a:tr>
              <a:tr h="291466">
                <a:tc>
                  <a:txBody>
                    <a:bodyPr/>
                    <a:lstStyle/>
                    <a:p>
                      <a:pPr algn="r" fontAlgn="b"/>
                      <a:r>
                        <a:rPr lang="bg-BG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7968915"/>
                  </a:ext>
                </a:extLst>
              </a:tr>
              <a:tr h="291466"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9838354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202390-66B6-4A58-9ACC-AB5B8CA0A253}" type="slidenum">
              <a:rPr kumimoji="0" lang="bg-BG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Palatino Linotype" pitchFamily="18"/>
                <a:ea typeface="+mn-ea"/>
                <a:cs typeface="+mn-cs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bg-BG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Palatino Linotype" pitchFamily="18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922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570536" y="515637"/>
            <a:ext cx="6002935" cy="472447"/>
          </a:xfrm>
        </p:spPr>
        <p:txBody>
          <a:bodyPr anchorCtr="0">
            <a:noAutofit/>
          </a:bodyPr>
          <a:lstStyle/>
          <a:p>
            <a:pPr lvl="0"/>
            <a:r>
              <a:rPr lang="bg-BG" sz="3200" b="1" dirty="0" smtClean="0">
                <a:solidFill>
                  <a:schemeClr val="accent5">
                    <a:lumMod val="50000"/>
                  </a:schemeClr>
                </a:solidFill>
                <a:latin typeface="Calibri" pitchFamily="34"/>
              </a:rPr>
              <a:t>Одитни дейности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Calibri" pitchFamily="34"/>
              </a:rPr>
              <a:t> </a:t>
            </a: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Calibri" pitchFamily="34"/>
              </a:rPr>
              <a:t/>
            </a:r>
            <a:b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Calibri" pitchFamily="34"/>
              </a:rPr>
            </a:br>
            <a:endParaRPr lang="bg-BG" sz="3200" b="1" dirty="0">
              <a:solidFill>
                <a:schemeClr val="accent5">
                  <a:lumMod val="50000"/>
                </a:schemeClr>
              </a:solidFill>
              <a:latin typeface="Calibri" pitchFamily="3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202390-66B6-4A58-9ACC-AB5B8CA0A253}" type="slidenum">
              <a:rPr kumimoji="0" lang="bg-BG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Palatino Linotype" pitchFamily="18"/>
                <a:ea typeface="+mn-ea"/>
                <a:cs typeface="+mn-cs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bg-BG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Palatino Linotype" pitchFamily="18"/>
              <a:ea typeface="+mn-ea"/>
              <a:cs typeface="+mn-cs"/>
            </a:endParaRPr>
          </a:p>
        </p:txBody>
      </p:sp>
      <p:graphicFrame>
        <p:nvGraphicFramePr>
          <p:cNvPr id="7" name="Content Placeholder 7"/>
          <p:cNvGraphicFramePr>
            <a:graphicFrameLocks noGrp="1"/>
          </p:cNvGraphicFramePr>
          <p:nvPr>
            <p:ph idx="1"/>
          </p:nvPr>
        </p:nvGraphicFramePr>
        <p:xfrm>
          <a:off x="615950" y="1122363"/>
          <a:ext cx="8035925" cy="53133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001139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570536" y="515637"/>
            <a:ext cx="6002935" cy="472447"/>
          </a:xfrm>
        </p:spPr>
        <p:txBody>
          <a:bodyPr anchorCtr="0">
            <a:noAutofit/>
          </a:bodyPr>
          <a:lstStyle/>
          <a:p>
            <a:pPr lvl="0"/>
            <a:r>
              <a:rPr lang="bg-BG" sz="3200" b="1" dirty="0" smtClean="0">
                <a:solidFill>
                  <a:schemeClr val="accent5">
                    <a:lumMod val="50000"/>
                  </a:schemeClr>
                </a:solidFill>
                <a:latin typeface="Calibri" pitchFamily="34"/>
              </a:rPr>
              <a:t>Одитни дейности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Calibri" pitchFamily="34"/>
              </a:rPr>
              <a:t> </a:t>
            </a: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Calibri" pitchFamily="34"/>
              </a:rPr>
              <a:t/>
            </a:r>
            <a:b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Calibri" pitchFamily="34"/>
              </a:rPr>
            </a:br>
            <a:endParaRPr lang="bg-BG" sz="3200" b="1" dirty="0">
              <a:solidFill>
                <a:schemeClr val="accent5">
                  <a:lumMod val="50000"/>
                </a:schemeClr>
              </a:solidFill>
              <a:latin typeface="Calibri" pitchFamily="3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202390-66B6-4A58-9ACC-AB5B8CA0A253}" type="slidenum">
              <a:rPr kumimoji="0" lang="bg-BG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Palatino Linotype" pitchFamily="18"/>
                <a:ea typeface="+mn-ea"/>
                <a:cs typeface="+mn-cs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bg-BG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Palatino Linotype" pitchFamily="18"/>
              <a:ea typeface="+mn-ea"/>
              <a:cs typeface="+mn-cs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09074" y="1155032"/>
            <a:ext cx="8382000" cy="4828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91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619996" y="140677"/>
            <a:ext cx="6581895" cy="912062"/>
          </a:xfrm>
        </p:spPr>
        <p:txBody>
          <a:bodyPr anchorCtr="0">
            <a:noAutofit/>
          </a:bodyPr>
          <a:lstStyle/>
          <a:p>
            <a:pPr lvl="0"/>
            <a:r>
              <a:rPr lang="bg-BG" sz="3200" b="1" dirty="0" smtClean="0">
                <a:solidFill>
                  <a:schemeClr val="accent5">
                    <a:lumMod val="50000"/>
                  </a:schemeClr>
                </a:solidFill>
                <a:latin typeface="Calibri" pitchFamily="34"/>
              </a:rPr>
              <a:t>Индивидуални одитни констатации</a:t>
            </a:r>
            <a:endParaRPr lang="bg-BG" sz="3200" b="1" dirty="0">
              <a:solidFill>
                <a:schemeClr val="accent5">
                  <a:lumMod val="50000"/>
                </a:schemeClr>
              </a:solidFill>
              <a:latin typeface="Calibri" pitchFamily="34"/>
            </a:endParaRP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808892" y="1524003"/>
            <a:ext cx="7798777" cy="5040556"/>
          </a:xfrm>
        </p:spPr>
        <p:txBody>
          <a:bodyPr>
            <a:noAutofit/>
          </a:bodyPr>
          <a:lstStyle/>
          <a:p>
            <a:pPr algn="just" hangingPunct="0"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bg-BG" sz="2000" dirty="0" smtClean="0">
                <a:solidFill>
                  <a:schemeClr val="accent5">
                    <a:lumMod val="50000"/>
                  </a:schemeClr>
                </a:solidFill>
                <a:latin typeface="Arial"/>
              </a:rPr>
              <a:t>Грешки в областта на законодателството за обществени поръчки 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Arial"/>
              </a:rPr>
              <a:t>(</a:t>
            </a:r>
            <a:r>
              <a:rPr lang="bg-BG" sz="2000" dirty="0" smtClean="0">
                <a:solidFill>
                  <a:schemeClr val="accent5">
                    <a:lumMod val="50000"/>
                  </a:schemeClr>
                </a:solidFill>
                <a:latin typeface="Arial"/>
              </a:rPr>
              <a:t>вкл. ПМС № 160/2016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Arial"/>
              </a:rPr>
              <a:t>)</a:t>
            </a:r>
            <a:r>
              <a:rPr lang="bg-BG" sz="2000" dirty="0" smtClean="0">
                <a:solidFill>
                  <a:schemeClr val="accent5">
                    <a:lumMod val="50000"/>
                  </a:schemeClr>
                </a:solidFill>
                <a:latin typeface="Arial"/>
              </a:rPr>
              <a:t> – най-често срещани;</a:t>
            </a:r>
            <a:endParaRPr lang="en-US" sz="2000" dirty="0" smtClean="0">
              <a:solidFill>
                <a:schemeClr val="accent5">
                  <a:lumMod val="50000"/>
                </a:schemeClr>
              </a:solidFill>
              <a:latin typeface="Arial"/>
            </a:endParaRPr>
          </a:p>
          <a:p>
            <a:pPr lvl="0" algn="just" hangingPunct="0">
              <a:spcBef>
                <a:spcPts val="0"/>
              </a:spcBef>
              <a:spcAft>
                <a:spcPts val="1000"/>
              </a:spcAft>
              <a:buFontTx/>
              <a:buChar char="-"/>
            </a:pPr>
            <a:r>
              <a:rPr lang="bg-BG" sz="2000" dirty="0" smtClean="0">
                <a:solidFill>
                  <a:srgbClr val="4472C4">
                    <a:lumMod val="50000"/>
                  </a:srgbClr>
                </a:solidFill>
                <a:latin typeface="Arial"/>
              </a:rPr>
              <a:t>липсва поръчка, не е проведена правилна процедура, незаконосъобразно разделяне;</a:t>
            </a:r>
            <a:endParaRPr lang="en-US" sz="2000" dirty="0" smtClean="0">
              <a:solidFill>
                <a:srgbClr val="4472C4">
                  <a:lumMod val="50000"/>
                </a:srgbClr>
              </a:solidFill>
              <a:latin typeface="Arial"/>
            </a:endParaRPr>
          </a:p>
          <a:p>
            <a:pPr lvl="0" hangingPunct="0">
              <a:spcBef>
                <a:spcPts val="0"/>
              </a:spcBef>
              <a:spcAft>
                <a:spcPts val="1000"/>
              </a:spcAft>
              <a:buFontTx/>
              <a:buChar char="-"/>
            </a:pPr>
            <a:r>
              <a:rPr lang="bg-BG" sz="2000" dirty="0" smtClean="0">
                <a:solidFill>
                  <a:srgbClr val="4472C4">
                    <a:lumMod val="50000"/>
                  </a:srgbClr>
                </a:solidFill>
                <a:latin typeface="Arial"/>
              </a:rPr>
              <a:t>неправомерно скъсяване на срокове;</a:t>
            </a:r>
            <a:endParaRPr lang="en-US" sz="2000" dirty="0" smtClean="0">
              <a:solidFill>
                <a:srgbClr val="4472C4">
                  <a:lumMod val="50000"/>
                </a:srgbClr>
              </a:solidFill>
              <a:latin typeface="Arial"/>
            </a:endParaRPr>
          </a:p>
          <a:p>
            <a:pPr lvl="0" hangingPunct="0">
              <a:spcBef>
                <a:spcPts val="0"/>
              </a:spcBef>
              <a:spcAft>
                <a:spcPts val="1000"/>
              </a:spcAft>
              <a:buFontTx/>
              <a:buChar char="-"/>
            </a:pPr>
            <a:r>
              <a:rPr lang="bg-BG" sz="2000" dirty="0" smtClean="0">
                <a:solidFill>
                  <a:srgbClr val="4472C4">
                    <a:lumMod val="50000"/>
                  </a:srgbClr>
                </a:solidFill>
                <a:latin typeface="Arial"/>
              </a:rPr>
              <a:t>ограничителни критерии за подбор и незаконосъобразна методика за оценка на оферти; </a:t>
            </a:r>
            <a:endParaRPr lang="en-US" sz="2000" dirty="0" smtClean="0">
              <a:solidFill>
                <a:srgbClr val="4472C4">
                  <a:lumMod val="50000"/>
                </a:srgbClr>
              </a:solidFill>
              <a:latin typeface="Arial"/>
            </a:endParaRPr>
          </a:p>
          <a:p>
            <a:pPr lvl="0" algn="just" hangingPunct="0">
              <a:spcBef>
                <a:spcPts val="0"/>
              </a:spcBef>
              <a:spcAft>
                <a:spcPts val="1000"/>
              </a:spcAft>
              <a:buFontTx/>
              <a:buChar char="-"/>
            </a:pPr>
            <a:r>
              <a:rPr lang="bg-BG" sz="2000" dirty="0" smtClean="0">
                <a:solidFill>
                  <a:srgbClr val="4472C4">
                    <a:lumMod val="50000"/>
                  </a:srgbClr>
                </a:solidFill>
                <a:latin typeface="Arial"/>
              </a:rPr>
              <a:t>неправомерно отстранен участник;</a:t>
            </a:r>
            <a:endParaRPr lang="en-US" sz="2000" dirty="0" smtClean="0">
              <a:solidFill>
                <a:srgbClr val="4472C4">
                  <a:lumMod val="50000"/>
                </a:srgbClr>
              </a:solidFill>
              <a:latin typeface="Arial"/>
            </a:endParaRPr>
          </a:p>
          <a:p>
            <a:pPr lvl="0" algn="just" hangingPunct="0">
              <a:spcBef>
                <a:spcPts val="0"/>
              </a:spcBef>
              <a:spcAft>
                <a:spcPts val="1000"/>
              </a:spcAft>
              <a:buFontTx/>
              <a:buChar char="-"/>
            </a:pPr>
            <a:r>
              <a:rPr lang="bg-BG" sz="2000" dirty="0" smtClean="0">
                <a:solidFill>
                  <a:srgbClr val="4472C4">
                    <a:lumMod val="50000"/>
                  </a:srgbClr>
                </a:solidFill>
                <a:latin typeface="Arial"/>
              </a:rPr>
              <a:t>изпълнител, който не отговаря на всички изисквания на възложителя;</a:t>
            </a:r>
            <a:endParaRPr lang="en-US" sz="2000" dirty="0" smtClean="0">
              <a:solidFill>
                <a:srgbClr val="4472C4">
                  <a:lumMod val="50000"/>
                </a:srgbClr>
              </a:solidFill>
              <a:latin typeface="Arial"/>
            </a:endParaRPr>
          </a:p>
          <a:p>
            <a:pPr lvl="0" algn="just" hangingPunct="0">
              <a:spcBef>
                <a:spcPts val="0"/>
              </a:spcBef>
              <a:spcAft>
                <a:spcPts val="1000"/>
              </a:spcAft>
              <a:buFontTx/>
              <a:buChar char="-"/>
            </a:pPr>
            <a:r>
              <a:rPr lang="bg-BG" sz="2000" dirty="0" smtClean="0">
                <a:solidFill>
                  <a:srgbClr val="4472C4">
                    <a:lumMod val="50000"/>
                  </a:srgbClr>
                </a:solidFill>
                <a:latin typeface="Arial"/>
              </a:rPr>
              <a:t>незаконосъобразно изменение на договора </a:t>
            </a:r>
            <a:r>
              <a:rPr lang="en-US" sz="2000" dirty="0" smtClean="0">
                <a:solidFill>
                  <a:srgbClr val="4472C4">
                    <a:lumMod val="50000"/>
                  </a:srgbClr>
                </a:solidFill>
                <a:latin typeface="Arial"/>
              </a:rPr>
              <a:t>– </a:t>
            </a:r>
            <a:r>
              <a:rPr lang="bg-BG" sz="2000" dirty="0" smtClean="0">
                <a:solidFill>
                  <a:srgbClr val="4472C4">
                    <a:lumMod val="50000"/>
                  </a:srgbClr>
                </a:solidFill>
                <a:latin typeface="Arial"/>
              </a:rPr>
              <a:t>съществено изменение в цената, предмета, периода за изпълнение, условията за плащане. </a:t>
            </a:r>
            <a:endParaRPr lang="en-US" sz="2000" dirty="0">
              <a:solidFill>
                <a:srgbClr val="4472C4">
                  <a:lumMod val="50000"/>
                </a:srgbClr>
              </a:solidFill>
              <a:latin typeface="Arial"/>
            </a:endParaRPr>
          </a:p>
          <a:p>
            <a:pPr marL="0" indent="0" algn="just" hangingPunct="0">
              <a:spcBef>
                <a:spcPts val="0"/>
              </a:spcBef>
              <a:spcAft>
                <a:spcPts val="1000"/>
              </a:spcAft>
              <a:buNone/>
            </a:pPr>
            <a:endParaRPr lang="en-US" sz="2000" dirty="0">
              <a:solidFill>
                <a:schemeClr val="accent5">
                  <a:lumMod val="50000"/>
                </a:schemeClr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202390-66B6-4A58-9ACC-AB5B8CA0A253}" type="slidenum">
              <a:rPr kumimoji="0" lang="bg-BG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Palatino Linotype" pitchFamily="18"/>
                <a:ea typeface="+mn-ea"/>
                <a:cs typeface="+mn-cs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bg-BG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Palatino Linotype" pitchFamily="18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979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619996" y="140677"/>
            <a:ext cx="6581895" cy="912062"/>
          </a:xfrm>
        </p:spPr>
        <p:txBody>
          <a:bodyPr anchorCtr="0">
            <a:noAutofit/>
          </a:bodyPr>
          <a:lstStyle/>
          <a:p>
            <a:pPr lvl="0"/>
            <a:r>
              <a:rPr lang="bg-BG" sz="3200" b="1" dirty="0" smtClean="0">
                <a:solidFill>
                  <a:schemeClr val="accent5">
                    <a:lumMod val="50000"/>
                  </a:schemeClr>
                </a:solidFill>
                <a:latin typeface="Calibri" pitchFamily="34"/>
              </a:rPr>
              <a:t>Индивидуални одитни констатации</a:t>
            </a:r>
            <a:endParaRPr lang="bg-BG" sz="3200" b="1" dirty="0">
              <a:solidFill>
                <a:schemeClr val="accent5">
                  <a:lumMod val="50000"/>
                </a:schemeClr>
              </a:solidFill>
              <a:latin typeface="Calibri" pitchFamily="3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202390-66B6-4A58-9ACC-AB5B8CA0A253}" type="slidenum">
              <a:rPr kumimoji="0" lang="bg-BG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Palatino Linotype" pitchFamily="18"/>
                <a:ea typeface="+mn-ea"/>
                <a:cs typeface="+mn-cs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bg-BG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Palatino Linotype" pitchFamily="18"/>
              <a:ea typeface="+mn-ea"/>
              <a:cs typeface="+mn-cs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" y="1211179"/>
            <a:ext cx="9144000" cy="5245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48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1704</TotalTime>
  <Words>1063</Words>
  <Application>Microsoft Office PowerPoint</Application>
  <PresentationFormat>On-screen Show (4:3)</PresentationFormat>
  <Paragraphs>174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Palatino Linotype</vt:lpstr>
      <vt:lpstr>Wingdings</vt:lpstr>
      <vt:lpstr>3_Office Theme</vt:lpstr>
      <vt:lpstr>Custom Design</vt:lpstr>
      <vt:lpstr>4_Office Theme</vt:lpstr>
      <vt:lpstr>PowerPoint Presentation</vt:lpstr>
      <vt:lpstr>PowerPoint Presentation</vt:lpstr>
      <vt:lpstr>Одитни дейности  </vt:lpstr>
      <vt:lpstr>Одитни дейности  </vt:lpstr>
      <vt:lpstr>Одитни дейности  </vt:lpstr>
      <vt:lpstr>Одитни дейности  </vt:lpstr>
      <vt:lpstr>Одитни дейности  </vt:lpstr>
      <vt:lpstr>Индивидуални одитни констатации</vt:lpstr>
      <vt:lpstr>Индивидуални одитни констатации</vt:lpstr>
      <vt:lpstr>Констатации – индивидуални грешки (2) </vt:lpstr>
      <vt:lpstr>Системни грешки</vt:lpstr>
      <vt:lpstr>Системни грешки</vt:lpstr>
      <vt:lpstr>Ефект на ФК, приложени в резултат на одитни препоръки (1-8 СГ)</vt:lpstr>
      <vt:lpstr>БЛАГОДАРЯ ЗА ВНИМАНИЕТО!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Катя Дойчевска</dc:creator>
  <cp:lastModifiedBy>Сюзан Зия</cp:lastModifiedBy>
  <cp:revision>65</cp:revision>
  <cp:lastPrinted>2023-02-09T04:16:44Z</cp:lastPrinted>
  <dcterms:created xsi:type="dcterms:W3CDTF">2015-11-12T16:10:40Z</dcterms:created>
  <dcterms:modified xsi:type="dcterms:W3CDTF">2023-11-24T10:40:53Z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TC034606639991</vt:lpwstr>
  </property>
</Properties>
</file>