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38" r:id="rId3"/>
    <p:sldId id="339" r:id="rId4"/>
    <p:sldId id="321" r:id="rId5"/>
    <p:sldId id="346" r:id="rId6"/>
    <p:sldId id="341" r:id="rId7"/>
    <p:sldId id="342" r:id="rId8"/>
    <p:sldId id="343" r:id="rId9"/>
    <p:sldId id="327" r:id="rId10"/>
    <p:sldId id="344" r:id="rId11"/>
    <p:sldId id="329" r:id="rId12"/>
    <p:sldId id="328" r:id="rId13"/>
    <p:sldId id="345" r:id="rId14"/>
    <p:sldId id="337" r:id="rId15"/>
    <p:sldId id="336" r:id="rId1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AF1"/>
          </a:solidFill>
        </a:fill>
      </a:tcStyle>
    </a:wholeTbl>
    <a:band1H>
      <a:tcStyle>
        <a:tcBdr/>
        <a:fill>
          <a:solidFill>
            <a:srgbClr val="D0D3E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3E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66A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66AC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3" autoAdjust="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9177C1-B3F2-4509-A238-F6769115B1C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11/24/2023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0E518-2402-4D5E-B219-F89BA1106FA9}" type="slidenum">
              <a:t>‹#›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218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fld id="{6A446E7F-A7B3-484A-901C-327485704FE4}" type="datetime1">
              <a:rPr lang="en-US"/>
              <a:pPr lvl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0" y="744541"/>
            <a:ext cx="4960940" cy="372109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715149"/>
            <a:ext cx="5486400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 pitchFamily="18"/>
              </a:defRPr>
            </a:lvl1pPr>
          </a:lstStyle>
          <a:p>
            <a:pPr lvl="0"/>
            <a:fld id="{D7F16784-77F3-4B24-A237-BAD9FA65CF3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16784-77F3-4B24-A237-BAD9FA65CF3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0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4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00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4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1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16784-77F3-4B24-A237-BAD9FA65CF3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8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5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3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9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2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4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8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48BF987-FD39-47A1-80C5-A442D1B6D5A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7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0076B6A-9315-4C42-9050-CA76BCBE761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F4EBE2B-4669-4505-8D99-748F37F62388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6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D9A0-0793-4779-849E-28174FC62368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90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0BAA-6E71-43C8-8DE1-615211E14714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1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AB55-C73A-4674-B71F-D5A59CF40C9B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340E-26A8-40BA-A60A-B5AA3EC94AA5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4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0414-1E4E-49DD-B189-08859966641F}" type="datetime1">
              <a:rPr lang="bg-BG" smtClean="0"/>
              <a:t>24.11.2023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1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1F9-388A-4BD2-B46D-75A1360A371C}" type="datetime1">
              <a:rPr lang="bg-BG" smtClean="0"/>
              <a:t>24.11.2023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06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FB96-6E5C-40FB-9D78-9DBDCC9BA963}" type="datetime1">
              <a:rPr lang="bg-BG" smtClean="0"/>
              <a:t>24.11.2023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603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01A-9F7A-4AAD-AA6D-1F72078661E0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26F8498-E80A-4F50-BDB3-1036D46E86CF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16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ED94-A437-4D6F-BBA4-7756558419AA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9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8DDB-B80E-4D39-B37A-C69F83561818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688-D96B-436B-82C3-406B802F8FD4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2B79DE3-318E-43F1-9248-DDBBEA6F473A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92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ECCABAB-823A-4DA1-B586-BBE83A5E9D37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6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C17B4CB-C2E0-4560-81AE-8B048914300A}" type="datetime1">
              <a:rPr lang="bg-BG" smtClean="0"/>
              <a:t>24.11.2023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C4A42E-A727-4DC5-A6E9-434B5DDAAB47}" type="datetime1">
              <a:rPr lang="bg-BG" smtClean="0"/>
              <a:t>24.11.2023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C35F08F-4CD8-4397-A75E-DDB54247E1CB}" type="datetime1">
              <a:rPr lang="bg-BG" smtClean="0"/>
              <a:t>24.11.2023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7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433841B-363E-4AEF-B7F3-0CEF89BE4A69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B709655-3BD0-4601-8C23-A2E301B18076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0CCADF-EF94-4C8C-BD41-9CD30987B39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D75A-D20C-454A-9D75-983B31E0076D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0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aeuf.minfin.bg/bg/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spc="100" dirty="0" smtClean="0">
                <a:solidFill>
                  <a:schemeClr val="accent5">
                    <a:lumMod val="50000"/>
                  </a:schemeClr>
                </a:solidFill>
              </a:rPr>
              <a:t>JOINT MONITORING </a:t>
            </a:r>
            <a:endParaRPr lang="bg-BG" sz="4000" b="1" spc="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spc="100" dirty="0" smtClean="0">
                <a:solidFill>
                  <a:schemeClr val="accent5">
                    <a:lumMod val="50000"/>
                  </a:schemeClr>
                </a:solidFill>
              </a:rPr>
              <a:t>COMMITTEE</a:t>
            </a:r>
            <a:endParaRPr lang="bg-BG" sz="4000" b="1" spc="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cap="all" spc="100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PARTNERSHIP </a:t>
            </a:r>
            <a:r>
              <a:rPr lang="en-US" b="1" cap="all" spc="10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AGREEMENT 2014 </a:t>
            </a:r>
            <a:r>
              <a:rPr lang="en-US" b="1" cap="all" spc="100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– 2020</a:t>
            </a:r>
            <a:endParaRPr lang="bg-BG" b="1" cap="all" spc="100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cap="all" spc="10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b="1" cap="all" spc="100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artnership </a:t>
            </a:r>
            <a:r>
              <a:rPr lang="en-US" b="1" cap="all" spc="10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agreement 2021 - </a:t>
            </a:r>
            <a:r>
              <a:rPr lang="en-US" b="1" cap="all" spc="100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2027</a:t>
            </a:r>
            <a:endParaRPr lang="bg-BG" cap="all" spc="100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1400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en-US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November</a:t>
            </a: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2023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www.eufunds.bg</a:t>
            </a:r>
            <a:endParaRPr lang="bg-BG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1600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4864"/>
            <a:ext cx="9064397" cy="941832"/>
            <a:chOff x="0" y="54864"/>
            <a:chExt cx="9064397" cy="941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818" t="8336" r="3536" b="12500"/>
            <a:stretch/>
          </p:blipFill>
          <p:spPr>
            <a:xfrm>
              <a:off x="0" y="54864"/>
              <a:ext cx="3941064" cy="94183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751577" y="69424"/>
              <a:ext cx="3312820" cy="899282"/>
              <a:chOff x="5751577" y="69424"/>
              <a:chExt cx="3312820" cy="89928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69424"/>
                <a:ext cx="1161750" cy="89928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l="31846" t="26726" r="3392" b="20261"/>
              <a:stretch/>
            </p:blipFill>
            <p:spPr>
              <a:xfrm>
                <a:off x="6825562" y="210312"/>
                <a:ext cx="2238835" cy="612648"/>
              </a:xfrm>
              <a:prstGeom prst="rect">
                <a:avLst/>
              </a:prstGeom>
            </p:spPr>
          </p:pic>
        </p:grpSp>
      </p:grp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31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002935" cy="912062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Individual audit findings (2) 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84738" y="1524003"/>
            <a:ext cx="7491046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Ineligible beneficiary/final recipient (person does not belong to the target group);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Ineligible costs (region, category, period, not related with project, double declared expenditure, business trips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expenditure, remunerations);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Products/services/works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not delivered or partially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delivered;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Bad physical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condition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of the investment;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Missing assets;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MA did not implement its own decision for financial correction and the expenditures have been wrongfully re-introduced in the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programme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;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Conflict of interest (the head of the beneficiary’ partner conclude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а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service contract with himself and paid to himself)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12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System audit findings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968" y="1389185"/>
            <a:ext cx="7798777" cy="5046784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FEAD OP - error in public procurements (PP) for purchase of food products for preparation of hot lunch (2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nd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AY,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ACR 2015/2016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with insignificant financial effect – introduced SCO 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Regions in Growth OP – error in PP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–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improvements (methodology, trainings)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and reverification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of all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PP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expenditure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(3</a:t>
            </a:r>
            <a:r>
              <a:rPr lang="en-US" sz="2000" baseline="30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rd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-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4</a:t>
            </a:r>
            <a:r>
              <a:rPr lang="en-US" sz="2000" baseline="30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th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AY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, ACR 2016/2017 and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2017-2018) 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Science and Education for Smart Growth OP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deficiencies in the selection process of the first 3 calls under the OP (unclear assessment methodology) – 6 non-eligible projects and 10 % flat rate FC on the remaining 139 projects (3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rd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AY, ACR 2016/2017)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error in public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procurements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(5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th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-6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th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AY, ACR 2018/2019 and 2019/2020) – improvements and reverification of all PP expenditure 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8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System audit findings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968" y="1389185"/>
            <a:ext cx="7798777" cy="5046784"/>
          </a:xfrm>
        </p:spPr>
        <p:txBody>
          <a:bodyPr>
            <a:noAutofit/>
          </a:bodyPr>
          <a:lstStyle/>
          <a:p>
            <a:pPr marL="342900" lvl="1" indent="-34290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OPE – error in procurement (OP) for 20 contracts (8 AY, ACR 2021/2022). Improvements in the area of public procurement checks and reverification of 44 contracts. Irregular expenditures were withdrawn from the Annual Accounts.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OPIC –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the error is limited within the framework of procedure BG16RFOP002-2.073 "Support for micro and small enterprises to overcome the economic consequences of the pandemic COVID-19" (8 AY, ACR 2021/2022). All irregular expenditures under the procedure concerned have been withdrawn.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CBC between Bulgaria and Turkey, North Macedonia and Serbia - the error related to deficiencies of the Bulgarian first level control system in checking for conflicts of interest in small PRAG procedures - single tender procedures (8 AY, ACR 2021/2022). The irregular expenditures have been withdrawn from the Annual Accounts.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512889" cy="912062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Effect of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AA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corrections (1-7 AY)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89085" y="1524003"/>
            <a:ext cx="8036169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27 768 524,85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EUR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amount withdrawn from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the Annual accounts as a result of financial corrections 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this is only the effect in the respective accounting year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financial corrections proposed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by the AA in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previous years are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not included),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7 847 940,59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EUR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amount withdrawn from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Annual accounts as a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result of extrapolated financial corrections, proposed by the AA in addition to the individual FC, in order to decrease the Residual total error rate below 2 %, 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* The overall amount withdrawn is 57 936 194,14 EUR, out of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which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49,72 %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due to AA findings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recommendations.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3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THANK YOU FOR THE ATTENTION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!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200727"/>
            <a:ext cx="8353254" cy="5363832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  <a:hlinkClick r:id="rId4"/>
              </a:rPr>
              <a:t>aeuf.minfin.bg/bg/25</a:t>
            </a:r>
            <a:r>
              <a:rPr lang="bg-BG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endParaRPr lang="bg-BG" sz="24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6920"/>
            <a:ext cx="1337056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763000"/>
            <a:ext cx="13258800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4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0" y="54864"/>
            <a:ext cx="9064397" cy="941832"/>
            <a:chOff x="0" y="54864"/>
            <a:chExt cx="9064397" cy="9418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1818" t="8336" r="3536" b="12500"/>
            <a:stretch/>
          </p:blipFill>
          <p:spPr>
            <a:xfrm>
              <a:off x="0" y="54864"/>
              <a:ext cx="3941064" cy="941832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751577" y="69424"/>
              <a:ext cx="3312820" cy="899282"/>
              <a:chOff x="5751577" y="69424"/>
              <a:chExt cx="3312820" cy="89928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69424"/>
                <a:ext cx="1161750" cy="8992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/>
              <a:srcRect l="31846" t="26726" r="3392" b="20261"/>
              <a:stretch/>
            </p:blipFill>
            <p:spPr>
              <a:xfrm>
                <a:off x="6825562" y="210312"/>
                <a:ext cx="2238835" cy="612648"/>
              </a:xfrm>
              <a:prstGeom prst="rect">
                <a:avLst/>
              </a:prstGeom>
            </p:spPr>
          </p:pic>
        </p:grpSp>
      </p:grpSp>
      <p:sp>
        <p:nvSpPr>
          <p:cNvPr id="16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324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Main findings and recommendations of the audit authority for </a:t>
            </a:r>
            <a:r>
              <a:rPr lang="en-US" sz="4000" b="1" cap="all" dirty="0" err="1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erdf</a:t>
            </a:r>
            <a:r>
              <a:rPr lang="en-US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000" b="1" cap="all" dirty="0" err="1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cf</a:t>
            </a:r>
            <a:r>
              <a:rPr lang="en-US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000" b="1" cap="all" dirty="0" err="1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esf</a:t>
            </a:r>
            <a:r>
              <a:rPr lang="en-US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and FEAD </a:t>
            </a:r>
            <a:r>
              <a:rPr lang="ru-RU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2014 – 2020)</a:t>
            </a:r>
          </a:p>
          <a:p>
            <a:pPr marL="0" indent="0" algn="ctr">
              <a:buNone/>
            </a:pPr>
            <a:endParaRPr lang="ru-RU" sz="4000" b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4000" b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2000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1691" y="4425786"/>
            <a:ext cx="500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Katya Doychevska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Executive director </a:t>
            </a:r>
            <a:endParaRPr lang="bg-BG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AUDIT OF EU FUNDS AGENCY</a:t>
            </a:r>
            <a:endParaRPr lang="en-GB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72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Audit activities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5644" y="1052738"/>
            <a:ext cx="8881352" cy="5383231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For programming period 2014-2020, 1-8 accounting year (AY) – 9 operational and 3 CBC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programmes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: 73 system audits (82 CBC incl.) and 51 audits of operations (53 CBC incl.), 1310 checked projects.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For 9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th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AY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12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audit of operations and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9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system audits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endParaRPr lang="bg-BG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The identified gaps – individual and systemic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are addressed with appropriate recommendations, all of which are fulfilled.</a:t>
            </a: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Management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and control system assessment: Category 2 „ Works, but some improvement(s) are needed. “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High projected error rates: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Innovations and Competitiveness OP: ACR 2018/2019 – 4,20%, ACR 2020/2021 – 2,19%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Regions in Growth OP: ACR 2019/2020 – 2,43%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Environment OP: ACR 2020/2021 – 4,72%; ACR 2020/2021 –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3,56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%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CBC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programmes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for Bulgaria, Serbia, North Macedonia and Turkey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ACR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2022/2023 –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2,77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%.</a:t>
            </a:r>
            <a:endParaRPr lang="bg-BG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1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Audit activities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15462" y="1122947"/>
            <a:ext cx="8036169" cy="5313022"/>
          </a:xfrm>
        </p:spPr>
        <p:txBody>
          <a:bodyPr>
            <a:noAutofit/>
          </a:bodyPr>
          <a:lstStyle/>
          <a:p>
            <a:pPr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For RRP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system audits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audit of milestones and targets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600"/>
              </a:spcBef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The Management and Control System assessment of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4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Monitoring and Reporting Structures is Category 2  „Works, but sum improvements are needed“ and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MRS`s MCS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assessed in Category 3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„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Works partially: Substantial improvements are needed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“;</a:t>
            </a: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0" indent="0" algn="just" hangingPunct="0">
              <a:spcBef>
                <a:spcPts val="600"/>
              </a:spcBef>
              <a:buNone/>
            </a:pP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The identified gaps – individual and systemic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are addressed with appropriate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recommendations.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Audit activities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5</a:t>
            </a:fld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" y="1052738"/>
            <a:ext cx="8949446" cy="53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Audit activities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6</a:t>
            </a:fld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37" y="1816716"/>
            <a:ext cx="7959061" cy="35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Audit activities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7</a:t>
            </a:fld>
            <a:endParaRPr lang="bg-BG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" y="1033338"/>
            <a:ext cx="8884919" cy="5323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976" y="1194862"/>
            <a:ext cx="3414056" cy="6218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55235" y="3694845"/>
            <a:ext cx="2540000" cy="831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Public procurement law related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Others</a:t>
            </a:r>
            <a:endParaRPr lang="bg-B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002935" cy="912062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Individual audit findings 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08892" y="1524003"/>
            <a:ext cx="7798777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Non-compliance with public procurement legislation (incl.  Council of Ministers Decree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№ 160/2016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most frequent;</a:t>
            </a: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lack of PP procedure, incorrect type of PP or irregular splitting </a:t>
            </a: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irregular shortening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of the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deadlines;</a:t>
            </a: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restrictive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selection criteria and unlawful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tender evaluation methodology; </a:t>
            </a: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unlawfully excluded participant;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the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winning bid does not meat all requirements of the Contracting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Authority;</a:t>
            </a: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irregular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modification of contract – substantial change in price,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subject-matter,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completion period, payment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conditions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.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7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002935" cy="912062"/>
          </a:xfrm>
        </p:spPr>
        <p:txBody>
          <a:bodyPr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Individual audit findings 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465" y="1332690"/>
            <a:ext cx="8453334" cy="52316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1202390-66B6-4A58-9ACC-AB5B8CA0A25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6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914</Words>
  <Application>Microsoft Office PowerPoint</Application>
  <PresentationFormat>On-screen Show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Wingdings</vt:lpstr>
      <vt:lpstr>3_Office Theme</vt:lpstr>
      <vt:lpstr>Custom Design</vt:lpstr>
      <vt:lpstr>PowerPoint Presentation</vt:lpstr>
      <vt:lpstr>PowerPoint Presentation</vt:lpstr>
      <vt:lpstr>Audit activities  </vt:lpstr>
      <vt:lpstr>Audit activities  </vt:lpstr>
      <vt:lpstr>Audit activities  </vt:lpstr>
      <vt:lpstr>Audit activities  </vt:lpstr>
      <vt:lpstr>Audit activities  </vt:lpstr>
      <vt:lpstr>Individual audit findings </vt:lpstr>
      <vt:lpstr>Individual audit findings </vt:lpstr>
      <vt:lpstr>Individual audit findings (2) </vt:lpstr>
      <vt:lpstr>System audit findings  </vt:lpstr>
      <vt:lpstr>System audit findings  </vt:lpstr>
      <vt:lpstr>Effect of AA corrections (1-7 AY)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k.doychevska@minfin.bg</dc:creator>
  <cp:lastModifiedBy>Катя Дойчевска</cp:lastModifiedBy>
  <cp:revision>55</cp:revision>
  <dcterms:created xsi:type="dcterms:W3CDTF">2015-11-12T16:10:40Z</dcterms:created>
  <dcterms:modified xsi:type="dcterms:W3CDTF">2023-11-24T08:40:59Z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