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11" r:id="rId3"/>
    <p:sldId id="316" r:id="rId4"/>
    <p:sldId id="288" r:id="rId5"/>
    <p:sldId id="312" r:id="rId6"/>
    <p:sldId id="313" r:id="rId7"/>
    <p:sldId id="318" r:id="rId8"/>
    <p:sldId id="319" r:id="rId9"/>
    <p:sldId id="321" r:id="rId10"/>
    <p:sldId id="320" r:id="rId11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AF1"/>
          </a:solidFill>
        </a:fill>
      </a:tcStyle>
    </a:wholeTbl>
    <a:band1H>
      <a:tcStyle>
        <a:tcBdr/>
        <a:fill>
          <a:solidFill>
            <a:srgbClr val="D0D3E3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3E3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A66AC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A66AC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A66AC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5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_kanchev\Desktop\EMFF\FY2022\&#1055;&#1052;&#1044;&#1056;_eur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AAF%20PC%20temp\&#1082;&#1098;&#1084;%20&#1087;&#1088;&#1077;&#1079;&#1077;&#1085;&#1090;&#1072;&#1094;&#1080;&#1103;%20&#1079;&#1072;%20&#1057;&#1055;%20&#1092;&#1077;&#1074;%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CAAF%20PC%20temp\&#1082;&#1098;&#1084;%20&#1087;&#1088;&#1077;&#1079;&#1077;&#1085;&#1090;&#1072;&#1094;&#1080;&#1103;%20&#1079;&#1072;%20&#1057;&#1055;%20&#1092;&#1077;&#1074;%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_kanchev\Desktop\EMFF\FY2023\&#1055;&#1052;&#1044;&#1056;_eur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7A-4C45-8212-53CDB605CBF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7A-4C45-8212-53CDB605CBF5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7A-4C45-8212-53CDB605CBF5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Всички!$A$1:$A$3</c:f>
              <c:strCache>
                <c:ptCount val="3"/>
                <c:pt idx="0">
                  <c:v>ЕФГЗ</c:v>
                </c:pt>
                <c:pt idx="1">
                  <c:v>ЕЗФРСР</c:v>
                </c:pt>
                <c:pt idx="2">
                  <c:v>ЕФМДР</c:v>
                </c:pt>
              </c:strCache>
            </c:strRef>
          </c:cat>
          <c:val>
            <c:numRef>
              <c:f>Всички!$B$1:$B$3</c:f>
              <c:numCache>
                <c:formatCode>#,##0</c:formatCode>
                <c:ptCount val="3"/>
                <c:pt idx="0">
                  <c:v>5608308673</c:v>
                </c:pt>
                <c:pt idx="1">
                  <c:v>1820881623</c:v>
                </c:pt>
                <c:pt idx="2">
                  <c:v>69411803.629999995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7A-4C45-8212-53CDB605CBF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A7A-4C45-8212-53CDB605CB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0A7A-4C45-8212-53CDB605CB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0A7A-4C45-8212-53CDB605CB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Всички!$A$1:$A$3</c:f>
              <c:strCache>
                <c:ptCount val="3"/>
                <c:pt idx="0">
                  <c:v>ЕФГЗ</c:v>
                </c:pt>
                <c:pt idx="1">
                  <c:v>ЕЗФРСР</c:v>
                </c:pt>
                <c:pt idx="2">
                  <c:v>ЕФМДР</c:v>
                </c:pt>
              </c:strCache>
            </c:strRef>
          </c:cat>
          <c:val>
            <c:numRef>
              <c:f>Всички!$C$1:$C$3</c:f>
              <c:numCache>
                <c:formatCode>0%</c:formatCode>
                <c:ptCount val="3"/>
                <c:pt idx="0">
                  <c:v>0.74791389094731775</c:v>
                </c:pt>
                <c:pt idx="1">
                  <c:v>0.24282947658868936</c:v>
                </c:pt>
                <c:pt idx="2">
                  <c:v>9.2566324639928484E-3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A7A-4C45-8212-53CDB605CBF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192627735413204E-2"/>
          <c:y val="4.3397368087904918E-2"/>
          <c:w val="0.8123768469116539"/>
          <c:h val="0.802224873350227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ЕФГЗ!$B$2</c:f>
              <c:strCache>
                <c:ptCount val="1"/>
                <c:pt idx="0">
                  <c:v>Обща стойност на разходите, декларирани към ЕК (евро)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0" tIns="0" rIns="0" bIns="0" anchor="t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ЕФГЗ!$A$3:$A$9</c:f>
              <c:strCache>
                <c:ptCount val="7"/>
                <c:pt idx="0">
                  <c:v>ФГ 2022</c:v>
                </c:pt>
                <c:pt idx="1">
                  <c:v>ФГ 2021</c:v>
                </c:pt>
                <c:pt idx="2">
                  <c:v>ФГ 2020</c:v>
                </c:pt>
                <c:pt idx="3">
                  <c:v>ФГ 2019</c:v>
                </c:pt>
                <c:pt idx="4">
                  <c:v>ФГ 2018</c:v>
                </c:pt>
                <c:pt idx="5">
                  <c:v>ФГ 2017</c:v>
                </c:pt>
                <c:pt idx="6">
                  <c:v>ФГ 2016</c:v>
                </c:pt>
              </c:strCache>
            </c:strRef>
          </c:cat>
          <c:val>
            <c:numRef>
              <c:f>ЕФГЗ!$B$3:$B$9</c:f>
              <c:numCache>
                <c:formatCode>#,##0</c:formatCode>
                <c:ptCount val="7"/>
                <c:pt idx="0">
                  <c:v>817224556.92999995</c:v>
                </c:pt>
                <c:pt idx="1">
                  <c:v>863821851.28999996</c:v>
                </c:pt>
                <c:pt idx="2">
                  <c:v>797560837.08000004</c:v>
                </c:pt>
                <c:pt idx="3">
                  <c:v>799089404.74000001</c:v>
                </c:pt>
                <c:pt idx="4">
                  <c:v>807146800.17999995</c:v>
                </c:pt>
                <c:pt idx="5">
                  <c:v>797281214.00999999</c:v>
                </c:pt>
                <c:pt idx="6">
                  <c:v>726184008.50999999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4-43C2-970E-98344DE92B73}"/>
            </c:ext>
          </c:extLst>
        </c:ser>
        <c:ser>
          <c:idx val="1"/>
          <c:order val="1"/>
          <c:tx>
            <c:strRef>
              <c:f>ЕФГЗ!$C$2</c:f>
              <c:strCache>
                <c:ptCount val="1"/>
                <c:pt idx="0">
                  <c:v>Сума в риск
(евро)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ЕФГЗ!$A$3:$A$9</c:f>
              <c:strCache>
                <c:ptCount val="7"/>
                <c:pt idx="0">
                  <c:v>ФГ 2022</c:v>
                </c:pt>
                <c:pt idx="1">
                  <c:v>ФГ 2021</c:v>
                </c:pt>
                <c:pt idx="2">
                  <c:v>ФГ 2020</c:v>
                </c:pt>
                <c:pt idx="3">
                  <c:v>ФГ 2019</c:v>
                </c:pt>
                <c:pt idx="4">
                  <c:v>ФГ 2018</c:v>
                </c:pt>
                <c:pt idx="5">
                  <c:v>ФГ 2017</c:v>
                </c:pt>
                <c:pt idx="6">
                  <c:v>ФГ 2016</c:v>
                </c:pt>
              </c:strCache>
            </c:strRef>
          </c:cat>
          <c:val>
            <c:numRef>
              <c:f>ЕФГЗ!$C$3:$C$9</c:f>
              <c:numCache>
                <c:formatCode>#,##0</c:formatCode>
                <c:ptCount val="7"/>
                <c:pt idx="0">
                  <c:v>3319633.5451032296</c:v>
                </c:pt>
                <c:pt idx="1">
                  <c:v>2369745.3492465755</c:v>
                </c:pt>
                <c:pt idx="2">
                  <c:v>2451271.6846070485</c:v>
                </c:pt>
                <c:pt idx="3">
                  <c:v>3614866.8942637877</c:v>
                </c:pt>
                <c:pt idx="4">
                  <c:v>533221.67999999993</c:v>
                </c:pt>
                <c:pt idx="5">
                  <c:v>11722451.27</c:v>
                </c:pt>
                <c:pt idx="6">
                  <c:v>13722671.609999999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B4-43C2-970E-98344DE92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8107864"/>
        <c:axId val="518112456"/>
      </c:barChart>
      <c:catAx>
        <c:axId val="518107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518112456"/>
        <c:crosses val="autoZero"/>
        <c:auto val="1"/>
        <c:lblAlgn val="ctr"/>
        <c:lblOffset val="100"/>
        <c:noMultiLvlLbl val="0"/>
      </c:catAx>
      <c:valAx>
        <c:axId val="518112456"/>
        <c:scaling>
          <c:orientation val="minMax"/>
          <c:max val="900000000"/>
        </c:scaling>
        <c:delete val="1"/>
        <c:axPos val="b"/>
        <c:numFmt formatCode="#,##0" sourceLinked="1"/>
        <c:majorTickMark val="none"/>
        <c:minorTickMark val="none"/>
        <c:tickLblPos val="nextTo"/>
        <c:crossAx val="518107864"/>
        <c:crosses val="autoZero"/>
        <c:crossBetween val="between"/>
        <c:majorUnit val="900000000"/>
        <c:minorUnit val="100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1215604644457"/>
          <c:y val="0.87354759142526917"/>
          <c:w val="0.79575687907110859"/>
          <c:h val="9.54846708343515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758169934640521E-2"/>
          <c:y val="2.321073310166577E-2"/>
          <c:w val="0.97124183006535947"/>
          <c:h val="0.769612320545590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ЕЗФРСР!$B$2</c:f>
              <c:strCache>
                <c:ptCount val="1"/>
                <c:pt idx="0">
                  <c:v>Обща стойност на разходите, декларирани към ЕК (евро)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4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ЕЗФРСР!$A$3:$A$9</c:f>
              <c:strCache>
                <c:ptCount val="7"/>
                <c:pt idx="0">
                  <c:v>ФГ 2022</c:v>
                </c:pt>
                <c:pt idx="1">
                  <c:v>ФГ 2021</c:v>
                </c:pt>
                <c:pt idx="2">
                  <c:v>ФГ 2020</c:v>
                </c:pt>
                <c:pt idx="3">
                  <c:v>ФГ 2019</c:v>
                </c:pt>
                <c:pt idx="4">
                  <c:v>ФГ 2018</c:v>
                </c:pt>
                <c:pt idx="5">
                  <c:v>ФГ 2017</c:v>
                </c:pt>
                <c:pt idx="6">
                  <c:v>ФГ 2016</c:v>
                </c:pt>
              </c:strCache>
            </c:strRef>
          </c:cat>
          <c:val>
            <c:numRef>
              <c:f>ЕЗФРСР!$B$3:$B$9</c:f>
              <c:numCache>
                <c:formatCode>#,##0</c:formatCode>
                <c:ptCount val="7"/>
                <c:pt idx="0">
                  <c:v>230084002.69</c:v>
                </c:pt>
                <c:pt idx="1">
                  <c:v>354648649.31999999</c:v>
                </c:pt>
                <c:pt idx="2">
                  <c:v>303261377.10000002</c:v>
                </c:pt>
                <c:pt idx="3">
                  <c:v>309155718.5</c:v>
                </c:pt>
                <c:pt idx="4">
                  <c:v>205686970.06999999</c:v>
                </c:pt>
                <c:pt idx="5">
                  <c:v>194155360.31</c:v>
                </c:pt>
                <c:pt idx="6">
                  <c:v>223889544.09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7-472E-B266-DF5F85A12DF2}"/>
            </c:ext>
          </c:extLst>
        </c:ser>
        <c:ser>
          <c:idx val="1"/>
          <c:order val="1"/>
          <c:tx>
            <c:strRef>
              <c:f>ЕЗФРСР!$C$2</c:f>
              <c:strCache>
                <c:ptCount val="1"/>
                <c:pt idx="0">
                  <c:v>Сума в риск
(евро)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ЕЗФРСР!$A$3:$A$9</c:f>
              <c:strCache>
                <c:ptCount val="7"/>
                <c:pt idx="0">
                  <c:v>ФГ 2022</c:v>
                </c:pt>
                <c:pt idx="1">
                  <c:v>ФГ 2021</c:v>
                </c:pt>
                <c:pt idx="2">
                  <c:v>ФГ 2020</c:v>
                </c:pt>
                <c:pt idx="3">
                  <c:v>ФГ 2019</c:v>
                </c:pt>
                <c:pt idx="4">
                  <c:v>ФГ 2018</c:v>
                </c:pt>
                <c:pt idx="5">
                  <c:v>ФГ 2017</c:v>
                </c:pt>
                <c:pt idx="6">
                  <c:v>ФГ 2016</c:v>
                </c:pt>
              </c:strCache>
            </c:strRef>
          </c:cat>
          <c:val>
            <c:numRef>
              <c:f>ЕЗФРСР!$C$3:$C$9</c:f>
              <c:numCache>
                <c:formatCode>#,##0</c:formatCode>
                <c:ptCount val="7"/>
                <c:pt idx="0">
                  <c:v>16778424.967811387</c:v>
                </c:pt>
                <c:pt idx="1">
                  <c:v>19438226.725600813</c:v>
                </c:pt>
                <c:pt idx="2">
                  <c:v>5796878.2305077538</c:v>
                </c:pt>
                <c:pt idx="3">
                  <c:v>3199031.2493210817</c:v>
                </c:pt>
                <c:pt idx="4">
                  <c:v>2070559.7999999998</c:v>
                </c:pt>
                <c:pt idx="5">
                  <c:v>4607407.7300000004</c:v>
                </c:pt>
                <c:pt idx="6">
                  <c:v>5629174.3399999999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37-472E-B266-DF5F85A12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2019992"/>
        <c:axId val="474222680"/>
      </c:barChart>
      <c:catAx>
        <c:axId val="582019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474222680"/>
        <c:crosses val="autoZero"/>
        <c:auto val="1"/>
        <c:lblAlgn val="ctr"/>
        <c:lblOffset val="100"/>
        <c:noMultiLvlLbl val="0"/>
      </c:catAx>
      <c:valAx>
        <c:axId val="474222680"/>
        <c:scaling>
          <c:orientation val="minMax"/>
          <c:max val="355000000"/>
        </c:scaling>
        <c:delete val="1"/>
        <c:axPos val="b"/>
        <c:numFmt formatCode="#,##0" sourceLinked="1"/>
        <c:majorTickMark val="none"/>
        <c:minorTickMark val="none"/>
        <c:tickLblPos val="nextTo"/>
        <c:crossAx val="58201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7825896762904"/>
          <c:y val="0.10415655096719763"/>
          <c:w val="0.82282326241918302"/>
          <c:h val="0.61367472029185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ЕФМДР!$B$5</c:f>
              <c:strCache>
                <c:ptCount val="1"/>
                <c:pt idx="0">
                  <c:v>Обща стойност на разходите, декларирани към ЕК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ЕФМДР!$A$6:$A$11</c:f>
              <c:strCache>
                <c:ptCount val="6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</c:strCache>
            </c:strRef>
          </c:cat>
          <c:val>
            <c:numRef>
              <c:f>ЕФМДР!$B$6:$B$11</c:f>
              <c:numCache>
                <c:formatCode>#,##0</c:formatCode>
                <c:ptCount val="6"/>
                <c:pt idx="0">
                  <c:v>0</c:v>
                </c:pt>
                <c:pt idx="1">
                  <c:v>794433.69</c:v>
                </c:pt>
                <c:pt idx="2">
                  <c:v>13370918.539999999</c:v>
                </c:pt>
                <c:pt idx="3">
                  <c:v>21264806.129999999</c:v>
                </c:pt>
                <c:pt idx="4">
                  <c:v>18980111.649999999</c:v>
                </c:pt>
                <c:pt idx="5">
                  <c:v>15001533.619999999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0-4C10-A3B5-CCF967F5E285}"/>
            </c:ext>
          </c:extLst>
        </c:ser>
        <c:ser>
          <c:idx val="1"/>
          <c:order val="1"/>
          <c:tx>
            <c:strRef>
              <c:f>ЕФМДР!$C$5</c:f>
              <c:strCache>
                <c:ptCount val="1"/>
                <c:pt idx="0">
                  <c:v>Коригирани разходи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F0-4C10-A3B5-CCF967F5E285}"/>
                </c:ext>
              </c:extLst>
            </c:dLbl>
            <c:dLbl>
              <c:idx val="1"/>
              <c:layout>
                <c:manualLayout>
                  <c:x val="-2.5462668816039986E-17"/>
                  <c:y val="-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F0-4C10-A3B5-CCF967F5E2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ЕФМДР!$A$6:$A$11</c:f>
              <c:strCache>
                <c:ptCount val="6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</c:strCache>
            </c:strRef>
          </c:cat>
          <c:val>
            <c:numRef>
              <c:f>ЕФМДР!$C$6:$C$11</c:f>
              <c:numCache>
                <c:formatCode>#,##0</c:formatCode>
                <c:ptCount val="6"/>
                <c:pt idx="0">
                  <c:v>0</c:v>
                </c:pt>
                <c:pt idx="1">
                  <c:v>11453.11381531854</c:v>
                </c:pt>
                <c:pt idx="2">
                  <c:v>1821037.0487779933</c:v>
                </c:pt>
                <c:pt idx="3">
                  <c:v>1045083.0095101749</c:v>
                </c:pt>
                <c:pt idx="4">
                  <c:v>374577.91185192758</c:v>
                </c:pt>
                <c:pt idx="5">
                  <c:v>119261.96400000001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F0-4C10-A3B5-CCF967F5E2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18809200"/>
        <c:axId val="318809616"/>
      </c:barChart>
      <c:catAx>
        <c:axId val="318809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18809616"/>
        <c:crosses val="autoZero"/>
        <c:auto val="1"/>
        <c:lblAlgn val="ctr"/>
        <c:lblOffset val="100"/>
        <c:noMultiLvlLbl val="0"/>
      </c:catAx>
      <c:valAx>
        <c:axId val="3188096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1880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09177C1-B3F2-4509-A238-F6769115B1C5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11/23/2023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9428579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20E518-2402-4D5E-B219-F89BA1106FA9}" type="slidenum">
              <a:t>‹#›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Palatino Linotype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272182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fld id="{6A446E7F-A7B3-484A-901C-327485704FE4}" type="datetime1">
              <a:rPr lang="en-US"/>
              <a:pPr lvl="0"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0" y="744541"/>
            <a:ext cx="4960940" cy="3721095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715149"/>
            <a:ext cx="5486400" cy="44669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000000"/>
                </a:solidFill>
                <a:uFillTx/>
                <a:latin typeface="Palatino Linotype" pitchFamily="18"/>
              </a:defRPr>
            </a:lvl1pPr>
          </a:lstStyle>
          <a:p>
            <a:pPr lvl="0"/>
            <a:fld id="{D7F16784-77F3-4B24-A237-BAD9FA65CF3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95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Palatino Linotype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7F16784-77F3-4B24-A237-BAD9FA65CF33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9798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7F16784-77F3-4B24-A237-BAD9FA65CF33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487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3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4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2435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5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775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6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443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7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1452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8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0737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5" y="744538"/>
            <a:ext cx="4960938" cy="3721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9428579"/>
            <a:ext cx="2971800" cy="4963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79995-DEDB-47A8-9A5B-2923C06E98AE}" type="slidenum">
              <a:t>9</a:t>
            </a:fld>
            <a:endParaRPr lang="bg-BG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98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BC32A09-9D28-4AE0-990C-6A6BDBA6EFAD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6A381DD-C34E-4ABB-BA84-6E102561E045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17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F67B15F-9D34-4567-A0C7-145F4677A90E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721F56CC-1E6A-4FD2-BC86-A19E786C5E54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73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104BB290-19DD-4AA6-B19F-43CA70DB2BFB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98D1A9A-84D2-41FE-AA20-454665EFB698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2662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0907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115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785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443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210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7068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6034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E641A792-B94E-4D00-A411-4E470FA3CE05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81202390-66B6-4A58-9ACC-AB5B8CA0A2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416337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0090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66354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8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E4E8E79-0CF0-4076-90D1-FC910435CABC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C6B87980-F48D-4DB2-8AF3-8A9F98FD2F3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928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2454C26F-AC71-45C3-B72C-A7BF84477230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7E4983-D4B7-4B6B-842D-B3C7CFAD3D09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346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B2E34945-5301-47A1-97F3-A9CD39D599B8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05DF5AB-D990-4BB0-AF15-FD8E91DF78FB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586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D655240-144F-4377-82C3-6486AE7E8C31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DB5483BB-A4DD-4D79-8D51-A7156AD4035C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554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3BB5EADB-B64F-4680-9F01-EDEAE91797C0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57D4B838-5926-4B94-80FC-61ECC9B75AF6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67499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03620002-11E7-44D4-9B95-461EDB9511AC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80F6435-2D2E-4709-B21D-7615A936B953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383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bg-BG"/>
            </a:lvl1pPr>
          </a:lstStyle>
          <a:p>
            <a:pPr lvl="0"/>
            <a:endParaRPr lang="bg-BG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F3D06A06-EA41-4E2D-ACF3-6FE82D2BCA05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endParaRPr lang="bg-B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 hangingPunct="0">
              <a:defRPr>
                <a:latin typeface="Palatino Linotype" pitchFamily="18"/>
              </a:defRPr>
            </a:lvl1pPr>
          </a:lstStyle>
          <a:p>
            <a:pPr lvl="0"/>
            <a:fld id="{9E6A91E1-1A1D-4FAD-A5F1-F85454D49A97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38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650324C-5C27-4C40-9FCD-027005D1B705}" type="datetime1">
              <a:rPr lang="bg-BG"/>
              <a:pPr lvl="0"/>
              <a:t>23.11.2023 г.</a:t>
            </a:fld>
            <a:endParaRPr lang="bg-B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bg-B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bg-BG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DB13C40-ED7D-4A63-8376-2D4C8801DEC4}" type="slidenum"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7FAA0-434B-416E-B1FC-1F3F45B075CF}" type="datetimeFigureOut">
              <a:rPr lang="bg-BG" smtClean="0"/>
              <a:t>23.11.2023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4AC4-42C8-442F-ACA1-3A4FB8B6EC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409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g-BG" sz="4000" b="1" dirty="0" smtClean="0">
                <a:solidFill>
                  <a:schemeClr val="accent5">
                    <a:lumMod val="50000"/>
                  </a:schemeClr>
                </a:solidFill>
              </a:rPr>
              <a:t>СЪВМЕСТЕН КОМИТЕТ </a:t>
            </a:r>
            <a:r>
              <a:rPr lang="bg-BG" sz="4000" b="1" dirty="0">
                <a:solidFill>
                  <a:schemeClr val="accent5">
                    <a:lumMod val="50000"/>
                  </a:schemeClr>
                </a:solidFill>
              </a:rPr>
              <a:t>ЗА НАБЛЮДЕНИЕ</a:t>
            </a:r>
          </a:p>
          <a:p>
            <a:pPr marL="0" indent="0" algn="ctr">
              <a:buNone/>
            </a:pPr>
            <a:endParaRPr lang="bg-BG" sz="36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споразумение за партньорство </a:t>
            </a:r>
            <a:r>
              <a:rPr lang="en-US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2014 - 2020</a:t>
            </a:r>
            <a:endParaRPr lang="bg-BG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споразумение за партньорство </a:t>
            </a:r>
            <a:r>
              <a:rPr lang="en-US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2021 - 2027</a:t>
            </a:r>
            <a:endParaRPr lang="bg-BG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16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8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24 НОЕМВРИ</a:t>
            </a:r>
            <a:r>
              <a:rPr lang="en-US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2023</a:t>
            </a: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www.eufunds.bg</a:t>
            </a:r>
            <a:endParaRPr lang="bg-BG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16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9308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3"/>
          <a:srcRect l="900" t="800" r="700" b="934"/>
          <a:stretch>
            <a:fillRect/>
          </a:stretch>
        </p:blipFill>
        <p:spPr>
          <a:xfrm>
            <a:off x="9143" y="-6775"/>
            <a:ext cx="9165451" cy="68647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46303" y="1600200"/>
            <a:ext cx="8851393" cy="5102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Основни</a:t>
            </a:r>
            <a:r>
              <a:rPr lang="ru-RU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констатации и </a:t>
            </a:r>
            <a:r>
              <a:rPr lang="bg-BG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препоръки</a:t>
            </a:r>
            <a:r>
              <a:rPr lang="ru-RU" sz="3600" b="1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от одитни ангажименти по програмите за периода 2014 – 2020 </a:t>
            </a:r>
            <a:r>
              <a:rPr lang="ru-RU" sz="3600" b="1" cap="all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г</a:t>
            </a:r>
            <a:r>
              <a:rPr lang="ru-RU" sz="3600" b="1" dirty="0" smtClean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36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4000" b="1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g-BG" sz="2000" cap="all" dirty="0">
              <a:ln w="3175" cmpd="sng">
                <a:noFill/>
              </a:ln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000" cap="all" dirty="0">
                <a:ln w="3175" cmpd="sng">
                  <a:noFill/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" y="87712"/>
            <a:ext cx="9040639" cy="899282"/>
            <a:chOff x="27432" y="87712"/>
            <a:chExt cx="9040639" cy="89928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047" r="3000" b="5062"/>
            <a:stretch/>
          </p:blipFill>
          <p:spPr>
            <a:xfrm>
              <a:off x="27432" y="123733"/>
              <a:ext cx="3728208" cy="790665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5751577" y="87712"/>
              <a:ext cx="3316494" cy="899282"/>
              <a:chOff x="5751577" y="87712"/>
              <a:chExt cx="3316494" cy="89928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3009" y="273978"/>
                <a:ext cx="2265062" cy="530121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1577" y="87712"/>
                <a:ext cx="1161750" cy="899282"/>
              </a:xfrm>
              <a:prstGeom prst="rect">
                <a:avLst/>
              </a:prstGeom>
            </p:spPr>
          </p:pic>
        </p:grpSp>
      </p:grpSp>
      <p:sp>
        <p:nvSpPr>
          <p:cNvPr id="11" name="TextBox 10"/>
          <p:cNvSpPr txBox="1"/>
          <p:nvPr/>
        </p:nvSpPr>
        <p:spPr>
          <a:xfrm>
            <a:off x="4838330" y="4578395"/>
            <a:ext cx="43056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i="1" dirty="0" smtClean="0">
                <a:solidFill>
                  <a:schemeClr val="accent5">
                    <a:lumMod val="50000"/>
                  </a:schemeClr>
                </a:solidFill>
              </a:rPr>
              <a:t>Лъчезар Спасов</a:t>
            </a:r>
            <a:endParaRPr lang="bg-BG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</a:rPr>
              <a:t>CIA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, CISA, CFE, CGAP, CCSA,CRMA</a:t>
            </a:r>
          </a:p>
          <a:p>
            <a:endParaRPr lang="en-US" sz="1400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bg-BG" sz="2400" i="1" dirty="0" smtClean="0">
                <a:solidFill>
                  <a:schemeClr val="accent5">
                    <a:lumMod val="50000"/>
                  </a:schemeClr>
                </a:solidFill>
              </a:rPr>
              <a:t>Изпълнителен директор</a:t>
            </a:r>
            <a:endParaRPr lang="bg-BG" sz="2400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bg-BG" sz="2400" i="1" dirty="0" smtClean="0">
                <a:solidFill>
                  <a:schemeClr val="accent5">
                    <a:lumMod val="50000"/>
                  </a:schemeClr>
                </a:solidFill>
              </a:rPr>
              <a:t>ИА СОСЕЗФ</a:t>
            </a:r>
            <a:endParaRPr lang="en-GB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7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Одитирани фондове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47484" y="1283110"/>
            <a:ext cx="8673311" cy="5281449"/>
          </a:xfrm>
        </p:spPr>
        <p:txBody>
          <a:bodyPr>
            <a:noAutofit/>
          </a:bodyPr>
          <a:lstStyle/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Европейски фонд за </a:t>
            </a:r>
            <a:r>
              <a:rPr lang="ru-RU" sz="22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гарантиране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на </a:t>
            </a:r>
            <a:r>
              <a:rPr lang="ru-RU" sz="22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земеделието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(ЕФГЗ)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Европейски </a:t>
            </a:r>
            <a:r>
              <a:rPr lang="ru-RU" sz="22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земеделски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фонд за развитие на </a:t>
            </a:r>
            <a:r>
              <a:rPr lang="ru-RU" sz="22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селските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</a:t>
            </a:r>
            <a:r>
              <a:rPr lang="ru-RU" sz="22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райони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(ЕЗФРСР)</a:t>
            </a:r>
          </a:p>
          <a:p>
            <a:pPr lvl="0" algn="just" hangingPunct="0">
              <a:spcBef>
                <a:spcPts val="0"/>
              </a:spcBef>
              <a:spcAft>
                <a:spcPts val="1200"/>
              </a:spcAft>
              <a:buFont typeface="Wingdings" pitchFamily="2"/>
              <a:buChar char="v"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Европейски фонд за </a:t>
            </a:r>
            <a:r>
              <a:rPr lang="ru-RU" sz="22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морско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дело и </a:t>
            </a:r>
            <a:r>
              <a:rPr lang="ru-RU" sz="2200" dirty="0" err="1">
                <a:solidFill>
                  <a:schemeClr val="accent5">
                    <a:lumMod val="50000"/>
                  </a:schemeClr>
                </a:solidFill>
                <a:latin typeface="Arial"/>
              </a:rPr>
              <a:t>рибарство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 (ЕФМДР)</a:t>
            </a:r>
            <a:endParaRPr lang="ru-RU" sz="22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145701A-468B-4F93-E0B8-49B4A7F0A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04731"/>
              </p:ext>
            </p:extLst>
          </p:nvPr>
        </p:nvGraphicFramePr>
        <p:xfrm>
          <a:off x="1077638" y="4044281"/>
          <a:ext cx="3566530" cy="174498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1409257">
                  <a:extLst>
                    <a:ext uri="{9D8B030D-6E8A-4147-A177-3AD203B41FA5}">
                      <a16:colId xmlns:a16="http://schemas.microsoft.com/office/drawing/2014/main" val="1905719211"/>
                    </a:ext>
                  </a:extLst>
                </a:gridCol>
                <a:gridCol w="2157273">
                  <a:extLst>
                    <a:ext uri="{9D8B030D-6E8A-4147-A177-3AD203B41FA5}">
                      <a16:colId xmlns:a16="http://schemas.microsoft.com/office/drawing/2014/main" val="30143362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Одитирани средства за периода 2016-202</a:t>
                      </a:r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bg-BG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г.</a:t>
                      </a:r>
                    </a:p>
                    <a:p>
                      <a:pPr algn="ctr" fontAlgn="b"/>
                      <a:endParaRPr lang="bg-BG" sz="16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83734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ЕФГЗ</a:t>
                      </a:r>
                      <a:endParaRPr lang="bg-BG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5 608 308 673</a:t>
                      </a:r>
                    </a:p>
                  </a:txBody>
                  <a:tcPr marL="9525" marR="504000" marT="9525" marB="0" anchor="b"/>
                </a:tc>
                <a:extLst>
                  <a:ext uri="{0D108BD9-81ED-4DB2-BD59-A6C34878D82A}">
                    <a16:rowId xmlns:a16="http://schemas.microsoft.com/office/drawing/2014/main" val="2233395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ЕЗФРСР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1 820 881 623</a:t>
                      </a:r>
                    </a:p>
                  </a:txBody>
                  <a:tcPr marL="9525" marR="504000" marT="9525" marB="0" anchor="b"/>
                </a:tc>
                <a:extLst>
                  <a:ext uri="{0D108BD9-81ED-4DB2-BD59-A6C34878D82A}">
                    <a16:rowId xmlns:a16="http://schemas.microsoft.com/office/drawing/2014/main" val="2918435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ЕФМДР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41</a:t>
                      </a:r>
                      <a:r>
                        <a:rPr lang="bg-BG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504000" marT="9525" marB="0" anchor="b"/>
                </a:tc>
                <a:extLst>
                  <a:ext uri="{0D108BD9-81ED-4DB2-BD59-A6C34878D82A}">
                    <a16:rowId xmlns:a16="http://schemas.microsoft.com/office/drawing/2014/main" val="39330002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12314C8-83B1-786C-8206-8597D5229271}"/>
              </a:ext>
            </a:extLst>
          </p:cNvPr>
          <p:cNvSpPr txBox="1"/>
          <p:nvPr/>
        </p:nvSpPr>
        <p:spPr>
          <a:xfrm>
            <a:off x="3901993" y="3736504"/>
            <a:ext cx="10309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bg-BG" sz="1400" u="none" strike="noStrike" dirty="0">
                <a:effectLst/>
                <a:latin typeface="+mn-lt"/>
              </a:rPr>
              <a:t>(евро)</a:t>
            </a:r>
            <a:endParaRPr lang="bg-BG" sz="1400" b="0" i="0" u="none" strike="noStrike" dirty="0">
              <a:solidFill>
                <a:srgbClr val="000000"/>
              </a:solidFill>
              <a:effectLst/>
              <a:latin typeface="+mn-lt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432602"/>
              </p:ext>
            </p:extLst>
          </p:nvPr>
        </p:nvGraphicFramePr>
        <p:xfrm>
          <a:off x="4800599" y="3486149"/>
          <a:ext cx="4020196" cy="3078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Основни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групи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 констатации</a:t>
            </a:r>
            <a:endParaRPr lang="bg-BG" sz="3200" b="1" dirty="0">
              <a:solidFill>
                <a:schemeClr val="accent5">
                  <a:lumMod val="50000"/>
                </a:schemeClr>
              </a:solidFill>
              <a:latin typeface="Calibri" pitchFamily="34"/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06477" y="1342103"/>
            <a:ext cx="8614318" cy="5222456"/>
          </a:xfrm>
        </p:spPr>
        <p:txBody>
          <a:bodyPr>
            <a:noAutofit/>
          </a:bodyPr>
          <a:lstStyle/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Разлики в измервания на площи и при идентификация на животни</a:t>
            </a:r>
          </a:p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Завишени цени</a:t>
            </a:r>
          </a:p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Изкуствено създадени условия за получаване на помощ – разделяне на стопанствата</a:t>
            </a:r>
          </a:p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Отклонения при избор на изпълнител по реда на ЗОП/ПМС</a:t>
            </a:r>
          </a:p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Слабости в процедурите за отчитане на индикатори</a:t>
            </a:r>
          </a:p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Липса на отделна аналитична счетоводна сметка или отделна счетоводна система</a:t>
            </a:r>
          </a:p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Дълготрайност на операциите</a:t>
            </a:r>
          </a:p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Неспазване на срокове за одобрение на проектни предложения и за изплащане на БФП</a:t>
            </a:r>
          </a:p>
          <a:p>
            <a:pPr algn="just" hangingPunct="0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bg-BG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Слабости при управлението на дълговете</a:t>
            </a:r>
          </a:p>
        </p:txBody>
      </p:sp>
    </p:spTree>
    <p:extLst>
      <p:ext uri="{BB962C8B-B14F-4D97-AF65-F5344CB8AC3E}">
        <p14:creationId xmlns:p14="http://schemas.microsoft.com/office/powerpoint/2010/main" val="230684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ЕФГЗ – декларирани разходи и сума в риск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62232" y="1253612"/>
            <a:ext cx="8781040" cy="5383161"/>
          </a:xfrm>
        </p:spPr>
        <p:txBody>
          <a:bodyPr>
            <a:noAutofit/>
          </a:bodyPr>
          <a:lstStyle/>
          <a:p>
            <a:pPr marL="57150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6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E147456-247B-9D4C-B60B-42839CC14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73367"/>
              </p:ext>
            </p:extLst>
          </p:nvPr>
        </p:nvGraphicFramePr>
        <p:xfrm>
          <a:off x="162231" y="2374635"/>
          <a:ext cx="3428400" cy="2610318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836086">
                  <a:extLst>
                    <a:ext uri="{9D8B030D-6E8A-4147-A177-3AD203B41FA5}">
                      <a16:colId xmlns:a16="http://schemas.microsoft.com/office/drawing/2014/main" val="1875687798"/>
                    </a:ext>
                  </a:extLst>
                </a:gridCol>
                <a:gridCol w="906335">
                  <a:extLst>
                    <a:ext uri="{9D8B030D-6E8A-4147-A177-3AD203B41FA5}">
                      <a16:colId xmlns:a16="http://schemas.microsoft.com/office/drawing/2014/main" val="3565115106"/>
                    </a:ext>
                  </a:extLst>
                </a:gridCol>
                <a:gridCol w="1062264">
                  <a:extLst>
                    <a:ext uri="{9D8B030D-6E8A-4147-A177-3AD203B41FA5}">
                      <a16:colId xmlns:a16="http://schemas.microsoft.com/office/drawing/2014/main" val="4062381032"/>
                    </a:ext>
                  </a:extLst>
                </a:gridCol>
                <a:gridCol w="623715">
                  <a:extLst>
                    <a:ext uri="{9D8B030D-6E8A-4147-A177-3AD203B41FA5}">
                      <a16:colId xmlns:a16="http://schemas.microsoft.com/office/drawing/2014/main" val="1271156696"/>
                    </a:ext>
                  </a:extLst>
                </a:gridCol>
              </a:tblGrid>
              <a:tr h="984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стойност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разходите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декларирани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към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Сума в риск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9182722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2016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726 184 009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13 722 672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828841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2017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797 281 214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11 722 451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4616538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2018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807 146 800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533 222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4011513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2019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799 089 405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3 614 867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8139272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2020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797 560 837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2 451 272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3177720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2021</a:t>
                      </a:r>
                      <a:endParaRPr lang="bg-BG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863 821 851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2 369 745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1606221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2022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817 224 557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3 319 634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969738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3BEBA6B-2444-8123-D53C-FE1F89E528DC}"/>
              </a:ext>
            </a:extLst>
          </p:cNvPr>
          <p:cNvSpPr txBox="1"/>
          <p:nvPr/>
        </p:nvSpPr>
        <p:spPr>
          <a:xfrm>
            <a:off x="2835622" y="2113025"/>
            <a:ext cx="10309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bg-BG" sz="1100" u="none" strike="noStrike" dirty="0">
                <a:effectLst/>
                <a:latin typeface="+mn-lt"/>
              </a:rPr>
              <a:t>(евро)</a:t>
            </a:r>
            <a:endParaRPr lang="bg-BG" sz="1100" b="0" i="0" u="none" strike="noStrike" dirty="0">
              <a:solidFill>
                <a:srgbClr val="000000"/>
              </a:solidFill>
              <a:effectLst/>
              <a:latin typeface="+mn-lt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118E5BC-71CF-91A8-592E-7630BC211D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63603"/>
              </p:ext>
            </p:extLst>
          </p:nvPr>
        </p:nvGraphicFramePr>
        <p:xfrm>
          <a:off x="3716594" y="1415845"/>
          <a:ext cx="5361721" cy="4660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215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619996" y="0"/>
            <a:ext cx="7200799" cy="1052739"/>
          </a:xfrm>
        </p:spPr>
        <p:txBody>
          <a:bodyPr anchorCtr="0">
            <a:noAutofit/>
          </a:bodyPr>
          <a:lstStyle/>
          <a:p>
            <a:pPr lvl="0" algn="l"/>
            <a:r>
              <a:rPr lang="bg-BG" sz="32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ЕЗФРСР – декларирани разходи и сума в риск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17987" y="1312606"/>
            <a:ext cx="8702808" cy="5251953"/>
          </a:xfrm>
        </p:spPr>
        <p:txBody>
          <a:bodyPr>
            <a:noAutofit/>
          </a:bodyPr>
          <a:lstStyle/>
          <a:p>
            <a:pPr marL="57150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6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9BF166-502D-D7A8-3204-AC3D6337D4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87032"/>
              </p:ext>
            </p:extLst>
          </p:nvPr>
        </p:nvGraphicFramePr>
        <p:xfrm>
          <a:off x="117987" y="2374635"/>
          <a:ext cx="3472644" cy="2610318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846876">
                  <a:extLst>
                    <a:ext uri="{9D8B030D-6E8A-4147-A177-3AD203B41FA5}">
                      <a16:colId xmlns:a16="http://schemas.microsoft.com/office/drawing/2014/main" val="1875687798"/>
                    </a:ext>
                  </a:extLst>
                </a:gridCol>
                <a:gridCol w="918031">
                  <a:extLst>
                    <a:ext uri="{9D8B030D-6E8A-4147-A177-3AD203B41FA5}">
                      <a16:colId xmlns:a16="http://schemas.microsoft.com/office/drawing/2014/main" val="3565115106"/>
                    </a:ext>
                  </a:extLst>
                </a:gridCol>
                <a:gridCol w="1075973">
                  <a:extLst>
                    <a:ext uri="{9D8B030D-6E8A-4147-A177-3AD203B41FA5}">
                      <a16:colId xmlns:a16="http://schemas.microsoft.com/office/drawing/2014/main" val="4062381032"/>
                    </a:ext>
                  </a:extLst>
                </a:gridCol>
                <a:gridCol w="631764">
                  <a:extLst>
                    <a:ext uri="{9D8B030D-6E8A-4147-A177-3AD203B41FA5}">
                      <a16:colId xmlns:a16="http://schemas.microsoft.com/office/drawing/2014/main" val="1271156696"/>
                    </a:ext>
                  </a:extLst>
                </a:gridCol>
              </a:tblGrid>
              <a:tr h="9844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 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стойност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разходите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декларирани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към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Сума в риск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9182722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2016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223 889 544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5 629 174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828841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2017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194 155 360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4 607 408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4616538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2018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205 686 970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2 070 560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4011513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2019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309 155 719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3 199 031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8139272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2020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303 261 377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5 796 878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3177720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2021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354 648 649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19 438 227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1606221"/>
                  </a:ext>
                </a:extLst>
              </a:tr>
              <a:tr h="232274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 2022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230 084 003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16 778 425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96973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E87C5E-6E59-ED3E-CB2B-0308895B48E1}"/>
              </a:ext>
            </a:extLst>
          </p:cNvPr>
          <p:cNvSpPr txBox="1"/>
          <p:nvPr/>
        </p:nvSpPr>
        <p:spPr>
          <a:xfrm>
            <a:off x="2835622" y="2113025"/>
            <a:ext cx="10309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bg-BG" sz="1100" u="none" strike="noStrike" dirty="0">
                <a:effectLst/>
                <a:latin typeface="+mn-lt"/>
              </a:rPr>
              <a:t>(евро)</a:t>
            </a:r>
            <a:endParaRPr lang="bg-BG" sz="1100" b="0" i="0" u="none" strike="noStrike" dirty="0">
              <a:solidFill>
                <a:srgbClr val="000000"/>
              </a:solidFill>
              <a:effectLst/>
              <a:latin typeface="+mn-lt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ED4B322-C2CD-FC7C-5241-C737BA7372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786305"/>
              </p:ext>
            </p:extLst>
          </p:nvPr>
        </p:nvGraphicFramePr>
        <p:xfrm>
          <a:off x="3963045" y="1524003"/>
          <a:ext cx="4857750" cy="5040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903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57196" y="0"/>
            <a:ext cx="7586804" cy="1227874"/>
          </a:xfrm>
        </p:spPr>
        <p:txBody>
          <a:bodyPr anchorCtr="0">
            <a:noAutofit/>
          </a:bodyPr>
          <a:lstStyle/>
          <a:p>
            <a:pPr lvl="0" algn="l"/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ЕФМДР, декларирани разходи и коригирани суми в резултат от работата на ОО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2735" y="1227874"/>
            <a:ext cx="8688060" cy="5336685"/>
          </a:xfrm>
        </p:spPr>
        <p:txBody>
          <a:bodyPr>
            <a:noAutofit/>
          </a:bodyPr>
          <a:lstStyle/>
          <a:p>
            <a:pPr marL="57150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600" dirty="0">
              <a:solidFill>
                <a:srgbClr val="1A3A80"/>
              </a:solidFill>
              <a:latin typeface="Arial"/>
            </a:endParaRPr>
          </a:p>
          <a:p>
            <a:pPr lvl="1" algn="just" hangingPunct="0">
              <a:spcBef>
                <a:spcPts val="0"/>
              </a:spcBef>
              <a:spcAft>
                <a:spcPts val="600"/>
              </a:spcAft>
              <a:buFont typeface="Wingdings" pitchFamily="2"/>
              <a:buChar char="ü"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90774AF-5421-A6DE-08F4-D366EA0CC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73843"/>
              </p:ext>
            </p:extLst>
          </p:nvPr>
        </p:nvGraphicFramePr>
        <p:xfrm>
          <a:off x="132735" y="2285998"/>
          <a:ext cx="4343370" cy="2413563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766867">
                  <a:extLst>
                    <a:ext uri="{9D8B030D-6E8A-4147-A177-3AD203B41FA5}">
                      <a16:colId xmlns:a16="http://schemas.microsoft.com/office/drawing/2014/main" val="2876289780"/>
                    </a:ext>
                  </a:extLst>
                </a:gridCol>
                <a:gridCol w="1544284">
                  <a:extLst>
                    <a:ext uri="{9D8B030D-6E8A-4147-A177-3AD203B41FA5}">
                      <a16:colId xmlns:a16="http://schemas.microsoft.com/office/drawing/2014/main" val="2645861699"/>
                    </a:ext>
                  </a:extLst>
                </a:gridCol>
                <a:gridCol w="1368095">
                  <a:extLst>
                    <a:ext uri="{9D8B030D-6E8A-4147-A177-3AD203B41FA5}">
                      <a16:colId xmlns:a16="http://schemas.microsoft.com/office/drawing/2014/main" val="3982387974"/>
                    </a:ext>
                  </a:extLst>
                </a:gridCol>
                <a:gridCol w="664124">
                  <a:extLst>
                    <a:ext uri="{9D8B030D-6E8A-4147-A177-3AD203B41FA5}">
                      <a16:colId xmlns:a16="http://schemas.microsoft.com/office/drawing/2014/main" val="1487321514"/>
                    </a:ext>
                  </a:extLst>
                </a:gridCol>
              </a:tblGrid>
              <a:tr h="1197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стойност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разходите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декларирани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към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Коригирани разходи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7747902"/>
                  </a:ext>
                </a:extLst>
              </a:tr>
              <a:tr h="212457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3747349788"/>
                  </a:ext>
                </a:extLst>
              </a:tr>
              <a:tr h="212457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794 434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11 453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1,44%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354629107"/>
                  </a:ext>
                </a:extLst>
              </a:tr>
              <a:tr h="212457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2018-2019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13 370 919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1 821 037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13,62%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1906325049"/>
                  </a:ext>
                </a:extLst>
              </a:tr>
              <a:tr h="212457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21 264 806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1 045 083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4,91%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1118386361"/>
                  </a:ext>
                </a:extLst>
              </a:tr>
              <a:tr h="366235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  <a:endParaRPr lang="en-US" sz="11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2021-2022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18 980 112</a:t>
                      </a:r>
                    </a:p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15 001 534</a:t>
                      </a:r>
                    </a:p>
                  </a:txBody>
                  <a:tcPr marL="9525" marR="396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374 578</a:t>
                      </a:r>
                    </a:p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119 262</a:t>
                      </a:r>
                    </a:p>
                  </a:txBody>
                  <a:tcPr marL="9525" marR="36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1,97%</a:t>
                      </a:r>
                    </a:p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0,79%</a:t>
                      </a:r>
                    </a:p>
                  </a:txBody>
                  <a:tcPr marL="9525" marR="72000" marT="9525" marB="0" anchor="ctr"/>
                </a:tc>
                <a:extLst>
                  <a:ext uri="{0D108BD9-81ED-4DB2-BD59-A6C34878D82A}">
                    <a16:rowId xmlns:a16="http://schemas.microsoft.com/office/drawing/2014/main" val="229733374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0B8DEA-A981-9E45-E63B-4E37D43A2EBC}"/>
              </a:ext>
            </a:extLst>
          </p:cNvPr>
          <p:cNvSpPr txBox="1"/>
          <p:nvPr/>
        </p:nvSpPr>
        <p:spPr>
          <a:xfrm>
            <a:off x="3786584" y="2165616"/>
            <a:ext cx="103095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bg-BG" sz="1100" u="none" strike="noStrike" dirty="0">
                <a:effectLst/>
                <a:latin typeface="+mn-lt"/>
              </a:rPr>
              <a:t>(евро)</a:t>
            </a:r>
            <a:endParaRPr lang="bg-BG" sz="1100" b="0" i="0" u="none" strike="noStrike" dirty="0">
              <a:solidFill>
                <a:srgbClr val="000000"/>
              </a:solidFill>
              <a:effectLst/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858400"/>
              </p:ext>
            </p:extLst>
          </p:nvPr>
        </p:nvGraphicFramePr>
        <p:xfrm>
          <a:off x="4476105" y="1563330"/>
          <a:ext cx="4476166" cy="395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77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57196" y="0"/>
            <a:ext cx="7586804" cy="1227874"/>
          </a:xfrm>
        </p:spPr>
        <p:txBody>
          <a:bodyPr anchorCtr="0">
            <a:noAutofit/>
          </a:bodyPr>
          <a:lstStyle/>
          <a:p>
            <a:pPr lvl="0" algn="l"/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ПРЕПОРЪКИ</a:t>
            </a:r>
            <a:b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</a:b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Calibri" pitchFamily="34"/>
              </a:rPr>
              <a:t>ЕФГЗ, ЕЗФРСР, ЕФМДР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32735" y="1227874"/>
            <a:ext cx="8688060" cy="5336685"/>
          </a:xfrm>
        </p:spPr>
        <p:txBody>
          <a:bodyPr>
            <a:noAutofit/>
          </a:bodyPr>
          <a:lstStyle/>
          <a:p>
            <a:pPr marL="57150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en-GB" sz="2600" dirty="0" smtClean="0">
              <a:solidFill>
                <a:srgbClr val="1A3A80"/>
              </a:solidFill>
              <a:latin typeface="Arial"/>
            </a:endParaRPr>
          </a:p>
          <a:p>
            <a:pPr marL="57150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solidFill>
                  <a:srgbClr val="1A3A80"/>
                </a:solidFill>
                <a:latin typeface="Arial"/>
              </a:rPr>
              <a:t>Всички </a:t>
            </a:r>
            <a:r>
              <a:rPr lang="ru-RU" sz="2600" dirty="0">
                <a:solidFill>
                  <a:srgbClr val="1A3A80"/>
                </a:solidFill>
                <a:latin typeface="Arial"/>
              </a:rPr>
              <a:t>отправени препоръки целят подобряване на системите за управление и контрол и минимизиране на </a:t>
            </a:r>
            <a:r>
              <a:rPr lang="ru-RU" sz="2600" dirty="0" smtClean="0">
                <a:solidFill>
                  <a:srgbClr val="1A3A80"/>
                </a:solidFill>
                <a:latin typeface="Arial"/>
              </a:rPr>
              <a:t>рисковете</a:t>
            </a:r>
            <a:r>
              <a:rPr lang="en-GB" sz="2600" dirty="0" smtClean="0">
                <a:solidFill>
                  <a:srgbClr val="1A3A80"/>
                </a:solidFill>
                <a:latin typeface="Arial"/>
              </a:rPr>
              <a:t>.</a:t>
            </a:r>
            <a:endParaRPr lang="ru-RU" sz="2600" dirty="0">
              <a:solidFill>
                <a:srgbClr val="1A3A80"/>
              </a:solidFill>
              <a:latin typeface="Arial"/>
            </a:endParaRPr>
          </a:p>
          <a:p>
            <a:pPr marL="457200" lvl="1" indent="0" algn="just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200" dirty="0">
              <a:solidFill>
                <a:srgbClr val="1A3A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719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Картина 1">
            <a:extLst>
              <a:ext uri="{FF2B5EF4-FFF2-40B4-BE49-F238E27FC236}">
                <a16:creationId xmlns:a16="http://schemas.microsoft.com/office/drawing/2014/main" id="{A627A494-12B5-ED9F-2AD9-59AE3960DF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03" y="3597676"/>
            <a:ext cx="3171770" cy="27342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C12A004-4D3E-43FF-EFEF-45291DA2AE47}"/>
              </a:ext>
            </a:extLst>
          </p:cNvPr>
          <p:cNvSpPr txBox="1"/>
          <p:nvPr/>
        </p:nvSpPr>
        <p:spPr>
          <a:xfrm>
            <a:off x="1" y="2044640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ВНИМАНИЕТО!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1648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480</Words>
  <Application>Microsoft Office PowerPoint</Application>
  <PresentationFormat>On-screen Show (4:3)</PresentationFormat>
  <Paragraphs>152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Wingdings</vt:lpstr>
      <vt:lpstr>3_Office Theme</vt:lpstr>
      <vt:lpstr>Custom Design</vt:lpstr>
      <vt:lpstr>PowerPoint Presentation</vt:lpstr>
      <vt:lpstr>PowerPoint Presentation</vt:lpstr>
      <vt:lpstr>Одитирани фондове</vt:lpstr>
      <vt:lpstr>Основни групи констатации</vt:lpstr>
      <vt:lpstr>ЕФГЗ – декларирани разходи и сума в риск</vt:lpstr>
      <vt:lpstr>ЕЗФРСР – декларирани разходи и сума в риск</vt:lpstr>
      <vt:lpstr>ЕФМДР, декларирани разходи и коригирани суми в резултат от работата на ОО</vt:lpstr>
      <vt:lpstr>ПРЕПОРЪКИ ЕФГЗ, ЕЗФРСР, ЕФМДР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 Алексиева</dc:creator>
  <cp:lastModifiedBy>Susan Ziya</cp:lastModifiedBy>
  <cp:revision>33</cp:revision>
  <dcterms:created xsi:type="dcterms:W3CDTF">2015-11-12T16:10:40Z</dcterms:created>
  <dcterms:modified xsi:type="dcterms:W3CDTF">2023-11-23T22:19:09Z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