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311" r:id="rId3"/>
    <p:sldId id="316" r:id="rId4"/>
    <p:sldId id="312" r:id="rId5"/>
    <p:sldId id="320" r:id="rId6"/>
    <p:sldId id="313" r:id="rId7"/>
    <p:sldId id="317" r:id="rId8"/>
    <p:sldId id="318" r:id="rId9"/>
    <p:sldId id="321" r:id="rId10"/>
    <p:sldId id="319" r:id="rId11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AF1"/>
          </a:solidFill>
        </a:fill>
      </a:tcStyle>
    </a:wholeTbl>
    <a:band1H>
      <a:tcStyle>
        <a:tcBdr/>
        <a:fill>
          <a:solidFill>
            <a:srgbClr val="D0D3E3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3E3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A66AC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A66AC"/>
          </a:solidFill>
        </a:fill>
      </a:tcStyle>
    </a:firstRow>
  </a:tblStyle>
  <a:tblStyle styleId="{D27102A9-8310-4765-A935-A1911B00CA55}" styleName="Светъл стил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5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_kanchev\Desktop\EMFF\FY2022\&#1055;&#1052;&#1044;&#1056;_eur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CAAF%20PC%20temp\&#1082;&#1098;&#1084;%20&#1087;&#1088;&#1077;&#1079;&#1077;&#1085;&#1090;&#1072;&#1094;&#1080;&#1103;%20&#1079;&#1072;%20&#1057;&#1055;%20&#1085;&#1086;&#1077;&#1084;&#1074;&#1088;&#1080;%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CAAF%20PC%20temp\&#1082;&#1098;&#1084;%20&#1087;&#1088;&#1077;&#1079;&#1077;&#1085;&#1090;&#1072;&#1094;&#1080;&#1103;%20&#1079;&#1072;%20&#1057;&#1055;%20&#1085;&#1086;&#1077;&#1084;&#1074;&#1088;&#1080;%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_kanchev\Desktop\EMFF\FY2022\&#1055;&#1052;&#1044;&#1056;_eur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41-4CF5-BC1A-75AB984CD8B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41-4CF5-BC1A-75AB984CD8BA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41-4CF5-BC1A-75AB984CD8BA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'Всички ENG'!$A$1:$A$3</c:f>
              <c:strCache>
                <c:ptCount val="3"/>
                <c:pt idx="0">
                  <c:v>EAGF</c:v>
                </c:pt>
                <c:pt idx="1">
                  <c:v>EAFRD</c:v>
                </c:pt>
                <c:pt idx="2">
                  <c:v>EMFF</c:v>
                </c:pt>
              </c:strCache>
            </c:strRef>
          </c:cat>
          <c:val>
            <c:numRef>
              <c:f>'Всички ENG'!$B$1:$B$3</c:f>
              <c:numCache>
                <c:formatCode>#,##0</c:formatCode>
                <c:ptCount val="3"/>
                <c:pt idx="0">
                  <c:v>5608308673</c:v>
                </c:pt>
                <c:pt idx="1">
                  <c:v>1820881623</c:v>
                </c:pt>
                <c:pt idx="2">
                  <c:v>69411803.629999995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41-4CF5-BC1A-75AB984CD8B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241-4CF5-BC1A-75AB984CD8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D241-4CF5-BC1A-75AB984CD8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D241-4CF5-BC1A-75AB984CD8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'Всички ENG'!$A$1:$A$3</c:f>
              <c:strCache>
                <c:ptCount val="3"/>
                <c:pt idx="0">
                  <c:v>EAGF</c:v>
                </c:pt>
                <c:pt idx="1">
                  <c:v>EAFRD</c:v>
                </c:pt>
                <c:pt idx="2">
                  <c:v>EMFF</c:v>
                </c:pt>
              </c:strCache>
            </c:strRef>
          </c:cat>
          <c:val>
            <c:numRef>
              <c:f>'Всички ENG'!$C$1:$C$3</c:f>
              <c:numCache>
                <c:formatCode>0%</c:formatCode>
                <c:ptCount val="3"/>
                <c:pt idx="0">
                  <c:v>0.74791389094731775</c:v>
                </c:pt>
                <c:pt idx="1">
                  <c:v>0.24282947658868936</c:v>
                </c:pt>
                <c:pt idx="2">
                  <c:v>9.2566324639928484E-3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241-4CF5-BC1A-75AB984CD8B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192627735413204E-2"/>
          <c:y val="1.8909179061775097E-2"/>
          <c:w val="0.81124878296789604"/>
          <c:h val="0.826713043388875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'ЕФГЗ (2)'!$B$2</c:f>
              <c:strCache>
                <c:ptCount val="1"/>
                <c:pt idx="0">
                  <c:v>Total amount of expenditures declared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0" tIns="0" rIns="0" bIns="0" anchor="t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'ЕФГЗ (2)'!$A$3:$A$9</c:f>
              <c:strCache>
                <c:ptCount val="7"/>
                <c:pt idx="0">
                  <c:v>FY 2022</c:v>
                </c:pt>
                <c:pt idx="1">
                  <c:v>FY 2021</c:v>
                </c:pt>
                <c:pt idx="2">
                  <c:v>FY 2020</c:v>
                </c:pt>
                <c:pt idx="3">
                  <c:v>FY 2019</c:v>
                </c:pt>
                <c:pt idx="4">
                  <c:v>FY 2018</c:v>
                </c:pt>
                <c:pt idx="5">
                  <c:v>FY 2017</c:v>
                </c:pt>
                <c:pt idx="6">
                  <c:v>FY 2016</c:v>
                </c:pt>
              </c:strCache>
            </c:strRef>
          </c:cat>
          <c:val>
            <c:numRef>
              <c:f>'ЕФГЗ (2)'!$B$3:$B$9</c:f>
              <c:numCache>
                <c:formatCode>#,##0</c:formatCode>
                <c:ptCount val="7"/>
                <c:pt idx="0">
                  <c:v>817224556.92999995</c:v>
                </c:pt>
                <c:pt idx="1">
                  <c:v>863821851.28999996</c:v>
                </c:pt>
                <c:pt idx="2">
                  <c:v>797560837.08000004</c:v>
                </c:pt>
                <c:pt idx="3">
                  <c:v>799089404.74000001</c:v>
                </c:pt>
                <c:pt idx="4">
                  <c:v>807146800.17999995</c:v>
                </c:pt>
                <c:pt idx="5">
                  <c:v>797281214.00999999</c:v>
                </c:pt>
                <c:pt idx="6">
                  <c:v>726184008.50999999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CB-4CBC-8F35-509621BA8D35}"/>
            </c:ext>
          </c:extLst>
        </c:ser>
        <c:ser>
          <c:idx val="1"/>
          <c:order val="1"/>
          <c:tx>
            <c:strRef>
              <c:f>'ЕФГЗ (2)'!$C$2</c:f>
              <c:strCache>
                <c:ptCount val="1"/>
                <c:pt idx="0">
                  <c:v>Amount at risk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'ЕФГЗ (2)'!$A$3:$A$9</c:f>
              <c:strCache>
                <c:ptCount val="7"/>
                <c:pt idx="0">
                  <c:v>FY 2022</c:v>
                </c:pt>
                <c:pt idx="1">
                  <c:v>FY 2021</c:v>
                </c:pt>
                <c:pt idx="2">
                  <c:v>FY 2020</c:v>
                </c:pt>
                <c:pt idx="3">
                  <c:v>FY 2019</c:v>
                </c:pt>
                <c:pt idx="4">
                  <c:v>FY 2018</c:v>
                </c:pt>
                <c:pt idx="5">
                  <c:v>FY 2017</c:v>
                </c:pt>
                <c:pt idx="6">
                  <c:v>FY 2016</c:v>
                </c:pt>
              </c:strCache>
            </c:strRef>
          </c:cat>
          <c:val>
            <c:numRef>
              <c:f>'ЕФГЗ (2)'!$C$3:$C$9</c:f>
              <c:numCache>
                <c:formatCode>#,##0</c:formatCode>
                <c:ptCount val="7"/>
                <c:pt idx="0">
                  <c:v>3319633.5451032296</c:v>
                </c:pt>
                <c:pt idx="1">
                  <c:v>2369745.3492465755</c:v>
                </c:pt>
                <c:pt idx="2">
                  <c:v>2451271.6846070485</c:v>
                </c:pt>
                <c:pt idx="3">
                  <c:v>3614866.8942637877</c:v>
                </c:pt>
                <c:pt idx="4">
                  <c:v>533221.67999999993</c:v>
                </c:pt>
                <c:pt idx="5">
                  <c:v>11722451.27</c:v>
                </c:pt>
                <c:pt idx="6">
                  <c:v>13722671.609999999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CB-4CBC-8F35-509621BA8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8107864"/>
        <c:axId val="518112456"/>
      </c:barChart>
      <c:catAx>
        <c:axId val="518107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518112456"/>
        <c:crosses val="autoZero"/>
        <c:auto val="1"/>
        <c:lblAlgn val="ctr"/>
        <c:lblOffset val="100"/>
        <c:noMultiLvlLbl val="0"/>
      </c:catAx>
      <c:valAx>
        <c:axId val="518112456"/>
        <c:scaling>
          <c:orientation val="minMax"/>
          <c:max val="900000000"/>
        </c:scaling>
        <c:delete val="1"/>
        <c:axPos val="b"/>
        <c:numFmt formatCode="#,##0" sourceLinked="1"/>
        <c:majorTickMark val="none"/>
        <c:minorTickMark val="none"/>
        <c:tickLblPos val="nextTo"/>
        <c:crossAx val="518107864"/>
        <c:crosses val="autoZero"/>
        <c:crossBetween val="between"/>
        <c:majorUnit val="900000000"/>
        <c:minorUnit val="100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1215604644457"/>
          <c:y val="0.87354759142526917"/>
          <c:w val="0.79575687907110859"/>
          <c:h val="9.54846708343515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758169934640521E-2"/>
          <c:y val="2.0135726395816875E-2"/>
          <c:w val="0.97124183006535947"/>
          <c:h val="0.772687100285689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'ЕЗФРСР (2)'!$B$2</c:f>
              <c:strCache>
                <c:ptCount val="1"/>
                <c:pt idx="0">
                  <c:v>Total amount of expenditures declared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0" tIns="0" rIns="0" bIns="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'ЕЗФРСР (2)'!$A$3:$A$9</c:f>
              <c:strCache>
                <c:ptCount val="7"/>
                <c:pt idx="0">
                  <c:v>FY 2022</c:v>
                </c:pt>
                <c:pt idx="1">
                  <c:v>FY 2021</c:v>
                </c:pt>
                <c:pt idx="2">
                  <c:v>FY 2020</c:v>
                </c:pt>
                <c:pt idx="3">
                  <c:v>FY 2019</c:v>
                </c:pt>
                <c:pt idx="4">
                  <c:v>FY 2018</c:v>
                </c:pt>
                <c:pt idx="5">
                  <c:v>FY 2017</c:v>
                </c:pt>
                <c:pt idx="6">
                  <c:v>FY 2016</c:v>
                </c:pt>
              </c:strCache>
            </c:strRef>
          </c:cat>
          <c:val>
            <c:numRef>
              <c:f>'ЕЗФРСР (2)'!$B$3:$B$9</c:f>
              <c:numCache>
                <c:formatCode>#,##0</c:formatCode>
                <c:ptCount val="7"/>
                <c:pt idx="0">
                  <c:v>230084002.69</c:v>
                </c:pt>
                <c:pt idx="1">
                  <c:v>354648649.31999999</c:v>
                </c:pt>
                <c:pt idx="2">
                  <c:v>303261377.10000002</c:v>
                </c:pt>
                <c:pt idx="3">
                  <c:v>309155718.5</c:v>
                </c:pt>
                <c:pt idx="4">
                  <c:v>205686970.06999999</c:v>
                </c:pt>
                <c:pt idx="5">
                  <c:v>194155360.31</c:v>
                </c:pt>
                <c:pt idx="6">
                  <c:v>223889544.09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1B-46DF-9D2E-D681508A9F47}"/>
            </c:ext>
          </c:extLst>
        </c:ser>
        <c:ser>
          <c:idx val="1"/>
          <c:order val="1"/>
          <c:tx>
            <c:strRef>
              <c:f>'ЕЗФРСР (2)'!$C$2</c:f>
              <c:strCache>
                <c:ptCount val="1"/>
                <c:pt idx="0">
                  <c:v>Amount at risk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'ЕЗФРСР (2)'!$A$3:$A$9</c:f>
              <c:strCache>
                <c:ptCount val="7"/>
                <c:pt idx="0">
                  <c:v>FY 2022</c:v>
                </c:pt>
                <c:pt idx="1">
                  <c:v>FY 2021</c:v>
                </c:pt>
                <c:pt idx="2">
                  <c:v>FY 2020</c:v>
                </c:pt>
                <c:pt idx="3">
                  <c:v>FY 2019</c:v>
                </c:pt>
                <c:pt idx="4">
                  <c:v>FY 2018</c:v>
                </c:pt>
                <c:pt idx="5">
                  <c:v>FY 2017</c:v>
                </c:pt>
                <c:pt idx="6">
                  <c:v>FY 2016</c:v>
                </c:pt>
              </c:strCache>
            </c:strRef>
          </c:cat>
          <c:val>
            <c:numRef>
              <c:f>'ЕЗФРСР (2)'!$C$3:$C$9</c:f>
              <c:numCache>
                <c:formatCode>#,##0</c:formatCode>
                <c:ptCount val="7"/>
                <c:pt idx="0">
                  <c:v>16778424.967811387</c:v>
                </c:pt>
                <c:pt idx="1">
                  <c:v>19438226.725600813</c:v>
                </c:pt>
                <c:pt idx="2">
                  <c:v>5796878.2305077538</c:v>
                </c:pt>
                <c:pt idx="3">
                  <c:v>3199031.2493210817</c:v>
                </c:pt>
                <c:pt idx="4">
                  <c:v>2070559.7999999998</c:v>
                </c:pt>
                <c:pt idx="5">
                  <c:v>4607407.7300000004</c:v>
                </c:pt>
                <c:pt idx="6">
                  <c:v>5629174.3399999999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1B-46DF-9D2E-D681508A9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2019992"/>
        <c:axId val="474222680"/>
      </c:barChart>
      <c:catAx>
        <c:axId val="582019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474222680"/>
        <c:crosses val="autoZero"/>
        <c:auto val="1"/>
        <c:lblAlgn val="ctr"/>
        <c:lblOffset val="100"/>
        <c:noMultiLvlLbl val="0"/>
      </c:catAx>
      <c:valAx>
        <c:axId val="474222680"/>
        <c:scaling>
          <c:orientation val="minMax"/>
          <c:max val="355000000"/>
        </c:scaling>
        <c:delete val="1"/>
        <c:axPos val="b"/>
        <c:numFmt formatCode="#,##0" sourceLinked="1"/>
        <c:majorTickMark val="none"/>
        <c:minorTickMark val="none"/>
        <c:tickLblPos val="nextTo"/>
        <c:crossAx val="582019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89974782563944"/>
          <c:y val="0.8382938055386947"/>
          <c:w val="0.6783181514075447"/>
          <c:h val="0.127677886563705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67825896762904"/>
          <c:y val="0.15319444444444447"/>
          <c:w val="0.79066907261592301"/>
          <c:h val="0.66201480432923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EMFF!$B$5</c:f>
              <c:strCache>
                <c:ptCount val="1"/>
                <c:pt idx="0">
                  <c:v>Total value of expenditures declared 
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EMFF!$A$6:$A$11</c:f>
              <c:strCache>
                <c:ptCount val="6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</c:strCache>
            </c:strRef>
          </c:cat>
          <c:val>
            <c:numRef>
              <c:f>EMFF!$B$6:$B$11</c:f>
              <c:numCache>
                <c:formatCode>#,##0</c:formatCode>
                <c:ptCount val="6"/>
                <c:pt idx="0">
                  <c:v>0</c:v>
                </c:pt>
                <c:pt idx="1">
                  <c:v>794433.69</c:v>
                </c:pt>
                <c:pt idx="2">
                  <c:v>13370918.539999999</c:v>
                </c:pt>
                <c:pt idx="3">
                  <c:v>21264806.129999999</c:v>
                </c:pt>
                <c:pt idx="4">
                  <c:v>18980111.649999999</c:v>
                </c:pt>
                <c:pt idx="5">
                  <c:v>15001533.619999999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B3-4645-B147-2DA1FB4E1552}"/>
            </c:ext>
          </c:extLst>
        </c:ser>
        <c:ser>
          <c:idx val="1"/>
          <c:order val="1"/>
          <c:tx>
            <c:strRef>
              <c:f>EMFF!$C$5</c:f>
              <c:strCache>
                <c:ptCount val="1"/>
                <c:pt idx="0">
                  <c:v>Corrected amount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B3-4645-B147-2DA1FB4E1552}"/>
                </c:ext>
              </c:extLst>
            </c:dLbl>
            <c:dLbl>
              <c:idx val="1"/>
              <c:layout>
                <c:manualLayout>
                  <c:x val="-2.5462668816039986E-17"/>
                  <c:y val="-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B3-4645-B147-2DA1FB4E15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EMFF!$A$6:$A$11</c:f>
              <c:strCache>
                <c:ptCount val="6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</c:strCache>
            </c:strRef>
          </c:cat>
          <c:val>
            <c:numRef>
              <c:f>EMFF!$C$6:$C$11</c:f>
              <c:numCache>
                <c:formatCode>#,##0</c:formatCode>
                <c:ptCount val="6"/>
                <c:pt idx="0">
                  <c:v>0</c:v>
                </c:pt>
                <c:pt idx="1">
                  <c:v>11453.11381531854</c:v>
                </c:pt>
                <c:pt idx="2">
                  <c:v>1821037.0487779933</c:v>
                </c:pt>
                <c:pt idx="3">
                  <c:v>1045083.0095101749</c:v>
                </c:pt>
                <c:pt idx="4">
                  <c:v>374577.91185192758</c:v>
                </c:pt>
                <c:pt idx="5">
                  <c:v>119261.96400000001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B3-4645-B147-2DA1FB4E15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18809200"/>
        <c:axId val="318809616"/>
      </c:barChart>
      <c:catAx>
        <c:axId val="318809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18809616"/>
        <c:crosses val="autoZero"/>
        <c:auto val="1"/>
        <c:lblAlgn val="ctr"/>
        <c:lblOffset val="100"/>
        <c:noMultiLvlLbl val="0"/>
      </c:catAx>
      <c:valAx>
        <c:axId val="31880961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1880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09177C1-B3F2-4509-A238-F6769115B1C5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11/24/2023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20E518-2402-4D5E-B219-F89BA1106FA9}" type="slidenum">
              <a:t>‹#›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27218202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fld id="{6A446E7F-A7B3-484A-901C-327485704FE4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0" y="744541"/>
            <a:ext cx="4960940" cy="372109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715149"/>
            <a:ext cx="5486400" cy="44669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 pitchFamily="18"/>
              </a:defRPr>
            </a:lvl1pPr>
          </a:lstStyle>
          <a:p>
            <a:pPr lvl="0"/>
            <a:fld id="{D7F16784-77F3-4B24-A237-BAD9FA65CF3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9568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7F16784-77F3-4B24-A237-BAD9FA65CF33}" type="slidenum">
              <a:rPr lang="bg-BG" smtClean="0"/>
              <a:t>1</a:t>
            </a:fld>
            <a:endParaRPr lang="bg-BG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lv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798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7F16784-77F3-4B24-A237-BAD9FA65CF33}" type="slidenum">
              <a:rPr lang="bg-BG" smtClean="0"/>
              <a:t>2</a:t>
            </a:fld>
            <a:endParaRPr lang="bg-BG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lv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487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3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lv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2435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4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lv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5915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5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lv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6775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6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lv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3100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7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lv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6767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8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lv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9941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9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lv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1362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BC32A09-9D28-4AE0-990C-6A6BDBA6EFAD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6A381DD-C34E-4ABB-BA84-6E102561E045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17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F67B15F-9D34-4567-A0C7-145F4677A90E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721F56CC-1E6A-4FD2-BC86-A19E786C5E54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873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104BB290-19DD-4AA6-B19F-43CA70DB2BFB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98D1A9A-84D2-41FE-AA20-454665EFB698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2662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0907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115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7850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443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210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7068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6034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E641A792-B94E-4D00-A411-4E470FA3CE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81202390-66B6-4A58-9ACC-AB5B8CA0A2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416337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0090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6354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8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E4E8E79-0CF0-4076-90D1-FC910435CABC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C6B87980-F48D-4DB2-8AF3-8A9F98FD2F3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928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2454C26F-AC71-45C3-B72C-A7BF84477230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7E4983-D4B7-4B6B-842D-B3C7CFAD3D09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465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2E34945-5301-47A1-97F3-A9CD39D599B8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05DF5AB-D990-4BB0-AF15-FD8E91DF78FB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586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D655240-144F-4377-82C3-6486AE7E8C31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B5483BB-A4DD-4D79-8D51-A7156AD4035C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554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BB5EADB-B64F-4680-9F01-EDEAE91797C0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57D4B838-5926-4B94-80FC-61ECC9B75AF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67499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3620002-11E7-44D4-9B95-461EDB9511AC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0F6435-2D2E-4709-B21D-7615A936B9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383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bg-BG"/>
            </a:lvl1pPr>
          </a:lstStyle>
          <a:p>
            <a:pPr lvl="0"/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3D06A06-EA41-4E2D-ACF3-6FE82D2BCA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9E6A91E1-1A1D-4FAD-A5F1-F85454D49A97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383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650324C-5C27-4C40-9FCD-027005D1B7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DB13C40-ED7D-4A63-8376-2D4C8801DEC4}" type="slidenum"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409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spc="100" dirty="0">
                <a:solidFill>
                  <a:schemeClr val="accent5">
                    <a:lumMod val="50000"/>
                  </a:schemeClr>
                </a:solidFill>
              </a:rPr>
              <a:t>JOINT MONITORING </a:t>
            </a:r>
            <a:endParaRPr lang="bg-BG" sz="4000" b="1" spc="1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spc="100" dirty="0">
                <a:solidFill>
                  <a:schemeClr val="accent5">
                    <a:lumMod val="50000"/>
                  </a:schemeClr>
                </a:solidFill>
              </a:rPr>
              <a:t>COMMITTEE</a:t>
            </a:r>
            <a:endParaRPr lang="bg-BG" sz="4000" b="1" spc="1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cap="all" spc="100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PARTNERSHIP AGREEMENT </a:t>
            </a:r>
            <a:r>
              <a:rPr lang="en-US" b="1" cap="all" spc="10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2014 </a:t>
            </a:r>
            <a:r>
              <a:rPr lang="en-US" b="1" cap="all" spc="10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n-US" b="1" cap="all" spc="100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b="1" cap="all" spc="100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cap="all" spc="100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Partnership agreement 2021 - 2027</a:t>
            </a:r>
            <a:endParaRPr lang="bg-BG" cap="all" spc="100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16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14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24 NOVEMBER </a:t>
            </a:r>
            <a:r>
              <a:rPr lang="en-US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2023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www.eufunds.bg</a:t>
            </a: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16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9308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Main </a:t>
            </a:r>
            <a:r>
              <a:rPr lang="en-US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findings</a:t>
            </a:r>
            <a:r>
              <a:rPr lang="bg-BG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and recommendations</a:t>
            </a:r>
            <a:r>
              <a:rPr lang="bg-BG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from audit engagements</a:t>
            </a:r>
            <a:r>
              <a:rPr lang="bg-BG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under the </a:t>
            </a:r>
            <a:r>
              <a:rPr lang="en-US" sz="36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program</a:t>
            </a:r>
            <a:r>
              <a:rPr lang="bg-BG" sz="36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ме</a:t>
            </a:r>
            <a:r>
              <a:rPr lang="en-US" sz="36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s </a:t>
            </a:r>
            <a:r>
              <a:rPr lang="en-US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for the period 2014-2020</a:t>
            </a:r>
            <a:endParaRPr lang="bg-BG" sz="36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9186" y="4568964"/>
            <a:ext cx="430567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Lachezar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Spasov</a:t>
            </a:r>
            <a:endParaRPr lang="bg-BG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</a:rPr>
              <a:t>CIA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, CISA, CFE, CGAP, CCSA,CRMA</a:t>
            </a:r>
          </a:p>
          <a:p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Executive Director </a:t>
            </a:r>
            <a:endParaRPr lang="bg-BG" sz="2400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CAEAF EA</a:t>
            </a:r>
            <a:endParaRPr lang="en-GB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9277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Audited Funds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2735" y="1268360"/>
            <a:ext cx="8688060" cy="5589639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European Agricultural Guarantee Fund (EAGF)</a:t>
            </a:r>
            <a:endParaRPr lang="bg-BG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European Agricultural Fund for Rural Development (EAFRD)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European Maritime and Fisheries Fund (EMFF)</a:t>
            </a: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en-US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bg-BG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4FE9261A-A77E-6471-E864-D7DA319A1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288" y="3752245"/>
            <a:ext cx="1030313" cy="37798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A282FA-C92A-9E63-CE26-41B9ACB9F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703929"/>
              </p:ext>
            </p:extLst>
          </p:nvPr>
        </p:nvGraphicFramePr>
        <p:xfrm>
          <a:off x="1145219" y="4058413"/>
          <a:ext cx="3456277" cy="150114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751365">
                  <a:extLst>
                    <a:ext uri="{9D8B030D-6E8A-4147-A177-3AD203B41FA5}">
                      <a16:colId xmlns:a16="http://schemas.microsoft.com/office/drawing/2014/main" val="1905719211"/>
                    </a:ext>
                  </a:extLst>
                </a:gridCol>
                <a:gridCol w="2704912">
                  <a:extLst>
                    <a:ext uri="{9D8B030D-6E8A-4147-A177-3AD203B41FA5}">
                      <a16:colId xmlns:a16="http://schemas.microsoft.com/office/drawing/2014/main" val="30143362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Audited amounts</a:t>
                      </a:r>
                    </a:p>
                    <a:p>
                      <a:pPr algn="ctr" fontAlgn="b"/>
                      <a:r>
                        <a:rPr lang="bg-BG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2016-202</a:t>
                      </a:r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bg-BG" sz="16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bg-BG" sz="16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8373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EAGF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5 608 308 673</a:t>
                      </a:r>
                    </a:p>
                  </a:txBody>
                  <a:tcPr marL="9525" marR="504000" marT="9525" marB="0" anchor="b"/>
                </a:tc>
                <a:extLst>
                  <a:ext uri="{0D108BD9-81ED-4DB2-BD59-A6C34878D82A}">
                    <a16:rowId xmlns:a16="http://schemas.microsoft.com/office/drawing/2014/main" val="2233395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EAFRD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1 820 881 623</a:t>
                      </a:r>
                    </a:p>
                  </a:txBody>
                  <a:tcPr marL="9525" marR="504000" marT="9525" marB="0" anchor="b"/>
                </a:tc>
                <a:extLst>
                  <a:ext uri="{0D108BD9-81ED-4DB2-BD59-A6C34878D82A}">
                    <a16:rowId xmlns:a16="http://schemas.microsoft.com/office/drawing/2014/main" val="29184350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EMFF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69 411 804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504000" marT="9525" marB="0" anchor="b"/>
                </a:tc>
                <a:extLst>
                  <a:ext uri="{0D108BD9-81ED-4DB2-BD59-A6C34878D82A}">
                    <a16:rowId xmlns:a16="http://schemas.microsoft.com/office/drawing/2014/main" val="3933000206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686528"/>
              </p:ext>
            </p:extLst>
          </p:nvPr>
        </p:nvGraphicFramePr>
        <p:xfrm>
          <a:off x="4601496" y="3392129"/>
          <a:ext cx="4219298" cy="318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0684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groups of findings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62232" y="1253613"/>
            <a:ext cx="8658563" cy="5604387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Differences in area measurements and animal identification 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Inflated offer prices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Creation of artificial conditions for obtaining financing – subdivision and fragmentation of land holdings 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Public procurement 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Weaknesses in indicator reporting procedures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Lack of separate analytical account or separate accounting system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Durability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of operations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Non-compliance with deadlines for approval of aid application and payment claims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Weaknesses in d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ebt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management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56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EAGF – declared expenditures and </a:t>
            </a:r>
            <a:b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amounts at risk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47484" y="1238865"/>
            <a:ext cx="8914074" cy="5324167"/>
          </a:xfrm>
        </p:spPr>
        <p:txBody>
          <a:bodyPr>
            <a:noAutofit/>
          </a:bodyPr>
          <a:lstStyle/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C18F045F-77E9-A6DD-7D5D-6EA2DBE5A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748" y="2210811"/>
            <a:ext cx="1030313" cy="37798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34989B-2E3F-B2FF-3E88-FB4F0F8D0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83902"/>
              </p:ext>
            </p:extLst>
          </p:nvPr>
        </p:nvGraphicFramePr>
        <p:xfrm>
          <a:off x="147484" y="2210811"/>
          <a:ext cx="3531924" cy="3119703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861333">
                  <a:extLst>
                    <a:ext uri="{9D8B030D-6E8A-4147-A177-3AD203B41FA5}">
                      <a16:colId xmlns:a16="http://schemas.microsoft.com/office/drawing/2014/main" val="1875687798"/>
                    </a:ext>
                  </a:extLst>
                </a:gridCol>
                <a:gridCol w="933703">
                  <a:extLst>
                    <a:ext uri="{9D8B030D-6E8A-4147-A177-3AD203B41FA5}">
                      <a16:colId xmlns:a16="http://schemas.microsoft.com/office/drawing/2014/main" val="3565115106"/>
                    </a:ext>
                  </a:extLst>
                </a:gridCol>
                <a:gridCol w="1094340">
                  <a:extLst>
                    <a:ext uri="{9D8B030D-6E8A-4147-A177-3AD203B41FA5}">
                      <a16:colId xmlns:a16="http://schemas.microsoft.com/office/drawing/2014/main" val="4062381032"/>
                    </a:ext>
                  </a:extLst>
                </a:gridCol>
                <a:gridCol w="642548">
                  <a:extLst>
                    <a:ext uri="{9D8B030D-6E8A-4147-A177-3AD203B41FA5}">
                      <a16:colId xmlns:a16="http://schemas.microsoft.com/office/drawing/2014/main" val="1271156696"/>
                    </a:ext>
                  </a:extLst>
                </a:gridCol>
              </a:tblGrid>
              <a:tr h="117649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amount of expenditures </a:t>
                      </a:r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declared to</a:t>
                      </a:r>
                      <a:r>
                        <a:rPr lang="en-US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at risk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9182722"/>
                  </a:ext>
                </a:extLst>
              </a:tr>
              <a:tr h="277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726 184 009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13 722 672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828841"/>
                  </a:ext>
                </a:extLst>
              </a:tr>
              <a:tr h="277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797 281 214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11 722 451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4616538"/>
                  </a:ext>
                </a:extLst>
              </a:tr>
              <a:tr h="277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807 146 800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533 222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4011513"/>
                  </a:ext>
                </a:extLst>
              </a:tr>
              <a:tr h="277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799 089 405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3 614 867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8139272"/>
                  </a:ext>
                </a:extLst>
              </a:tr>
              <a:tr h="277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797 560 837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2 451 272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3177720"/>
                  </a:ext>
                </a:extLst>
              </a:tr>
              <a:tr h="277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863 821 851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2 369 745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1606221"/>
                  </a:ext>
                </a:extLst>
              </a:tr>
              <a:tr h="277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</a:t>
                      </a:r>
                      <a:r>
                        <a:rPr lang="bg-BG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817 224 557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3 319 634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9697382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B63286C-C087-4259-B6FF-29C2EF36AE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251738"/>
              </p:ext>
            </p:extLst>
          </p:nvPr>
        </p:nvGraphicFramePr>
        <p:xfrm>
          <a:off x="3924061" y="1651819"/>
          <a:ext cx="5137498" cy="4669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2215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EAFRD - declared expenditures and amounts at risk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7987" y="1253613"/>
            <a:ext cx="8702808" cy="5310946"/>
          </a:xfrm>
        </p:spPr>
        <p:txBody>
          <a:bodyPr>
            <a:noAutofit/>
          </a:bodyPr>
          <a:lstStyle/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  <p:pic>
        <p:nvPicPr>
          <p:cNvPr id="14" name="Картина 13">
            <a:extLst>
              <a:ext uri="{FF2B5EF4-FFF2-40B4-BE49-F238E27FC236}">
                <a16:creationId xmlns:a16="http://schemas.microsoft.com/office/drawing/2014/main" id="{FB0AA522-4553-80D4-55C7-2375CCD2F2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7373" y="2104009"/>
            <a:ext cx="1030313" cy="37798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E2ADF8-03ED-AC72-4109-FD7AB0860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714729"/>
              </p:ext>
            </p:extLst>
          </p:nvPr>
        </p:nvGraphicFramePr>
        <p:xfrm>
          <a:off x="117987" y="2374635"/>
          <a:ext cx="3472644" cy="2595572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846876">
                  <a:extLst>
                    <a:ext uri="{9D8B030D-6E8A-4147-A177-3AD203B41FA5}">
                      <a16:colId xmlns:a16="http://schemas.microsoft.com/office/drawing/2014/main" val="1875687798"/>
                    </a:ext>
                  </a:extLst>
                </a:gridCol>
                <a:gridCol w="918031">
                  <a:extLst>
                    <a:ext uri="{9D8B030D-6E8A-4147-A177-3AD203B41FA5}">
                      <a16:colId xmlns:a16="http://schemas.microsoft.com/office/drawing/2014/main" val="3565115106"/>
                    </a:ext>
                  </a:extLst>
                </a:gridCol>
                <a:gridCol w="1075973">
                  <a:extLst>
                    <a:ext uri="{9D8B030D-6E8A-4147-A177-3AD203B41FA5}">
                      <a16:colId xmlns:a16="http://schemas.microsoft.com/office/drawing/2014/main" val="4062381032"/>
                    </a:ext>
                  </a:extLst>
                </a:gridCol>
                <a:gridCol w="631764">
                  <a:extLst>
                    <a:ext uri="{9D8B030D-6E8A-4147-A177-3AD203B41FA5}">
                      <a16:colId xmlns:a16="http://schemas.microsoft.com/office/drawing/2014/main" val="1271156696"/>
                    </a:ext>
                  </a:extLst>
                </a:gridCol>
              </a:tblGrid>
              <a:tr h="9788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amount of expenditures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declared to EC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at risk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9182722"/>
                  </a:ext>
                </a:extLst>
              </a:tr>
              <a:tr h="230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223 889 544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5 629 174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828841"/>
                  </a:ext>
                </a:extLst>
              </a:tr>
              <a:tr h="230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194 155 360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4 607 408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4616538"/>
                  </a:ext>
                </a:extLst>
              </a:tr>
              <a:tr h="230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205 686 970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2 070 560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4011513"/>
                  </a:ext>
                </a:extLst>
              </a:tr>
              <a:tr h="230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309 155 719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3 199 031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8139272"/>
                  </a:ext>
                </a:extLst>
              </a:tr>
              <a:tr h="230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303 261 377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5 796 878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3177720"/>
                  </a:ext>
                </a:extLst>
              </a:tr>
              <a:tr h="230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354 648 649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19 438 227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1606221"/>
                  </a:ext>
                </a:extLst>
              </a:tr>
              <a:tr h="230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230 084 003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16 778 425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9697382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BD3ACBA-6701-47EE-A8FA-6B6D92FB73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914284"/>
              </p:ext>
            </p:extLst>
          </p:nvPr>
        </p:nvGraphicFramePr>
        <p:xfrm>
          <a:off x="3963045" y="1384917"/>
          <a:ext cx="4857750" cy="5362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21459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EMFF – declared expenditures and corrected amounts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3239" y="1224116"/>
            <a:ext cx="8717556" cy="5340443"/>
          </a:xfrm>
        </p:spPr>
        <p:txBody>
          <a:bodyPr>
            <a:noAutofit/>
          </a:bodyPr>
          <a:lstStyle/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0774AF-5421-A6DE-08F4-D366EA0CC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986656"/>
              </p:ext>
            </p:extLst>
          </p:nvPr>
        </p:nvGraphicFramePr>
        <p:xfrm>
          <a:off x="103239" y="2464228"/>
          <a:ext cx="4320807" cy="2166254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772080">
                  <a:extLst>
                    <a:ext uri="{9D8B030D-6E8A-4147-A177-3AD203B41FA5}">
                      <a16:colId xmlns:a16="http://schemas.microsoft.com/office/drawing/2014/main" val="2876289780"/>
                    </a:ext>
                  </a:extLst>
                </a:gridCol>
                <a:gridCol w="1530033">
                  <a:extLst>
                    <a:ext uri="{9D8B030D-6E8A-4147-A177-3AD203B41FA5}">
                      <a16:colId xmlns:a16="http://schemas.microsoft.com/office/drawing/2014/main" val="2645861699"/>
                    </a:ext>
                  </a:extLst>
                </a:gridCol>
                <a:gridCol w="1358990">
                  <a:extLst>
                    <a:ext uri="{9D8B030D-6E8A-4147-A177-3AD203B41FA5}">
                      <a16:colId xmlns:a16="http://schemas.microsoft.com/office/drawing/2014/main" val="3982387974"/>
                    </a:ext>
                  </a:extLst>
                </a:gridCol>
                <a:gridCol w="659704">
                  <a:extLst>
                    <a:ext uri="{9D8B030D-6E8A-4147-A177-3AD203B41FA5}">
                      <a16:colId xmlns:a16="http://schemas.microsoft.com/office/drawing/2014/main" val="1487321514"/>
                    </a:ext>
                  </a:extLst>
                </a:gridCol>
              </a:tblGrid>
              <a:tr h="6074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value of expenditures 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declared to EC </a:t>
                      </a:r>
                      <a:endParaRPr lang="ru-RU" sz="1100" b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Corrected amount</a:t>
                      </a:r>
                      <a:endParaRPr lang="bg-BG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7747902"/>
                  </a:ext>
                </a:extLst>
              </a:tr>
              <a:tr h="206505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396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36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72000" marT="9525" marB="0" anchor="ctr"/>
                </a:tc>
                <a:extLst>
                  <a:ext uri="{0D108BD9-81ED-4DB2-BD59-A6C34878D82A}">
                    <a16:rowId xmlns:a16="http://schemas.microsoft.com/office/drawing/2014/main" val="3747349788"/>
                  </a:ext>
                </a:extLst>
              </a:tr>
              <a:tr h="206505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794 434</a:t>
                      </a:r>
                    </a:p>
                  </a:txBody>
                  <a:tcPr marL="9525" marR="396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11 453</a:t>
                      </a:r>
                    </a:p>
                  </a:txBody>
                  <a:tcPr marL="9525" marR="36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1,44%</a:t>
                      </a:r>
                    </a:p>
                  </a:txBody>
                  <a:tcPr marL="9525" marR="72000" marT="9525" marB="0" anchor="ctr"/>
                </a:tc>
                <a:extLst>
                  <a:ext uri="{0D108BD9-81ED-4DB2-BD59-A6C34878D82A}">
                    <a16:rowId xmlns:a16="http://schemas.microsoft.com/office/drawing/2014/main" val="354629107"/>
                  </a:ext>
                </a:extLst>
              </a:tr>
              <a:tr h="206505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13 370 919</a:t>
                      </a:r>
                    </a:p>
                  </a:txBody>
                  <a:tcPr marL="9525" marR="396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1 821 037</a:t>
                      </a:r>
                    </a:p>
                  </a:txBody>
                  <a:tcPr marL="9525" marR="36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13,62%</a:t>
                      </a:r>
                    </a:p>
                  </a:txBody>
                  <a:tcPr marL="9525" marR="72000" marT="9525" marB="0" anchor="ctr"/>
                </a:tc>
                <a:extLst>
                  <a:ext uri="{0D108BD9-81ED-4DB2-BD59-A6C34878D82A}">
                    <a16:rowId xmlns:a16="http://schemas.microsoft.com/office/drawing/2014/main" val="1906325049"/>
                  </a:ext>
                </a:extLst>
              </a:tr>
              <a:tr h="206505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2019-2020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21 264 806</a:t>
                      </a:r>
                    </a:p>
                  </a:txBody>
                  <a:tcPr marL="9525" marR="396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1 045 083</a:t>
                      </a:r>
                    </a:p>
                  </a:txBody>
                  <a:tcPr marL="9525" marR="36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4,91%</a:t>
                      </a:r>
                    </a:p>
                  </a:txBody>
                  <a:tcPr marL="9525" marR="72000" marT="9525" marB="0" anchor="ctr"/>
                </a:tc>
                <a:extLst>
                  <a:ext uri="{0D108BD9-81ED-4DB2-BD59-A6C34878D82A}">
                    <a16:rowId xmlns:a16="http://schemas.microsoft.com/office/drawing/2014/main" val="1118386361"/>
                  </a:ext>
                </a:extLst>
              </a:tr>
              <a:tr h="401907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2020-2021</a:t>
                      </a:r>
                      <a:endParaRPr lang="en-US" sz="110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US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2021-2022</a:t>
                      </a:r>
                      <a:endParaRPr lang="bg-BG" sz="11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 </a:t>
                      </a:r>
                      <a:r>
                        <a:rPr lang="en-US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112</a:t>
                      </a:r>
                    </a:p>
                    <a:p>
                      <a:pPr algn="r" rtl="0" fontAlgn="ctr"/>
                      <a:r>
                        <a:rPr lang="en-US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15 001 534</a:t>
                      </a:r>
                      <a:endParaRPr lang="en-US" sz="11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396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374 </a:t>
                      </a:r>
                      <a:r>
                        <a:rPr lang="en-US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578</a:t>
                      </a:r>
                    </a:p>
                    <a:p>
                      <a:pPr algn="r" rtl="0" fontAlgn="ctr"/>
                      <a:r>
                        <a:rPr lang="en-US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119 262</a:t>
                      </a:r>
                      <a:endParaRPr lang="en-US" sz="11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36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1,97</a:t>
                      </a:r>
                      <a:r>
                        <a:rPr lang="en-US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algn="r" fontAlgn="ctr"/>
                      <a:r>
                        <a:rPr lang="en-US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0.79%</a:t>
                      </a:r>
                      <a:endParaRPr lang="en-US" sz="11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/>
                </a:tc>
                <a:extLst>
                  <a:ext uri="{0D108BD9-81ED-4DB2-BD59-A6C34878D82A}">
                    <a16:rowId xmlns:a16="http://schemas.microsoft.com/office/drawing/2014/main" val="2297333745"/>
                  </a:ext>
                </a:extLst>
              </a:tr>
              <a:tr h="330852">
                <a:tc>
                  <a:txBody>
                    <a:bodyPr/>
                    <a:lstStyle/>
                    <a:p>
                      <a:pPr algn="l" fontAlgn="b"/>
                      <a:endParaRPr lang="bg-BG" sz="11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1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396000" marT="9525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36000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/>
                </a:tc>
                <a:extLst>
                  <a:ext uri="{0D108BD9-81ED-4DB2-BD59-A6C34878D82A}">
                    <a16:rowId xmlns:a16="http://schemas.microsoft.com/office/drawing/2014/main" val="4201108180"/>
                  </a:ext>
                </a:extLst>
              </a:tr>
            </a:tbl>
          </a:graphicData>
        </a:graphic>
      </p:graphicFrame>
      <p:sp>
        <p:nvSpPr>
          <p:cNvPr id="5" name="TextBox 6">
            <a:extLst>
              <a:ext uri="{FF2B5EF4-FFF2-40B4-BE49-F238E27FC236}">
                <a16:creationId xmlns:a16="http://schemas.microsoft.com/office/drawing/2014/main" id="{5C1FC603-DDA4-C1C8-BCB8-DDABE02371BF}"/>
              </a:ext>
            </a:extLst>
          </p:cNvPr>
          <p:cNvSpPr txBox="1"/>
          <p:nvPr/>
        </p:nvSpPr>
        <p:spPr>
          <a:xfrm>
            <a:off x="3698987" y="2464229"/>
            <a:ext cx="10309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bg-BG" sz="1100" u="none" strike="noStrike" dirty="0">
                <a:effectLst/>
                <a:latin typeface="+mn-lt"/>
              </a:rPr>
              <a:t>(</a:t>
            </a:r>
            <a:r>
              <a:rPr lang="en-US" sz="1100" u="none" strike="noStrike" dirty="0">
                <a:effectLst/>
                <a:latin typeface="+mn-lt"/>
              </a:rPr>
              <a:t>euro</a:t>
            </a:r>
            <a:r>
              <a:rPr lang="bg-BG" sz="1100" u="none" strike="noStrike" dirty="0">
                <a:effectLst/>
                <a:latin typeface="+mn-lt"/>
              </a:rPr>
              <a:t>)</a:t>
            </a:r>
            <a:endParaRPr lang="bg-BG" sz="1100" b="0" i="0" u="none" strike="noStrike" dirty="0">
              <a:solidFill>
                <a:srgbClr val="000000"/>
              </a:solidFill>
              <a:effectLst/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200280"/>
              </p:ext>
            </p:extLst>
          </p:nvPr>
        </p:nvGraphicFramePr>
        <p:xfrm>
          <a:off x="4729943" y="1489588"/>
          <a:ext cx="4251824" cy="3967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665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b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EAGF, EAFRD, EFMM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06477" y="1253613"/>
            <a:ext cx="8614318" cy="4614527"/>
          </a:xfrm>
        </p:spPr>
        <p:txBody>
          <a:bodyPr>
            <a:noAutofit/>
          </a:bodyPr>
          <a:lstStyle/>
          <a:p>
            <a:pPr marL="5715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>
              <a:solidFill>
                <a:srgbClr val="1A3A80"/>
              </a:solidFill>
              <a:latin typeface="Arial"/>
            </a:endParaRPr>
          </a:p>
          <a:p>
            <a:pPr marL="5715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>
                <a:solidFill>
                  <a:srgbClr val="1A3A80"/>
                </a:solidFill>
                <a:latin typeface="Arial"/>
              </a:rPr>
              <a:t>All recommendations are aimed at improving management and control systems and minimizing risks</a:t>
            </a:r>
            <a:endParaRPr lang="ru-RU" sz="26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772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9781" y="1148083"/>
            <a:ext cx="8461014" cy="5040556"/>
          </a:xfrm>
        </p:spPr>
        <p:txBody>
          <a:bodyPr>
            <a:noAutofit/>
          </a:bodyPr>
          <a:lstStyle/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232" y="2139663"/>
            <a:ext cx="7920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798" y="3306503"/>
            <a:ext cx="2908997" cy="242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02874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436</Words>
  <Application>Microsoft Office PowerPoint</Application>
  <PresentationFormat>On-screen Show (4:3)</PresentationFormat>
  <Paragraphs>147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Palatino Linotype</vt:lpstr>
      <vt:lpstr>Wingdings</vt:lpstr>
      <vt:lpstr>3_Office Theme</vt:lpstr>
      <vt:lpstr>Custom Design</vt:lpstr>
      <vt:lpstr>PowerPoint Presentation</vt:lpstr>
      <vt:lpstr>PowerPoint Presentation</vt:lpstr>
      <vt:lpstr>Audited Funds</vt:lpstr>
      <vt:lpstr>Main groups of findings</vt:lpstr>
      <vt:lpstr>EAGF – declared expenditures and  amounts at risk</vt:lpstr>
      <vt:lpstr>EAFRD - declared expenditures and amounts at risk</vt:lpstr>
      <vt:lpstr>EMFF – declared expenditures and corrected amounts</vt:lpstr>
      <vt:lpstr>Recommendations EAGF, EAFRD, EFMM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Екатерина Алексиева</dc:creator>
  <cp:lastModifiedBy>Susan Ziya</cp:lastModifiedBy>
  <cp:revision>56</cp:revision>
  <dcterms:created xsi:type="dcterms:W3CDTF">2015-11-12T16:10:40Z</dcterms:created>
  <dcterms:modified xsi:type="dcterms:W3CDTF">2023-11-24T00:31:11Z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