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311" r:id="rId3"/>
    <p:sldId id="333" r:id="rId4"/>
    <p:sldId id="332" r:id="rId5"/>
    <p:sldId id="339" r:id="rId6"/>
    <p:sldId id="338" r:id="rId7"/>
    <p:sldId id="340" r:id="rId8"/>
    <p:sldId id="337" r:id="rId9"/>
    <p:sldId id="288" r:id="rId10"/>
    <p:sldId id="323" r:id="rId11"/>
    <p:sldId id="327" r:id="rId12"/>
    <p:sldId id="313" r:id="rId13"/>
    <p:sldId id="320" r:id="rId14"/>
    <p:sldId id="321" r:id="rId15"/>
    <p:sldId id="324" r:id="rId16"/>
    <p:sldId id="322" r:id="rId17"/>
    <p:sldId id="326" r:id="rId18"/>
    <p:sldId id="328" r:id="rId19"/>
    <p:sldId id="329" r:id="rId20"/>
    <p:sldId id="334" r:id="rId21"/>
    <p:sldId id="335" r:id="rId22"/>
    <p:sldId id="336" r:id="rId23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AF1"/>
          </a:solidFill>
        </a:fill>
      </a:tcStyle>
    </a:wholeTbl>
    <a:band1H>
      <a:tcStyle>
        <a:tcBdr/>
        <a:fill>
          <a:solidFill>
            <a:srgbClr val="D0D3E3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3E3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A66AC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A66AC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A66AC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A66AC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5" autoAdjust="0"/>
  </p:normalViewPr>
  <p:slideViewPr>
    <p:cSldViewPr snapToGrid="0">
      <p:cViewPr varScale="1">
        <p:scale>
          <a:sx n="65" d="100"/>
          <a:sy n="65" d="100"/>
        </p:scale>
        <p:origin x="8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15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b="1" dirty="0" smtClean="0"/>
              <a:t>Договорени</a:t>
            </a:r>
            <a:r>
              <a:rPr lang="bg-BG" b="1" baseline="0" dirty="0" smtClean="0"/>
              <a:t> средства по КП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Funds Committed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83-4BFD-9EE4-4C544291188E}"/>
              </c:ext>
            </c:extLst>
          </c:dPt>
          <c:dPt>
            <c:idx val="1"/>
            <c:bubble3D val="0"/>
            <c:spPr>
              <a:solidFill>
                <a:srgbClr val="FF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0B-4DFD-977E-49ECCE346E3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D83-4BFD-9EE4-4C544291188E}"/>
              </c:ext>
            </c:extLst>
          </c:dPt>
          <c:dLbls>
            <c:dLbl>
              <c:idx val="0"/>
              <c:layout>
                <c:manualLayout>
                  <c:x val="5.8934800859007153E-2"/>
                  <c:y val="5.05907729262547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29761654205788"/>
                      <c:h val="0.13382741715309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D83-4BFD-9EE4-4C544291188E}"/>
                </c:ext>
              </c:extLst>
            </c:dLbl>
            <c:dLbl>
              <c:idx val="1"/>
              <c:layout>
                <c:manualLayout>
                  <c:x val="5.7135349167076716E-2"/>
                  <c:y val="-6.08076222182781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57860619627463"/>
                      <c:h val="0.159205922942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0B-4DFD-977E-49ECCE346E3B}"/>
                </c:ext>
              </c:extLst>
            </c:dLbl>
            <c:dLbl>
              <c:idx val="2"/>
              <c:layout>
                <c:manualLayout>
                  <c:x val="6.2787008668703542E-2"/>
                  <c:y val="-8.5037944881741045E-2"/>
                </c:manualLayout>
              </c:layout>
              <c:tx>
                <c:rich>
                  <a:bodyPr/>
                  <a:lstStyle/>
                  <a:p>
                    <a:fld id="{F3B1FF63-D76F-4E93-A2D7-DFDDF4B62E60}" type="VALUE">
                      <a:rPr lang="en-US" sz="1400"/>
                      <a:pPr/>
                      <a:t>[VALUE]</a:t>
                    </a:fld>
                    <a:endParaRPr lang="bg-BG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83-4BFD-9EE4-4C5442911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Северна България</c:v>
                </c:pt>
                <c:pt idx="1">
                  <c:v>Южна България - слабо развити</c:v>
                </c:pt>
                <c:pt idx="2">
                  <c:v>Южна България - регион в преход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0.2717</c:v>
                </c:pt>
                <c:pt idx="1">
                  <c:v>0.3054</c:v>
                </c:pt>
                <c:pt idx="2">
                  <c:v>0.4229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B-4DFD-977E-49ECCE346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753502929505946"/>
          <c:w val="0.96993945106301382"/>
          <c:h val="0.232464970704940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b="1" dirty="0" smtClean="0"/>
              <a:t>Верифицирани разходи по КП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Funds Verified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F14-4FC4-B15F-D10A0798A52B}"/>
              </c:ext>
            </c:extLst>
          </c:dPt>
          <c:dPt>
            <c:idx val="1"/>
            <c:bubble3D val="0"/>
            <c:spPr>
              <a:solidFill>
                <a:srgbClr val="FF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C9-423D-9578-6A90060E5AB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F14-4FC4-B15F-D10A0798A52B}"/>
              </c:ext>
            </c:extLst>
          </c:dPt>
          <c:dLbls>
            <c:dLbl>
              <c:idx val="0"/>
              <c:layout>
                <c:manualLayout>
                  <c:x val="4.1335995548737771E-2"/>
                  <c:y val="9.8271598802171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F14-4FC4-B15F-D10A0798A52B}"/>
                </c:ext>
              </c:extLst>
            </c:dLbl>
            <c:dLbl>
              <c:idx val="1"/>
              <c:layout>
                <c:manualLayout>
                  <c:x val="7.8613274532809002E-2"/>
                  <c:y val="-3.02227692881593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3370732196236"/>
                      <c:h val="7.24678705039927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C9-423D-9578-6A90060E5ABE}"/>
                </c:ext>
              </c:extLst>
            </c:dLbl>
            <c:dLbl>
              <c:idx val="2"/>
              <c:layout>
                <c:manualLayout>
                  <c:x val="8.9657534111968595E-3"/>
                  <c:y val="-3.9967431110941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F14-4FC4-B15F-D10A0798A5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Северна България</c:v>
                </c:pt>
                <c:pt idx="1">
                  <c:v>Южна България - слабо развити</c:v>
                </c:pt>
                <c:pt idx="2">
                  <c:v>Южна България - регион в преход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0.28839999999999999</c:v>
                </c:pt>
                <c:pt idx="1">
                  <c:v>0.29330000000000001</c:v>
                </c:pt>
                <c:pt idx="2">
                  <c:v>0.41830000000000001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9-423D-9578-6A90060E5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89459454008568E-2"/>
          <c:y val="0.77575367487170577"/>
          <c:w val="0.94799976023850352"/>
          <c:h val="0.22274854309819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9177C1-B3F2-4509-A238-F6769115B1C5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11/24/2023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428579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9428579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20E518-2402-4D5E-B219-F89BA1106FA9}" type="slidenum">
              <a:t>‹#›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Palatino Linotyp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72182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</a:lstStyle>
          <a:p>
            <a:pPr lvl="0"/>
            <a:endParaRPr lang="bg-BG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</a:lstStyle>
          <a:p>
            <a:pPr lvl="0"/>
            <a:fld id="{6A446E7F-A7B3-484A-901C-327485704FE4}" type="datetime1">
              <a:rPr lang="en-US"/>
              <a:pPr lvl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0" y="744541"/>
            <a:ext cx="4960940" cy="372109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715149"/>
            <a:ext cx="5486400" cy="4466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28579"/>
            <a:ext cx="2971800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 pitchFamily="18"/>
              </a:defRPr>
            </a:lvl1pPr>
          </a:lstStyle>
          <a:p>
            <a:pPr lvl="0"/>
            <a:fld id="{D7F16784-77F3-4B24-A237-BAD9FA65CF3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95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7F16784-77F3-4B24-A237-BAD9FA65CF33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7989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10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45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11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775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12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241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13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38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14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156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Програмата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„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Странджа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Сакар“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от 1982 г. – по решение на Политбюро на ЦК на БКП „За ускорено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социално-икономическо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развитие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селищните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от 4-ти и 5-ти функционален тип, от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граничните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райони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Странджанско-Сакарския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край“.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Има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цел да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обезлюдяването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тези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райони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чрез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разкриване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4000 работни места в „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Републиката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младостта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“ с акцент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върху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един от най-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обезлюдените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райони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страната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Заложени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три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за развитие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промишлеността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за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селското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стопанство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 за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социалната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техническата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инфраструктура. Предвиден е и богат пакет от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облекчения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стимули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образователната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сфера,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финансови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облекчения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освобождаване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от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данъци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акцизи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такси и т.н.),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натурални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субсидии (50 % от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стойността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столовото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хранене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безплатни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детски ясли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градини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безплатна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закуска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обяд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училищата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Въпреки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че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се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проваля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след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прекратяване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насочения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към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района ресурс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през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1990 г.,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е най-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успешната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целенасочена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защото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интегрира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икономически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финансови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социални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мерки. </a:t>
            </a:r>
          </a:p>
          <a:p>
            <a:endParaRPr lang="ru-RU" sz="1800" b="0" i="1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Програмата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развитие на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алтернативно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земеделие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Родопите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2003 г.,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обхваща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41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общини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областите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Благоевград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Кърджали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Пазарджик, Пловдив, Смолян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Хасково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е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насочена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към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„Устойчиво развитие на региона чрез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възстановяване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традиционното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създаване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алтернативно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земеделие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 цел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повишаване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заетостта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населението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повишаване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доходите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”. За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реализирането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й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предвидени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10 млн.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и се е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очаквало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да се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разкрият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около 6000 работни места.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остава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нереализирана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поради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неосигуряване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необходимите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финансови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ресурси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Програмата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развитие на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земеделието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селските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райони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Странджа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Сакар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от 2005 г.,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разработена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резултат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споразумение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между МЗП и ПРООН, е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секторна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насочена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към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стимулиране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развитието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земеделието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селските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райони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Странджа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Сакар.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Разглежда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се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трета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регионална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МЗП,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ориентирана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към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слаборазвитите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райони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страната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подкрепяща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краткосрочни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средносрочни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дейности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интегрирано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развитие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земеделието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селските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райони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Странджа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- Сакар за периода от 2005 г. до 2013 г.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включва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мерки за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изграждане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капацитет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региона за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изготвяне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прилагане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проекти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финансирани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от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фондовете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Европейския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съюз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за да се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подпомогне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местното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икономическо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развитие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общините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от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този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район след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приемането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България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ЕС.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Обхванати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13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общини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от 3 области и 2 района за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планиране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Сред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стратегическите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цели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„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стимулиране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развитието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модернизирано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земеделско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производство,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повишаване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инвестиционната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атрактивност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района,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създаване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предпоставки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устойчивото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интегрирано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развитие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повишаване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качеството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живот.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Предвижда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се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разработването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пилотни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проекти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периода 2005-2006 г.,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финансирани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от ДФЗ,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интегриране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източниците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финансирането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следващия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период.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остава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нереализирана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поради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неосигуряване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необходимите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финансови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ресурси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 </a:t>
            </a:r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15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904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16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785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17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379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18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084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16784-77F3-4B24-A237-BAD9FA65CF3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34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16784-77F3-4B24-A237-BAD9FA65CF3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20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368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3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7F16784-77F3-4B24-A237-BAD9FA65CF33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752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4934" y="9445165"/>
            <a:ext cx="2949099" cy="4972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07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729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296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7F16784-77F3-4B24-A237-BAD9FA65CF33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1794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8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9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42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BC32A09-9D28-4AE0-990C-6A6BDBA6EFAD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6A381DD-C34E-4ABB-BA84-6E102561E045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176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DF67B15F-9D34-4567-A0C7-145F4677A90E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721F56CC-1E6A-4FD2-BC86-A19E786C5E54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87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104BB290-19DD-4AA6-B19F-43CA70DB2BFB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98D1A9A-84D2-41FE-AA20-454665EFB698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266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0907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1154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5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443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210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7068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6034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1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E641A792-B94E-4D00-A411-4E470FA3CE05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81202390-66B6-4A58-9ACC-AB5B8CA0A25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416337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0090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6354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8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E4E8E79-0CF0-4076-90D1-FC910435CABC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C6B87980-F48D-4DB2-8AF3-8A9F98FD2F36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928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2454C26F-AC71-45C3-B72C-A7BF84477230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87E4983-D4B7-4B6B-842D-B3C7CFAD3D09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46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2E34945-5301-47A1-97F3-A9CD39D599B8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05DF5AB-D990-4BB0-AF15-FD8E91DF78FB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586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D655240-144F-4377-82C3-6486AE7E8C31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DB5483BB-A4DD-4D79-8D51-A7156AD4035C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554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BB5EADB-B64F-4680-9F01-EDEAE91797C0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57D4B838-5926-4B94-80FC-61ECC9B75AF6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67499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3620002-11E7-44D4-9B95-461EDB9511AC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80F6435-2D2E-4709-B21D-7615A936B95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383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bg-BG"/>
            </a:lvl1pPr>
          </a:lstStyle>
          <a:p>
            <a:pPr lvl="0"/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3D06A06-EA41-4E2D-ACF3-6FE82D2BCA05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9E6A91E1-1A1D-4FAD-A5F1-F85454D49A97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383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650324C-5C27-4C40-9FCD-027005D1B705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DB13C40-ED7D-4A63-8376-2D4C8801DEC4}" type="slidenum"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40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 l="900" t="800" r="700" b="934"/>
          <a:stretch>
            <a:fillRect/>
          </a:stretch>
        </p:blipFill>
        <p:spPr>
          <a:xfrm>
            <a:off x="9143" y="-6775"/>
            <a:ext cx="9165451" cy="68647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46303" y="1600200"/>
            <a:ext cx="8851393" cy="51023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bg-BG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СЪВМЕСТЕН КОМИТЕТ ЗА НАБЛЮДЕНИЕ</a:t>
            </a:r>
          </a:p>
          <a:p>
            <a:pPr marL="0" indent="0" algn="ctr">
              <a:buNone/>
            </a:pPr>
            <a:endParaRPr lang="bg-BG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g-BG" sz="3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споразумение за партньорство </a:t>
            </a:r>
            <a:r>
              <a:rPr lang="en-US" sz="3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2014 - 2020</a:t>
            </a:r>
            <a:endParaRPr lang="bg-BG" sz="3000" b="1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g-BG" sz="3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споразумение за партньорство </a:t>
            </a:r>
            <a:r>
              <a:rPr lang="en-US" sz="3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2021 - 2027</a:t>
            </a:r>
            <a:endParaRPr lang="bg-BG" sz="3000" b="1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bg-BG" sz="16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bg-BG" sz="16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bg-BG" sz="8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g-BG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 ноември 2023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www.eufunds.bg</a:t>
            </a:r>
            <a:endParaRPr lang="bg-BG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g-BG" sz="16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432" y="87712"/>
            <a:ext cx="9040639" cy="899282"/>
            <a:chOff x="27432" y="87712"/>
            <a:chExt cx="9040639" cy="8992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3047" r="3000" b="5062"/>
            <a:stretch/>
          </p:blipFill>
          <p:spPr>
            <a:xfrm>
              <a:off x="27432" y="123733"/>
              <a:ext cx="3728208" cy="790665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5751577" y="87712"/>
              <a:ext cx="3316494" cy="899282"/>
              <a:chOff x="5751577" y="87712"/>
              <a:chExt cx="3316494" cy="89928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3009" y="273978"/>
                <a:ext cx="2265062" cy="53012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577" y="87712"/>
                <a:ext cx="1161750" cy="8992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930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200799" cy="1052739"/>
          </a:xfrm>
        </p:spPr>
        <p:txBody>
          <a:bodyPr anchorCtr="0">
            <a:noAutofit/>
          </a:bodyPr>
          <a:lstStyle/>
          <a:p>
            <a:pPr algn="l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Еврофондовете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&amp; 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българските общини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3302" y="1176693"/>
            <a:ext cx="8677493" cy="5278684"/>
          </a:xfrm>
        </p:spPr>
        <p:txBody>
          <a:bodyPr>
            <a:noAutofit/>
          </a:bodyPr>
          <a:lstStyle/>
          <a:p>
            <a:pPr marL="0" indent="0" algn="just" hangingPunct="0">
              <a:spcBef>
                <a:spcPts val="0"/>
              </a:spcBef>
              <a:buNone/>
            </a:pPr>
            <a:r>
              <a:rPr lang="bg-BG" sz="2400" u="sng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Статистиката (01.01.2007 г.- 31.12.2022 г.):</a:t>
            </a:r>
            <a:endParaRPr lang="en-US" sz="2400" u="sng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>
              <a:buClr>
                <a:srgbClr val="008000"/>
              </a:buClr>
              <a:buNone/>
            </a:pPr>
            <a:r>
              <a:rPr lang="ru-RU" altLang="en-US" sz="20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Общините</a:t>
            </a:r>
            <a:r>
              <a:rPr lang="ru-RU" alt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най-</a:t>
            </a:r>
            <a:r>
              <a:rPr lang="ru-RU" altLang="en-US" sz="20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активният</a:t>
            </a:r>
            <a:r>
              <a:rPr lang="ru-RU" alt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en-US" sz="20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мотивиран</a:t>
            </a:r>
            <a:r>
              <a:rPr lang="ru-RU" alt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отговорен </a:t>
            </a:r>
            <a:r>
              <a:rPr lang="ru-RU" altLang="en-US" sz="20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бенефициент</a:t>
            </a:r>
            <a:r>
              <a:rPr lang="ru-RU" alt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средства от ЕС в </a:t>
            </a:r>
            <a:r>
              <a:rPr lang="ru-RU" altLang="en-US" sz="20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  <a:r>
              <a:rPr lang="bg-BG" alt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Clr>
                <a:srgbClr val="008000"/>
              </a:buClr>
              <a:buNone/>
            </a:pPr>
            <a:endParaRPr lang="en-US" altLang="en-US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ru-RU" altLang="en-US" sz="2200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Договорени</a:t>
            </a:r>
            <a:r>
              <a:rPr lang="ru-RU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&gt; 9 200 проекта, на </a:t>
            </a:r>
            <a:r>
              <a:rPr lang="ru-RU" altLang="en-US" sz="2200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стойност</a:t>
            </a:r>
            <a:r>
              <a:rPr lang="ru-RU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&gt; 10 млрд. </a:t>
            </a:r>
            <a:r>
              <a:rPr lang="bg-BG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€</a:t>
            </a:r>
            <a:r>
              <a:rPr lang="ru-RU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(≈  35 проекта на община): </a:t>
            </a:r>
            <a:r>
              <a:rPr lang="ru-RU" altLang="en-US" sz="2200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собствен</a:t>
            </a:r>
            <a:r>
              <a:rPr lang="ru-RU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принос над 1.5 млрд. </a:t>
            </a:r>
            <a:r>
              <a:rPr lang="bg-BG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€</a:t>
            </a:r>
            <a:r>
              <a:rPr lang="ru-RU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;</a:t>
            </a:r>
          </a:p>
          <a:p>
            <a:pPr marL="342900" lvl="1" indent="-34290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ru-RU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≈ 7 000 </a:t>
            </a:r>
            <a:r>
              <a:rPr lang="ru-RU" altLang="en-US" sz="2200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реализирани</a:t>
            </a:r>
            <a:r>
              <a:rPr lang="ru-RU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проекта ≈ 7 млрд. </a:t>
            </a:r>
            <a:r>
              <a:rPr lang="bg-BG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€</a:t>
            </a:r>
            <a:r>
              <a:rPr lang="ru-RU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;</a:t>
            </a:r>
          </a:p>
          <a:p>
            <a:pPr marL="342900" lvl="1" indent="-34290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ru-RU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&gt; 8.2 млрд. </a:t>
            </a:r>
            <a:r>
              <a:rPr lang="bg-BG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€</a:t>
            </a:r>
            <a:r>
              <a:rPr lang="ru-RU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altLang="en-US" sz="2200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получени</a:t>
            </a:r>
            <a:r>
              <a:rPr lang="ru-RU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altLang="en-US" sz="2200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плащания</a:t>
            </a:r>
            <a:r>
              <a:rPr lang="ru-RU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за инвестиции на </a:t>
            </a:r>
            <a:r>
              <a:rPr lang="ru-RU" altLang="en-US" sz="2200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местно</a:t>
            </a:r>
            <a:r>
              <a:rPr lang="ru-RU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altLang="en-US" sz="2200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ниво</a:t>
            </a:r>
            <a:r>
              <a:rPr lang="ru-RU" altLang="en-US" sz="22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</a:t>
            </a:r>
            <a:endParaRPr lang="bg-BG" altLang="en-US" sz="2200" b="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457200" lvl="1" indent="0" algn="just">
              <a:buNone/>
            </a:pPr>
            <a:r>
              <a:rPr lang="ru-RU" altLang="en-US" sz="2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Ефективното</a:t>
            </a:r>
            <a:r>
              <a:rPr lang="ru-RU" alt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en-US" sz="2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ефикасното</a:t>
            </a:r>
            <a:r>
              <a:rPr lang="ru-RU" alt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управление на </a:t>
            </a:r>
            <a:r>
              <a:rPr lang="ru-RU" altLang="en-US" sz="2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средствата</a:t>
            </a:r>
            <a:r>
              <a:rPr lang="ru-RU" alt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от ЕС от </a:t>
            </a:r>
            <a:r>
              <a:rPr lang="ru-RU" altLang="en-US" sz="2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общините</a:t>
            </a:r>
            <a:r>
              <a:rPr lang="ru-RU" alt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Стратегически приоритет на НСОРБ от 2009 г.</a:t>
            </a:r>
            <a:endParaRPr lang="bg-BG" altLang="en-US" sz="2000" b="1" dirty="0">
              <a:solidFill>
                <a:schemeClr val="accent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bg-BG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>
              <a:solidFill>
                <a:srgbClr val="1A3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E243C9C-4F8D-4846-8891-F16537B3D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54102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7949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375954" y="0"/>
            <a:ext cx="7645215" cy="1052739"/>
          </a:xfrm>
        </p:spPr>
        <p:txBody>
          <a:bodyPr anchorCtr="0">
            <a:noAutofit/>
          </a:bodyPr>
          <a:lstStyle/>
          <a:p>
            <a:pPr lvl="0" algn="l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Небалансираното териториално </a:t>
            </a:r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развитие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</a:t>
            </a:r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- 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причините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18365" y="1514901"/>
            <a:ext cx="8802804" cy="5049658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Небалансирана, финансово неосигурена и влияеща се от политическата конюнктура регионална политика;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Неуспешни национални програми за целенасочени инвестиции от 2011 г. насам. ЦИП за СЗР + = „отлежава“ от 2016 г.;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Големите транспортни проекти, в т.ч. с подкрепата на фондовете на ЕС в Южна България, задълбочават дисбалансите;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Провал на ИТИ за СЗР с евросредства в периода 2014-2020;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За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проблемните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райони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= постоянна и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дълготрайна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подкрепа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ограничените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времево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ресурсно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и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инвестиционно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ЕВРОПРОГРАМИ НЕ СА ДОСТАТЪЧНИ ЗА ТРАЙНОТО И ОСЕЗАЕМО РАЗВИТИЕ.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64B7C-5F52-4C60-BCD8-5FAA64E7A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0" y="900752"/>
            <a:ext cx="1009935" cy="7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5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367247" y="0"/>
            <a:ext cx="7698376" cy="1052739"/>
          </a:xfrm>
        </p:spPr>
        <p:txBody>
          <a:bodyPr anchorCtr="0">
            <a:noAutofit/>
          </a:bodyPr>
          <a:lstStyle/>
          <a:p>
            <a:pPr algn="l"/>
            <a:r>
              <a:rPr lang="bg-BG" sz="31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Предизвикателствата пред местните власти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4842" y="1463039"/>
            <a:ext cx="8465953" cy="5101519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Драстично разминаване между потенциала на Севера и икономическото му развитие;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Висока безработица, риск от бедност и ниски доходи на населението;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Демографски срив, застаряване на населението, изтичане на квалифицирани кадри;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Ниска свързаност и недостатъчни инвестиции в основни услуги, лоша и липсваща пътна и екологична инфраструктура, затруднен достъп до публични услуги, образование и здравеопазване.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79CD3-95BE-44B4-8D76-5D755E322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7" y="5309122"/>
            <a:ext cx="3341913" cy="14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0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393371" y="0"/>
            <a:ext cx="7750629" cy="1052739"/>
          </a:xfrm>
        </p:spPr>
        <p:txBody>
          <a:bodyPr anchorCtr="0">
            <a:noAutofit/>
          </a:bodyPr>
          <a:lstStyle/>
          <a:p>
            <a:pPr lvl="0"/>
            <a:r>
              <a:rPr lang="bg-BG" sz="31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Трудностите при достъпа до </a:t>
            </a:r>
            <a:r>
              <a:rPr lang="bg-BG" sz="31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еврофинансирането</a:t>
            </a:r>
            <a:endParaRPr lang="bg-BG" sz="31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07269" y="1332282"/>
            <a:ext cx="8356771" cy="5145192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Еврофинансирането- на принципа „проба- грешка“;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Градски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vs </a:t>
            </a: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селски общини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- 3 програмни периода, 3 различни деления;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Нов подход за инвестициите във ВиК сектора =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загуба на трудно изграден общински административен капацитет;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Без бонуси и отчитане на териториалните специфики по хоризонталните (националните) европрограми;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Неприпознаване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/ неглижиране на ИТИ и ВОМР от участващите програми;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Неясноти и без реален старт на подхода на интегрираното градско развитие;</a:t>
            </a:r>
          </a:p>
          <a:p>
            <a:pPr mar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9BF2E-1764-4309-8BB5-21B4E5E27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37" y="5656421"/>
            <a:ext cx="1871434" cy="110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2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200799" cy="1052739"/>
          </a:xfrm>
        </p:spPr>
        <p:txBody>
          <a:bodyPr anchorCtr="0">
            <a:noAutofit/>
          </a:bodyPr>
          <a:lstStyle/>
          <a:p>
            <a:r>
              <a:rPr lang="bg-BG" sz="31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Трудностите при достъпа до еврофинансирането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4024" y="1584959"/>
            <a:ext cx="8356771" cy="4979599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Интегрираните териториални инвестиции: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бързи, летни партньорства и всеобхватни мечти;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„отдолу-нагоре“ (не точно) = национално картиране, приоритизиране, </a:t>
            </a:r>
            <a:r>
              <a:rPr lang="bg-BG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ранкиране</a:t>
            </a: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 лимитиране на инвестиции, без планирания принос на Земеделския фонд;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Воденото от общностите местно развитие: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2 години без единен подход за водещ фонд, критерии за подбор на СВОМР, национална нормативна уредба;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107 местни партньорства, включващи 199 общини, подготвиха рамкови Стратегии в условията на невиждана (два програмни периода) нормативна неяснота;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пропуснат срок по Регламент за одобрение на СВОМР;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Многофондовото</a:t>
            </a: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финансиране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bg-BG" sz="1800">
                <a:solidFill>
                  <a:schemeClr val="accent5">
                    <a:lumMod val="50000"/>
                  </a:schemeClr>
                </a:solidFill>
                <a:latin typeface="Arial"/>
              </a:rPr>
              <a:t>под </a:t>
            </a:r>
            <a:r>
              <a:rPr lang="bg-BG" sz="180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въпрос.</a:t>
            </a:r>
            <a:endParaRPr lang="bg-BG" sz="18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72A14-6F6F-4DA7-90BE-90C0D6389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45" y="1149792"/>
            <a:ext cx="1888050" cy="13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00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358536" y="0"/>
            <a:ext cx="7724503" cy="1052739"/>
          </a:xfrm>
        </p:spPr>
        <p:txBody>
          <a:bodyPr anchorCtr="0">
            <a:noAutofit/>
          </a:bodyPr>
          <a:lstStyle/>
          <a:p>
            <a:pPr lvl="0"/>
            <a:r>
              <a:rPr lang="bg-BG" sz="30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Възможностите за адресиране на дисбалансите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56754" y="1524003"/>
            <a:ext cx="8664041" cy="5040556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Интегриран подход и извън </a:t>
            </a:r>
            <a:r>
              <a:rPr lang="bg-BG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еврофондовете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икономически, административни и социални елементи, базиран на чуждия, а и на позабравения български опит;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„Плахата“ (за момента) </a:t>
            </a:r>
            <a:r>
              <a:rPr lang="bg-BG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регионализация</a:t>
            </a: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</a:t>
            </a:r>
            <a:r>
              <a:rPr lang="bg-BG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еврофинансирането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Регионалните съвети за развитие;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Развиване и надграждане на партньорската култура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катализатори ИТИ и ВОМР;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По-категорична синергия и допълване между ЕЗФРСР и ЕФРР;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Правила в спешен порядък за ВОМР и яснота за ИТИ 2-ри тур;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17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358538" y="0"/>
            <a:ext cx="7715794" cy="1052739"/>
          </a:xfrm>
        </p:spPr>
        <p:txBody>
          <a:bodyPr anchorCtr="0">
            <a:noAutofit/>
          </a:bodyPr>
          <a:lstStyle/>
          <a:p>
            <a:r>
              <a:rPr lang="bg-BG" sz="30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Подкрепата от НСОРБ за адресиране на дисбалансите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5464" y="1166948"/>
            <a:ext cx="8655332" cy="5397611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Проект по Програма „Техническа помощ“ – 7 млн. лв.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Повишаване на капацитета на общините от най-слабо развитите региони за подготовка и изпълнение на проекти, съфинансирани от ЕФСУ за изпълнението на териториалните ангажименти по Споразумението за партньорство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анализ на капацитета и план за повишаването му; експертна подкрепа , консултиране и информиране; форуми, събития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и инициативи; обмени на добри практики и научени уроци, в т.ч. и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извън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България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;</a:t>
            </a:r>
          </a:p>
          <a:p>
            <a:pPr algn="just" hangingPunct="0">
              <a:spcBef>
                <a:spcPts val="1200"/>
              </a:spcBef>
              <a:buFont typeface="Wingdings" pitchFamily="2"/>
              <a:buChar char="v"/>
            </a:pPr>
            <a:r>
              <a:rPr lang="bg-BG" sz="22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Проект </a:t>
            </a: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 Програма „Околна среда“- 5 млн. лв.</a:t>
            </a:r>
          </a:p>
          <a:p>
            <a:pPr marL="0" indent="0" algn="just">
              <a:buNone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Повишаване капацитета на общините за подобряване моделите за управление на отпадъците: примерни модели, позволяващи измерване на обема и/или количеството на събраните битови отпадъци; приоритетна подкрепа за общините от Северна България за прилагането на моделите и разработването на нормативни актове на Общинските съвети по управление на отпадъците и повишаване информираността на гражданите и бизнеса за управлението на отпадъците.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16D5F-F156-4914-B1C8-9D19EBC83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37" y="5521234"/>
            <a:ext cx="2102942" cy="119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7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332411" y="0"/>
            <a:ext cx="7811589" cy="1052739"/>
          </a:xfrm>
        </p:spPr>
        <p:txBody>
          <a:bodyPr anchorCtr="0">
            <a:noAutofit/>
          </a:bodyPr>
          <a:lstStyle/>
          <a:p>
            <a:pPr lvl="0"/>
            <a:r>
              <a:rPr lang="bg-BG" sz="30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Подкрепата от НСОРБ за адресиране на дисбалансите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17714" y="1332410"/>
            <a:ext cx="8603081" cy="5232149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Постоянна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комисия на НСОРБ по европейски фондове, национални и международни програми и проекти: до 2009 г. неформална мрежа, понастоящем над 600 представители от общините;</a:t>
            </a:r>
          </a:p>
          <a:p>
            <a:pPr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v"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Проекти E-ПОДЕМ &amp; E-ПОДЕМ+: Реализирани-2013-2015 г.; Бюджет: </a:t>
            </a:r>
            <a:r>
              <a:rPr lang="bg-BG" alt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6.5 млн. €; Общински ресурсен и координационен център (ОРКЦ) = 6 човека екип; безплатни и бързи консултации по телефон, имейл, на място; изготвяне на образци на документи, наръчници, анкети, предоставяне на информация; обучения на 860 общински експерти в Брюксел, Барселона и </a:t>
            </a:r>
            <a:r>
              <a:rPr lang="bg-BG" altLang="en-US" sz="20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Маастрихт</a:t>
            </a:r>
            <a:r>
              <a:rPr lang="bg-BG" alt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; собствена електронна система; доставка на ИТ оборудване;</a:t>
            </a:r>
          </a:p>
          <a:p>
            <a:pPr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v"/>
            </a:pPr>
            <a:r>
              <a:rPr lang="bg-BG" alt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Проект ПРОГРЕС: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В изпълнение от 2017 г.; Бюджет: </a:t>
            </a:r>
            <a:r>
              <a:rPr lang="bg-BG" alt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€ 5 млн. евро; Безплатни консултации по обществени поръчки, държавни помощи, финансови инструменти; подготовка на проектни предложения; наръчници; срещи и форуми; подготовка за периода 2021-2027 г., в т.ч. КИТИ;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altLang="en-US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371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349829" y="0"/>
            <a:ext cx="7794171" cy="1052739"/>
          </a:xfrm>
        </p:spPr>
        <p:txBody>
          <a:bodyPr anchorCtr="0">
            <a:noAutofit/>
          </a:bodyPr>
          <a:lstStyle/>
          <a:p>
            <a:r>
              <a:rPr lang="bg-BG" sz="30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Подкрепата от НСОРБ за адресиране на дисбалансите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30630" y="1227908"/>
            <a:ext cx="8690166" cy="5336651"/>
          </a:xfrm>
        </p:spPr>
        <p:txBody>
          <a:bodyPr>
            <a:noAutofit/>
          </a:bodyPr>
          <a:lstStyle/>
          <a:p>
            <a:pPr marL="0" indent="0" algn="just" hangingPunct="0">
              <a:spcBef>
                <a:spcPts val="600"/>
              </a:spcBef>
              <a:buNone/>
            </a:pPr>
            <a:r>
              <a:rPr lang="bg-BG" sz="2200" u="sng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Подкрепата от НСОРБ за адресиране на дисбалансите:</a:t>
            </a:r>
          </a:p>
          <a:p>
            <a:pPr algn="just" hangingPunct="0">
              <a:spcBef>
                <a:spcPts val="600"/>
              </a:spcBef>
              <a:spcAft>
                <a:spcPts val="600"/>
              </a:spcAft>
              <a:buFont typeface="Wingdings" pitchFamily="2"/>
              <a:buChar char="v"/>
            </a:pPr>
            <a:r>
              <a:rPr lang="bg-BG" sz="19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Специален раздел на сайта на НСОРБ;</a:t>
            </a:r>
          </a:p>
          <a:p>
            <a:pPr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v"/>
            </a:pPr>
            <a:r>
              <a:rPr lang="bg-BG" sz="19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Фейсбук група;</a:t>
            </a:r>
          </a:p>
          <a:p>
            <a:pPr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v"/>
            </a:pPr>
            <a:r>
              <a:rPr lang="bg-BG" sz="19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Годишна среща на общинските </a:t>
            </a:r>
            <a:r>
              <a:rPr lang="bg-BG" sz="19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евроексперти</a:t>
            </a:r>
            <a:r>
              <a:rPr lang="bg-BG" sz="19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– 12 издания;</a:t>
            </a:r>
            <a:endParaRPr lang="bg-BG" altLang="en-US" sz="19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/>
              <a:buChar char="v"/>
            </a:pPr>
            <a:r>
              <a:rPr lang="bg-BG" altLang="en-US" sz="19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Национално звено за контакт по програма URBACT;</a:t>
            </a:r>
          </a:p>
          <a:p>
            <a:pPr algn="just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/>
              <a:buChar char="v"/>
            </a:pPr>
            <a:r>
              <a:rPr lang="bg-BG" altLang="en-US" sz="19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Съдействие за партньорства на български с чуждестранни местни власти за участия в Програмите на ЕС; </a:t>
            </a:r>
          </a:p>
          <a:p>
            <a:pPr algn="just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/>
              <a:buChar char="v"/>
            </a:pPr>
            <a:r>
              <a:rPr lang="bg-BG" altLang="en-US" sz="19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Собствена търговска фирма: организиране на събития, учебни посещения, работни срещи, изработване на проектна документация;</a:t>
            </a:r>
          </a:p>
          <a:p>
            <a:pPr algn="just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/>
              <a:buChar char="v"/>
            </a:pPr>
            <a:r>
              <a:rPr lang="bg-BG" altLang="en-US" sz="19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Застъпничество и лобиране на национално ниво: &gt; 100 представители в Комитетите за наблюдение, Стратегически съвети  и др. на финансираните от ЕС програми;</a:t>
            </a:r>
          </a:p>
          <a:p>
            <a:pPr algn="just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/>
              <a:buChar char="v"/>
            </a:pPr>
            <a:r>
              <a:rPr lang="bg-BG" altLang="en-US" sz="19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Застъпничество и лобиране на ниво ЕС: партньорства с представители на </a:t>
            </a:r>
            <a:r>
              <a:rPr lang="bg-BG" altLang="en-US" sz="19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Европарламента</a:t>
            </a:r>
            <a:r>
              <a:rPr lang="bg-BG" altLang="en-US" sz="19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; еврокомисари; генерални дирекции на ЕК; ЕИБ; ЕБВР; постоянно представителство на ЕС в България.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altLang="en-US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bg-BG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19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0" t="800" r="700" b="934"/>
          <a:stretch>
            <a:fillRect/>
          </a:stretch>
        </p:blipFill>
        <p:spPr>
          <a:xfrm>
            <a:off x="9143" y="-6775"/>
            <a:ext cx="9165451" cy="68647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46303" y="1600200"/>
            <a:ext cx="8851393" cy="5102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000" b="1" cap="all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Водено от общностите </a:t>
            </a:r>
            <a:r>
              <a:rPr lang="bg-BG" sz="4000" b="1" cap="all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местно развитие</a:t>
            </a:r>
            <a:endParaRPr lang="bg-BG" sz="4000" b="1" cap="all" dirty="0" smtClean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20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2000" cap="all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bg-BG" sz="20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0000" y="4482000"/>
            <a:ext cx="3310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Стефан Спасов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Началник отдел ВОМР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ДРСР, МЗХ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" y="87712"/>
            <a:ext cx="9040639" cy="899282"/>
            <a:chOff x="27432" y="87712"/>
            <a:chExt cx="9040639" cy="8992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047" r="3000" b="5062"/>
            <a:stretch/>
          </p:blipFill>
          <p:spPr>
            <a:xfrm>
              <a:off x="27432" y="123733"/>
              <a:ext cx="3728208" cy="7906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751577" y="87712"/>
              <a:ext cx="3316494" cy="899282"/>
              <a:chOff x="5751577" y="87712"/>
              <a:chExt cx="3316494" cy="89928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3009" y="273978"/>
                <a:ext cx="2265062" cy="53012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577" y="87712"/>
                <a:ext cx="1161750" cy="8992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534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0" t="800" r="700" b="934"/>
          <a:stretch>
            <a:fillRect/>
          </a:stretch>
        </p:blipFill>
        <p:spPr>
          <a:xfrm>
            <a:off x="9143" y="-6775"/>
            <a:ext cx="9165451" cy="68647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46303" y="1600200"/>
            <a:ext cx="8851393" cy="5102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Подкрепа от фондовете на ЕС за постигане на балансирано териториално развитие: </a:t>
            </a:r>
            <a:r>
              <a:rPr lang="ru-RU" sz="4000" b="1" i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Основни предизвикателства, поети ангажименти, механизми за изпълнение и постигнат напредък</a:t>
            </a:r>
            <a:endParaRPr lang="bg-BG" sz="2000" i="1" cap="all" dirty="0" smtClean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2000" i="1" cap="all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bg-BG" sz="2000" i="1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" y="87712"/>
            <a:ext cx="9040639" cy="899282"/>
            <a:chOff x="27432" y="87712"/>
            <a:chExt cx="9040639" cy="8992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047" r="3000" b="5062"/>
            <a:stretch/>
          </p:blipFill>
          <p:spPr>
            <a:xfrm>
              <a:off x="27432" y="123733"/>
              <a:ext cx="3728208" cy="7906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751577" y="87712"/>
              <a:ext cx="3316494" cy="899282"/>
              <a:chOff x="5751577" y="87712"/>
              <a:chExt cx="3316494" cy="89928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3009" y="273978"/>
                <a:ext cx="2265062" cy="53012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577" y="87712"/>
                <a:ext cx="1161750" cy="8992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983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200799" cy="1052739"/>
          </a:xfrm>
        </p:spPr>
        <p:txBody>
          <a:bodyPr anchorCtr="0">
            <a:noAutofit/>
          </a:bodyPr>
          <a:lstStyle/>
          <a:p>
            <a:pPr algn="l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Напредък в изпълнението: П</a:t>
            </a:r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остигнати основни резултати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1" y="1524003"/>
            <a:ext cx="8353254" cy="5040556"/>
          </a:xfrm>
        </p:spPr>
        <p:txBody>
          <a:bodyPr>
            <a:noAutofit/>
          </a:bodyPr>
          <a:lstStyle/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Предвидените по оперативните програми средства за проекти към СВОМР са договорени и се отчита високо ниво на разплащане.</a:t>
            </a:r>
            <a:endParaRPr lang="bg-BG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Средствата по ПРСР за проекти към СВОМР са договорени на 72%, като са разплатени 43% от договорените средства. </a:t>
            </a:r>
          </a:p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подмярка 19.1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„Помощ за подготвителни дейности“ е извършен прием на заявления за подготовка на СВОМР за програмен период 2023 – 2027 г.</a:t>
            </a:r>
          </a:p>
          <a:p>
            <a:pPr marL="0" lvl="0" indent="0" algn="just" hangingPunct="0">
              <a:spcBef>
                <a:spcPts val="0"/>
              </a:spcBef>
              <a:buFont typeface="Wingdings" pitchFamily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Одобрени са 107 бенефициенти, включващи</a:t>
            </a:r>
          </a:p>
          <a:p>
            <a:pPr marL="0" lvl="0" indent="0" algn="just" hangingPunct="0">
              <a:spcBef>
                <a:spcPts val="0"/>
              </a:spcBef>
              <a:buNone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196 общини, които са изготвили СВОМР за </a:t>
            </a:r>
          </a:p>
          <a:p>
            <a:pPr marL="0" lvl="0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програмен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период 2023 – 2027 г.</a:t>
            </a:r>
          </a:p>
          <a:p>
            <a:pPr marL="0" lvl="0" indent="0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Нормативната уредба по подхода за </a:t>
            </a:r>
            <a:endParaRPr lang="bg-BG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buNone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програмен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период 2023 – 2027 г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. е в процес на </a:t>
            </a:r>
          </a:p>
          <a:p>
            <a:pPr marL="0" lvl="0" indent="0" algn="just" hangingPunct="0">
              <a:spcBef>
                <a:spcPts val="0"/>
              </a:spcBef>
              <a:buNone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подготовка.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45" y="4149003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386844" cy="1052739"/>
          </a:xfrm>
        </p:spPr>
        <p:txBody>
          <a:bodyPr anchorCtr="0">
            <a:noAutofit/>
          </a:bodyPr>
          <a:lstStyle/>
          <a:p>
            <a:pPr lvl="0" algn="l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Научени уроци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1" y="1524003"/>
            <a:ext cx="8353254" cy="5040556"/>
          </a:xfrm>
        </p:spPr>
        <p:txBody>
          <a:bodyPr>
            <a:noAutofit/>
          </a:bodyPr>
          <a:lstStyle/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Висок интерес от прилагане на подхода ВОМР от страна на местните общности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</a:t>
            </a:r>
            <a:endParaRPr lang="bg-BG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Необходимост от повишаване на уменията и капацитета за прилагане на подхода ВОМР:</a:t>
            </a:r>
            <a:endParaRPr lang="bg-BG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Повишаване, запазване и развитие на административния капацитет на МИГ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Повишаване, </a:t>
            </a: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запазване и развитие на капацитета за изготвяне и изпълнение на </a:t>
            </a:r>
            <a:r>
              <a:rPr lang="bg-BG" sz="18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проекти от страна на кандидатите и бенефициентите към стратегиите за ВОМР 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Необходимост от опростяване на механизма на прилагане на подхода ВОМР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</a:t>
            </a:r>
            <a:endParaRPr lang="bg-BG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8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 l="900" t="800" r="700" b="934"/>
          <a:stretch>
            <a:fillRect/>
          </a:stretch>
        </p:blipFill>
        <p:spPr>
          <a:xfrm>
            <a:off x="9143" y="-6775"/>
            <a:ext cx="9165451" cy="68647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46303" y="1600200"/>
            <a:ext cx="8851393" cy="5102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000" b="1" cap="all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ОСНОВНИ ПРЕДИЗВИКАТЕЛСТВА И ПОЕТИ АНГАЖИМЕНТИ НА НАЦИОНАЛНО НИВО</a:t>
            </a:r>
            <a:endParaRPr lang="bg-BG" sz="4000" b="1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bg-BG" sz="20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20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5458" y="4901561"/>
            <a:ext cx="4042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i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Иван Иванов</a:t>
            </a:r>
          </a:p>
          <a:p>
            <a:pPr algn="just"/>
            <a:r>
              <a:rPr lang="bg-BG" sz="2400" i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Директор </a:t>
            </a:r>
          </a:p>
          <a:p>
            <a:pPr algn="just"/>
            <a:r>
              <a:rPr lang="bg-BG" sz="2400" i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Централно координационно звено</a:t>
            </a:r>
            <a:endParaRPr lang="en-GB" sz="2400" i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" y="87712"/>
            <a:ext cx="9040639" cy="899282"/>
            <a:chOff x="27432" y="87712"/>
            <a:chExt cx="9040639" cy="8992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047" r="3000" b="5062"/>
            <a:stretch/>
          </p:blipFill>
          <p:spPr>
            <a:xfrm>
              <a:off x="27432" y="123733"/>
              <a:ext cx="3728208" cy="7906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751577" y="87712"/>
              <a:ext cx="3316494" cy="899282"/>
              <a:chOff x="5751577" y="87712"/>
              <a:chExt cx="3316494" cy="89928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3009" y="273978"/>
                <a:ext cx="2265062" cy="53012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577" y="87712"/>
                <a:ext cx="1161750" cy="8992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271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91421" y="0"/>
            <a:ext cx="7386844" cy="1052739"/>
          </a:xfrm>
        </p:spPr>
        <p:txBody>
          <a:bodyPr anchorCtr="0">
            <a:noAutofit/>
          </a:bodyPr>
          <a:lstStyle/>
          <a:p>
            <a:pPr lvl="0" algn="l"/>
            <a:r>
              <a:rPr lang="bg-BG" sz="3200" b="1" dirty="0" smtClean="0">
                <a:solidFill>
                  <a:srgbClr val="4472C4">
                    <a:lumMod val="50000"/>
                  </a:srgbClr>
                </a:solidFill>
                <a:latin typeface="Calibri" pitchFamily="34"/>
              </a:rPr>
              <a:t>Териториално </a:t>
            </a:r>
            <a:r>
              <a:rPr lang="bg-BG" sz="3200" b="1" dirty="0">
                <a:solidFill>
                  <a:srgbClr val="4472C4">
                    <a:lumMod val="50000"/>
                  </a:srgbClr>
                </a:solidFill>
                <a:latin typeface="Calibri" pitchFamily="34"/>
              </a:rPr>
              <a:t>измерение на подкрепата от Европейските фондове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80061" y="1289303"/>
            <a:ext cx="8698203" cy="5410435"/>
          </a:xfrm>
        </p:spPr>
        <p:txBody>
          <a:bodyPr>
            <a:noAutofit/>
          </a:bodyPr>
          <a:lstStyle/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Инвестиции от Кохезионната политика в районите в Северна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България: </a:t>
            </a:r>
            <a:r>
              <a:rPr lang="bg-BG" sz="18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б</a:t>
            </a:r>
            <a:r>
              <a:rPr lang="bg-BG" sz="1800" b="1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азови стойности за</a:t>
            </a: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1800" b="1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програмен период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2014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– 2020 </a:t>
            </a:r>
            <a:r>
              <a:rPr lang="bg-BG" sz="1800" b="1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г.</a:t>
            </a:r>
            <a:endParaRPr lang="en-US" sz="1800" b="1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en-GB" sz="1900" b="1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en-GB" sz="1900" b="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en-GB" sz="1900" b="1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1900" b="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bg-BG" sz="12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bg-BG" sz="1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bg-BG" sz="12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bg-BG" sz="1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bg-BG" sz="12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bg-BG" sz="12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bg-BG" sz="1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bg-BG" sz="14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14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Източник: ИСУН 2020, към октомври 2023 г. </a:t>
            </a:r>
            <a:endParaRPr lang="ru-RU" sz="1700" dirty="0" smtClean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48018237"/>
              </p:ext>
            </p:extLst>
          </p:nvPr>
        </p:nvGraphicFramePr>
        <p:xfrm>
          <a:off x="280061" y="2023635"/>
          <a:ext cx="4247694" cy="402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89717001"/>
              </p:ext>
            </p:extLst>
          </p:nvPr>
        </p:nvGraphicFramePr>
        <p:xfrm>
          <a:off x="4763729" y="2022889"/>
          <a:ext cx="4214535" cy="402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215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386844" cy="1052739"/>
          </a:xfrm>
        </p:spPr>
        <p:txBody>
          <a:bodyPr anchorCtr="0">
            <a:noAutofit/>
          </a:bodyPr>
          <a:lstStyle/>
          <a:p>
            <a:pPr lvl="0" algn="l"/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Основни предизвикателства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6981" y="1283110"/>
            <a:ext cx="8643814" cy="5281449"/>
          </a:xfrm>
        </p:spPr>
        <p:txBody>
          <a:bodyPr>
            <a:noAutofit/>
          </a:bodyPr>
          <a:lstStyle/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Фондовете на Кохезионната политика не успяват да адресират задълбочаващите се вътрешно-регионални и между-регионални различия поради</a:t>
            </a:r>
            <a:r>
              <a:rPr lang="en-GB" sz="1800" b="1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: </a:t>
            </a:r>
            <a:endParaRPr lang="bg-BG" sz="18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Ниския брой кандидати от Северна България: обезлюдяване на регионите и недостатъчен брой жизнеспособни МСП</a:t>
            </a:r>
            <a:endParaRPr lang="en-US" sz="18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Ниския капацитет за усвояване на бенефициентите от Северна България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Липсата на проектна готовност</a:t>
            </a:r>
            <a:endParaRPr lang="en-US" sz="18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Ограничения пред възможностите на УО за </a:t>
            </a:r>
            <a:r>
              <a:rPr lang="bg-BG" sz="1800" dirty="0" err="1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приоритизация</a:t>
            </a:r>
            <a:r>
              <a:rPr lang="bg-BG" sz="18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 на проекти на териториален принцип поради обстоятелства извън сферата им на влияние</a:t>
            </a:r>
            <a:endParaRPr lang="en-GB" sz="1800" dirty="0" smtClean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Противоречив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предходен опит от мерките за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насърчаване на инвестициите в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Северозападен Регион</a:t>
            </a:r>
            <a:endParaRPr lang="en-GB" sz="20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Многопластовите предизвикателства изискват комплексни решения, отчитащи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научените уроци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45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386844" cy="1052739"/>
          </a:xfrm>
        </p:spPr>
        <p:txBody>
          <a:bodyPr anchorCtr="0">
            <a:noAutofit/>
          </a:bodyPr>
          <a:lstStyle/>
          <a:p>
            <a:pPr lvl="0" algn="l"/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Инструменти на КП за насърчаване 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на балансираното териториално развитие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7484" y="1253613"/>
            <a:ext cx="8673311" cy="5310946"/>
          </a:xfrm>
        </p:spPr>
        <p:txBody>
          <a:bodyPr>
            <a:noAutofit/>
          </a:bodyPr>
          <a:lstStyle/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Ангажимент, поет в Споразумението за партньорство за периода 2021 – 2027 г. да насочим поне 50% от фондовете на Кохезионната политика за по-изостаналите региони към трите региона в Северна България</a:t>
            </a:r>
            <a:endParaRPr lang="en-GB" sz="20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r>
              <a:rPr lang="bg-BG" sz="18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В </a:t>
            </a: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процес на разработване е концепция за постигане на </a:t>
            </a:r>
            <a:r>
              <a:rPr lang="en-GB" sz="18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50</a:t>
            </a:r>
            <a:r>
              <a:rPr lang="bg-BG" sz="18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%-</a:t>
            </a:r>
            <a:r>
              <a:rPr lang="bg-BG" sz="1800" dirty="0" err="1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овата</a:t>
            </a:r>
            <a:r>
              <a:rPr lang="bg-BG" sz="18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цел</a:t>
            </a:r>
            <a:endParaRPr lang="en-GB" sz="18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r>
              <a:rPr lang="bg-BG" sz="18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Обмислят се различни типове мерки</a:t>
            </a: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r>
              <a:rPr lang="bg-BG" sz="18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Предвижда се разработване на годишни планове за действие след приемането на ИГРП</a:t>
            </a: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r>
              <a:rPr lang="bg-BG" sz="18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Териториалното измерение на инвестициите ще бъде обект на мониторинг</a:t>
            </a:r>
            <a:endParaRPr lang="bg-BG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Прилагане на инструменти за интегрирано териториално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развитие: ИТИ и ВОМР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Ключова роля на мерките за подобряване капацитета на бенефициентите от Северна България</a:t>
            </a: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06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 l="900" t="800" r="700" b="934"/>
          <a:stretch>
            <a:fillRect/>
          </a:stretch>
        </p:blipFill>
        <p:spPr>
          <a:xfrm>
            <a:off x="9143" y="-6775"/>
            <a:ext cx="9165451" cy="68647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46303" y="1600200"/>
            <a:ext cx="8851393" cy="5102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b="1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g-BG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визията на общините</a:t>
            </a:r>
          </a:p>
          <a:p>
            <a:pPr algn="ctr"/>
            <a:endParaRPr lang="bg-BG" sz="20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20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7406" y="4763560"/>
            <a:ext cx="3570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Силвия Георгиева</a:t>
            </a:r>
          </a:p>
          <a:p>
            <a:r>
              <a:rPr lang="bg-BG" sz="2400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Изпълнителен директор </a:t>
            </a:r>
            <a:r>
              <a:rPr lang="bg-BG" sz="2400" i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Национално сдружение на общините в Република България</a:t>
            </a:r>
            <a:endParaRPr lang="en-GB" sz="2400" i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" y="87712"/>
            <a:ext cx="9040639" cy="899282"/>
            <a:chOff x="27432" y="87712"/>
            <a:chExt cx="9040639" cy="8992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047" r="3000" b="5062"/>
            <a:stretch/>
          </p:blipFill>
          <p:spPr>
            <a:xfrm>
              <a:off x="27432" y="123733"/>
              <a:ext cx="3728208" cy="7906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751577" y="87712"/>
              <a:ext cx="3316494" cy="899282"/>
              <a:chOff x="5751577" y="87712"/>
              <a:chExt cx="3316494" cy="89928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3009" y="273978"/>
                <a:ext cx="2265062" cy="53012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577" y="87712"/>
                <a:ext cx="1161750" cy="8992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952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200799" cy="1052739"/>
          </a:xfrm>
        </p:spPr>
        <p:txBody>
          <a:bodyPr anchorCtr="0">
            <a:noAutofit/>
          </a:bodyPr>
          <a:lstStyle/>
          <a:p>
            <a:pPr algn="l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Накратко за НСОРБ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584959"/>
            <a:ext cx="8363595" cy="4979599"/>
          </a:xfrm>
        </p:spPr>
        <p:txBody>
          <a:bodyPr>
            <a:noAutofit/>
          </a:bodyPr>
          <a:lstStyle/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...</a:t>
            </a:r>
            <a:r>
              <a:rPr lang="bg-BG" sz="2400" b="1" dirty="0">
                <a:solidFill>
                  <a:srgbClr val="08997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>
                <a:solidFill>
                  <a:srgbClr val="0899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Началото през 1996 г.  от 1/3 от общините</a:t>
            </a:r>
          </a:p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Днес, всички 265 общини са членове на НСОРБ.</a:t>
            </a:r>
          </a:p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lang="bg-BG" sz="2400" b="1" dirty="0">
                <a:solidFill>
                  <a:srgbClr val="0899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Национално представителната организация на местните власти: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Представлява интересите на общините пред органите на централната власт; 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Участва в законодателния процес на вземане на решения и процедурите по годишните бюджетни преговори </a:t>
            </a:r>
          </a:p>
          <a:p>
            <a:pPr mar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lang="bg-BG" sz="2400" b="1" dirty="0">
                <a:solidFill>
                  <a:srgbClr val="0899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Политически и финансово независима</a:t>
            </a:r>
          </a:p>
          <a:p>
            <a:pPr marL="914400" lvl="2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FB7AA-7BC1-4FF8-B557-1C1907277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5447318"/>
            <a:ext cx="1533525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200799" cy="1052739"/>
          </a:xfrm>
        </p:spPr>
        <p:txBody>
          <a:bodyPr anchorCtr="0">
            <a:noAutofit/>
          </a:bodyPr>
          <a:lstStyle/>
          <a:p>
            <a:pPr algn="l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Накратко за НСОРБ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45919"/>
            <a:ext cx="8363595" cy="4918639"/>
          </a:xfrm>
        </p:spPr>
        <p:txBody>
          <a:bodyPr>
            <a:noAutofit/>
          </a:bodyPr>
          <a:lstStyle/>
          <a:p>
            <a:pPr marL="0" lvl="0" indent="0" algn="just" hangingPunct="0">
              <a:spcBef>
                <a:spcPts val="0"/>
              </a:spcBef>
              <a:buNone/>
            </a:pPr>
            <a:r>
              <a:rPr lang="bg-BG" sz="24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Дейности</a:t>
            </a:r>
          </a:p>
          <a:p>
            <a:pPr marL="628650" indent="0" algn="just">
              <a:buNone/>
            </a:pPr>
            <a:endParaRPr lang="bg-BG" sz="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Лобиране и застъпничество;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Консултации;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Обучения;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Форуми/ Семинари;</a:t>
            </a:r>
          </a:p>
          <a:p>
            <a:pPr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Подкрепа на взаимодействията с бизнеса, НПО и други местни органи.</a:t>
            </a:r>
          </a:p>
          <a:p>
            <a:pPr marL="914400" lvl="2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917787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2103</Words>
  <Application>Microsoft Office PowerPoint</Application>
  <PresentationFormat>On-screen Show (4:3)</PresentationFormat>
  <Paragraphs>270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Calibri Light</vt:lpstr>
      <vt:lpstr>Palatino Linotype</vt:lpstr>
      <vt:lpstr>Times New Roman</vt:lpstr>
      <vt:lpstr>Wingdings</vt:lpstr>
      <vt:lpstr>3_Office Theme</vt:lpstr>
      <vt:lpstr>Custom Design</vt:lpstr>
      <vt:lpstr>PowerPoint Presentation</vt:lpstr>
      <vt:lpstr>PowerPoint Presentation</vt:lpstr>
      <vt:lpstr>PowerPoint Presentation</vt:lpstr>
      <vt:lpstr>Териториално измерение на подкрепата от Европейските фондове</vt:lpstr>
      <vt:lpstr>Основни предизвикателства</vt:lpstr>
      <vt:lpstr>Инструменти на КП за насърчаване на балансираното териториално развитие</vt:lpstr>
      <vt:lpstr>PowerPoint Presentation</vt:lpstr>
      <vt:lpstr>Накратко за НСОРБ</vt:lpstr>
      <vt:lpstr>Накратко за НСОРБ</vt:lpstr>
      <vt:lpstr>Еврофондовете &amp; българските общини</vt:lpstr>
      <vt:lpstr>Небалансираното териториално развитие - причините</vt:lpstr>
      <vt:lpstr>Предизвикателствата пред местните власти</vt:lpstr>
      <vt:lpstr>Трудностите при достъпа до еврофинансирането</vt:lpstr>
      <vt:lpstr>Трудностите при достъпа до еврофинансирането</vt:lpstr>
      <vt:lpstr>Възможностите за адресиране на дисбалансите</vt:lpstr>
      <vt:lpstr>Подкрепата от НСОРБ за адресиране на дисбалансите</vt:lpstr>
      <vt:lpstr>Подкрепата от НСОРБ за адресиране на дисбалансите</vt:lpstr>
      <vt:lpstr>Подкрепата от НСОРБ за адресиране на дисбалансите</vt:lpstr>
      <vt:lpstr>PowerPoint Presentation</vt:lpstr>
      <vt:lpstr>Напредък в изпълнението: Постигнати основни резултати</vt:lpstr>
      <vt:lpstr>Научени уроци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Екатерина Алексиева</dc:creator>
  <cp:lastModifiedBy>Susan Ziya</cp:lastModifiedBy>
  <cp:revision>98</cp:revision>
  <dcterms:created xsi:type="dcterms:W3CDTF">2015-11-12T16:10:40Z</dcterms:created>
  <dcterms:modified xsi:type="dcterms:W3CDTF">2023-11-24T06:35:58Z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