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handoutMasterIdLst>
    <p:handoutMasterId r:id="rId25"/>
  </p:handoutMasterIdLst>
  <p:sldIdLst>
    <p:sldId id="311" r:id="rId3"/>
    <p:sldId id="335" r:id="rId4"/>
    <p:sldId id="339" r:id="rId5"/>
    <p:sldId id="341" r:id="rId6"/>
    <p:sldId id="340" r:id="rId7"/>
    <p:sldId id="342" r:id="rId8"/>
    <p:sldId id="316" r:id="rId9"/>
    <p:sldId id="288" r:id="rId10"/>
    <p:sldId id="312" r:id="rId11"/>
    <p:sldId id="313" r:id="rId12"/>
    <p:sldId id="326" r:id="rId13"/>
    <p:sldId id="327" r:id="rId14"/>
    <p:sldId id="328" r:id="rId15"/>
    <p:sldId id="329" r:id="rId16"/>
    <p:sldId id="330" r:id="rId17"/>
    <p:sldId id="331" r:id="rId18"/>
    <p:sldId id="332" r:id="rId19"/>
    <p:sldId id="333" r:id="rId20"/>
    <p:sldId id="336" r:id="rId21"/>
    <p:sldId id="337" r:id="rId22"/>
    <p:sldId id="338" r:id="rId23"/>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AF1"/>
          </a:solidFill>
        </a:fill>
      </a:tcStyle>
    </a:wholeTbl>
    <a:band1H>
      <a:tcStyle>
        <a:tcBdr/>
        <a:fill>
          <a:solidFill>
            <a:srgbClr val="D0D3E3"/>
          </a:solidFill>
        </a:fill>
      </a:tcStyle>
    </a:band1H>
    <a:band2H>
      <a:tcStyle>
        <a:tcBdr/>
      </a:tcStyle>
    </a:band2H>
    <a:band1V>
      <a:tcStyle>
        <a:tcBdr/>
        <a:fill>
          <a:solidFill>
            <a:srgbClr val="D0D3E3"/>
          </a:solidFill>
        </a:fill>
      </a:tcStyle>
    </a:band1V>
    <a:band2V>
      <a:tcStyle>
        <a:tcBdr/>
      </a:tcStyle>
    </a:band2V>
    <a:lastCol>
      <a:tcTxStyle b="on">
        <a:font>
          <a:latin typeface="+mn-lt"/>
          <a:ea typeface="+mn-ea"/>
          <a:cs typeface="+mn-cs"/>
        </a:font>
        <a:srgbClr val="FFFFFF"/>
      </a:tcTxStyle>
      <a:tcStyle>
        <a:tcBdr/>
        <a:fill>
          <a:solidFill>
            <a:srgbClr val="4A66AC"/>
          </a:solidFill>
        </a:fill>
      </a:tcStyle>
    </a:lastCol>
    <a:firstCol>
      <a:tcTxStyle b="on">
        <a:font>
          <a:latin typeface="+mn-lt"/>
          <a:ea typeface="+mn-ea"/>
          <a:cs typeface="+mn-cs"/>
        </a:font>
        <a:srgbClr val="FFFFFF"/>
      </a:tcTxStyle>
      <a:tcStyle>
        <a:tcBdr/>
        <a:fill>
          <a:solidFill>
            <a:srgbClr val="4A66AC"/>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A66AC"/>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A66AC"/>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4" y="3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50" d="100"/>
          <a:sy n="150" d="100"/>
        </p:scale>
        <p:origin x="153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smtClean="0"/>
              <a:t>CP Funds </a:t>
            </a:r>
            <a:r>
              <a:rPr lang="en-US" b="1" dirty="0"/>
              <a:t>Committed</a:t>
            </a: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bg-B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Funds Committed</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D83-4BFD-9EE4-4C544291188E}"/>
              </c:ext>
            </c:extLst>
          </c:dPt>
          <c:dPt>
            <c:idx val="1"/>
            <c:bubble3D val="0"/>
            <c:spPr>
              <a:solidFill>
                <a:srgbClr val="FFFF99"/>
              </a:solidFill>
              <a:ln w="25400">
                <a:solidFill>
                  <a:schemeClr val="lt1"/>
                </a:solidFill>
              </a:ln>
              <a:effectLst/>
              <a:sp3d contourW="25400">
                <a:contourClr>
                  <a:schemeClr val="lt1"/>
                </a:contourClr>
              </a:sp3d>
            </c:spPr>
            <c:extLst>
              <c:ext xmlns:c16="http://schemas.microsoft.com/office/drawing/2014/chart" uri="{C3380CC4-5D6E-409C-BE32-E72D297353CC}">
                <c16:uniqueId val="{00000001-970B-4DFD-977E-49ECCE346E3B}"/>
              </c:ext>
            </c:extLst>
          </c:dPt>
          <c:dPt>
            <c:idx val="2"/>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5-2D83-4BFD-9EE4-4C544291188E}"/>
              </c:ext>
            </c:extLst>
          </c:dPt>
          <c:dLbls>
            <c:dLbl>
              <c:idx val="0"/>
              <c:layout>
                <c:manualLayout>
                  <c:x val="6.1816283297872587E-2"/>
                  <c:y val="4.0024665032036659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extLst>
                <c:ext xmlns:c15="http://schemas.microsoft.com/office/drawing/2012/chart" uri="{CE6537A1-D6FC-4f65-9D91-7224C49458BB}">
                  <c15:layout>
                    <c:manualLayout>
                      <c:w val="0.16429761153964326"/>
                      <c:h val="0.16223751445302301"/>
                    </c:manualLayout>
                  </c15:layout>
                </c:ext>
                <c:ext xmlns:c16="http://schemas.microsoft.com/office/drawing/2014/chart" uri="{C3380CC4-5D6E-409C-BE32-E72D297353CC}">
                  <c16:uniqueId val="{00000001-2D83-4BFD-9EE4-4C544291188E}"/>
                </c:ext>
              </c:extLst>
            </c:dLbl>
            <c:dLbl>
              <c:idx val="1"/>
              <c:layout>
                <c:manualLayout>
                  <c:x val="5.7135349167076716E-2"/>
                  <c:y val="-6.0807622218278193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extLst>
                <c:ext xmlns:c15="http://schemas.microsoft.com/office/drawing/2012/chart" uri="{CE6537A1-D6FC-4f65-9D91-7224C49458BB}">
                  <c15:layout>
                    <c:manualLayout>
                      <c:w val="0.16957860619627463"/>
                      <c:h val="0.159205922942076"/>
                    </c:manualLayout>
                  </c15:layout>
                </c:ext>
                <c:ext xmlns:c16="http://schemas.microsoft.com/office/drawing/2014/chart" uri="{C3380CC4-5D6E-409C-BE32-E72D297353CC}">
                  <c16:uniqueId val="{00000001-970B-4DFD-977E-49ECCE346E3B}"/>
                </c:ext>
              </c:extLst>
            </c:dLbl>
            <c:dLbl>
              <c:idx val="2"/>
              <c:layout>
                <c:manualLayout>
                  <c:x val="3.520663104420927E-2"/>
                  <c:y val="-7.2043558110998107E-2"/>
                </c:manualLayout>
              </c:layout>
              <c:tx>
                <c:rich>
                  <a:bodyPr/>
                  <a:lstStyle/>
                  <a:p>
                    <a:fld id="{F3B1FF63-D76F-4E93-A2D7-DFDDF4B62E60}" type="VALUE">
                      <a:rPr lang="en-US" sz="1400"/>
                      <a:pPr/>
                      <a:t>[VALUE]</a:t>
                    </a:fld>
                    <a:endParaRPr lang="bg-BG"/>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2D83-4BFD-9EE4-4C54429118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Sheet1!$A$2:$A$4</c:f>
              <c:strCache>
                <c:ptCount val="3"/>
                <c:pt idx="0">
                  <c:v>Northern Bulgaria</c:v>
                </c:pt>
                <c:pt idx="1">
                  <c:v>Southern Bulgaria - less developed</c:v>
                </c:pt>
                <c:pt idx="2">
                  <c:v>Southern Bulgaria - transition</c:v>
                </c:pt>
              </c:strCache>
            </c:strRef>
          </c:cat>
          <c:val>
            <c:numRef>
              <c:f>Sheet1!$B$2:$B$4</c:f>
              <c:numCache>
                <c:formatCode>0.00%</c:formatCode>
                <c:ptCount val="3"/>
                <c:pt idx="0">
                  <c:v>0.2717</c:v>
                </c:pt>
                <c:pt idx="1">
                  <c:v>0.3054</c:v>
                </c:pt>
                <c:pt idx="2">
                  <c:v>0.4229</c:v>
                </c:pt>
              </c:numCache>
            </c:numRef>
          </c:val>
          <c:extLst>
            <c:ext xmlns:c16="http://schemas.microsoft.com/office/drawing/2014/chart" uri="{C3380CC4-5D6E-409C-BE32-E72D297353CC}">
              <c16:uniqueId val="{00000000-970B-4DFD-977E-49ECCE346E3B}"/>
            </c:ext>
          </c:extLst>
        </c:ser>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0"/>
          <c:y val="0.78677380838112654"/>
          <c:w val="0.96993945106301382"/>
          <c:h val="0.2132261916188734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solidFill>
        <a:schemeClr val="accent1">
          <a:lumMod val="50000"/>
        </a:schemeClr>
      </a:solidFill>
    </a:ln>
    <a:effectLst/>
  </c:spPr>
  <c:txPr>
    <a:bodyPr/>
    <a:lstStyle/>
    <a:p>
      <a:pPr>
        <a:defRPr/>
      </a:pPr>
      <a:endParaRPr lang="bg-B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smtClean="0"/>
              <a:t>CP Funds </a:t>
            </a:r>
            <a:r>
              <a:rPr lang="en-US" b="1" dirty="0"/>
              <a:t>Verified</a:t>
            </a: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bg-B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Funds Verified</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F14-4FC4-B15F-D10A0798A52B}"/>
              </c:ext>
            </c:extLst>
          </c:dPt>
          <c:dPt>
            <c:idx val="1"/>
            <c:bubble3D val="0"/>
            <c:spPr>
              <a:solidFill>
                <a:srgbClr val="FFFF99"/>
              </a:solidFill>
              <a:ln w="25400">
                <a:solidFill>
                  <a:schemeClr val="lt1"/>
                </a:solidFill>
              </a:ln>
              <a:effectLst/>
              <a:sp3d contourW="25400">
                <a:contourClr>
                  <a:schemeClr val="lt1"/>
                </a:contourClr>
              </a:sp3d>
            </c:spPr>
            <c:extLst>
              <c:ext xmlns:c16="http://schemas.microsoft.com/office/drawing/2014/chart" uri="{C3380CC4-5D6E-409C-BE32-E72D297353CC}">
                <c16:uniqueId val="{00000001-34C9-423D-9578-6A90060E5ABE}"/>
              </c:ext>
            </c:extLst>
          </c:dPt>
          <c:dPt>
            <c:idx val="2"/>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5-4F14-4FC4-B15F-D10A0798A52B}"/>
              </c:ext>
            </c:extLst>
          </c:dPt>
          <c:dLbls>
            <c:dLbl>
              <c:idx val="0"/>
              <c:layout>
                <c:manualLayout>
                  <c:x val="6.2256676473304913E-2"/>
                  <c:y val="9.3303327588424361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F14-4FC4-B15F-D10A0798A52B}"/>
                </c:ext>
              </c:extLst>
            </c:dLbl>
            <c:dLbl>
              <c:idx val="1"/>
              <c:layout>
                <c:manualLayout>
                  <c:x val="7.8613274532809002E-2"/>
                  <c:y val="-3.0222769288159344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extLst>
                <c:ext xmlns:c15="http://schemas.microsoft.com/office/drawing/2012/chart" uri="{CE6537A1-D6FC-4f65-9D91-7224C49458BB}">
                  <c15:layout>
                    <c:manualLayout>
                      <c:w val="0.15563370732196236"/>
                      <c:h val="7.2467870503992796E-2"/>
                    </c:manualLayout>
                  </c15:layout>
                </c:ext>
                <c:ext xmlns:c16="http://schemas.microsoft.com/office/drawing/2014/chart" uri="{C3380CC4-5D6E-409C-BE32-E72D297353CC}">
                  <c16:uniqueId val="{00000001-34C9-423D-9578-6A90060E5ABE}"/>
                </c:ext>
              </c:extLst>
            </c:dLbl>
            <c:dLbl>
              <c:idx val="2"/>
              <c:layout>
                <c:manualLayout>
                  <c:x val="8.9657534111968595E-3"/>
                  <c:y val="-3.99674311109411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F14-4FC4-B15F-D10A0798A52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Sheet1!$A$2:$A$4</c:f>
              <c:strCache>
                <c:ptCount val="3"/>
                <c:pt idx="0">
                  <c:v>Northern Bulgaria</c:v>
                </c:pt>
                <c:pt idx="1">
                  <c:v>Southern Bulgaria - less developed</c:v>
                </c:pt>
                <c:pt idx="2">
                  <c:v>Southern Bulgaria - transition</c:v>
                </c:pt>
              </c:strCache>
            </c:strRef>
          </c:cat>
          <c:val>
            <c:numRef>
              <c:f>Sheet1!$B$2:$B$4</c:f>
              <c:numCache>
                <c:formatCode>0.00%</c:formatCode>
                <c:ptCount val="3"/>
                <c:pt idx="0">
                  <c:v>0.28839999999999999</c:v>
                </c:pt>
                <c:pt idx="1">
                  <c:v>0.29330000000000001</c:v>
                </c:pt>
                <c:pt idx="2">
                  <c:v>0.41830000000000001</c:v>
                </c:pt>
              </c:numCache>
            </c:numRef>
          </c:val>
          <c:extLst>
            <c:ext xmlns:c16="http://schemas.microsoft.com/office/drawing/2014/chart" uri="{C3380CC4-5D6E-409C-BE32-E72D297353CC}">
              <c16:uniqueId val="{00000000-34C9-423D-9578-6A90060E5ABE}"/>
            </c:ext>
          </c:extLst>
        </c:ser>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1.6249491489449527E-2"/>
          <c:y val="0.77044741683989371"/>
          <c:w val="0.97998040637608352"/>
          <c:h val="0.2089550471376700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solidFill>
        <a:srgbClr val="002060"/>
      </a:solidFill>
    </a:ln>
    <a:effectLst/>
  </c:spPr>
  <c:txPr>
    <a:bodyPr/>
    <a:lstStyle/>
    <a:p>
      <a:pPr>
        <a:defRPr/>
      </a:pPr>
      <a:endParaRPr lang="bg-B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98055"/>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g-BG" sz="1200" b="0" i="0" u="none" strike="noStrike" kern="1200" cap="none" spc="0" baseline="0">
              <a:solidFill>
                <a:srgbClr val="000000"/>
              </a:solidFill>
              <a:uFillTx/>
              <a:latin typeface="Palatino Linotype"/>
            </a:endParaRPr>
          </a:p>
        </p:txBody>
      </p:sp>
      <p:sp>
        <p:nvSpPr>
          <p:cNvPr id="3" name="Date Placeholder 2"/>
          <p:cNvSpPr txBox="1">
            <a:spLocks noGrp="1"/>
          </p:cNvSpPr>
          <p:nvPr>
            <p:ph type="dt" sz="quarter" idx="1"/>
          </p:nvPr>
        </p:nvSpPr>
        <p:spPr>
          <a:xfrm>
            <a:off x="3884608" y="0"/>
            <a:ext cx="2971800" cy="498055"/>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9177C1-B3F2-4509-A238-F6769115B1C5}" type="datetime1">
              <a:rPr lang="en-US" sz="1200" b="0" i="0" u="none" strike="noStrike" kern="1200" cap="none" spc="0" baseline="0">
                <a:solidFill>
                  <a:srgbClr val="000000"/>
                </a:solidFill>
                <a:uFillTx/>
                <a:latin typeface="Palatino Linotype"/>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11/24/2023</a:t>
            </a:fld>
            <a:endParaRPr lang="en-US" sz="1200" b="0" i="0" u="none" strike="noStrike" kern="1200" cap="none" spc="0" baseline="0">
              <a:solidFill>
                <a:srgbClr val="000000"/>
              </a:solidFill>
              <a:uFillTx/>
              <a:latin typeface="Palatino Linotype"/>
            </a:endParaRPr>
          </a:p>
        </p:txBody>
      </p:sp>
      <p:sp>
        <p:nvSpPr>
          <p:cNvPr id="4" name="Footer Placeholder 3"/>
          <p:cNvSpPr txBox="1">
            <a:spLocks noGrp="1"/>
          </p:cNvSpPr>
          <p:nvPr>
            <p:ph type="ftr" sz="quarter" idx="2"/>
          </p:nvPr>
        </p:nvSpPr>
        <p:spPr>
          <a:xfrm>
            <a:off x="0" y="9428579"/>
            <a:ext cx="2971800" cy="498055"/>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g-BG" sz="1200" b="0" i="0" u="none" strike="noStrike" kern="1200" cap="none" spc="0" baseline="0">
              <a:solidFill>
                <a:srgbClr val="000000"/>
              </a:solidFill>
              <a:uFillTx/>
              <a:latin typeface="Palatino Linotype"/>
            </a:endParaRPr>
          </a:p>
        </p:txBody>
      </p:sp>
      <p:sp>
        <p:nvSpPr>
          <p:cNvPr id="5" name="Slide Number Placeholder 4"/>
          <p:cNvSpPr txBox="1">
            <a:spLocks noGrp="1"/>
          </p:cNvSpPr>
          <p:nvPr>
            <p:ph type="sldNum" sz="quarter" idx="3"/>
          </p:nvPr>
        </p:nvSpPr>
        <p:spPr>
          <a:xfrm>
            <a:off x="3884608" y="9428579"/>
            <a:ext cx="2971800" cy="498055"/>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20E518-2402-4D5E-B219-F89BA1106FA9}" type="slidenum">
              <a:t>‹#›</a:t>
            </a:fld>
            <a:endParaRPr lang="bg-BG" sz="1200" b="0" i="0" u="none" strike="noStrike" kern="1200" cap="none" spc="0" baseline="0">
              <a:solidFill>
                <a:srgbClr val="000000"/>
              </a:solidFill>
              <a:uFillTx/>
              <a:latin typeface="Palatino Linotype" pitchFamily="18"/>
            </a:endParaRPr>
          </a:p>
        </p:txBody>
      </p:sp>
    </p:spTree>
    <p:extLst>
      <p:ext uri="{BB962C8B-B14F-4D97-AF65-F5344CB8AC3E}">
        <p14:creationId xmlns:p14="http://schemas.microsoft.com/office/powerpoint/2010/main" val="1272182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96336"/>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bg-BG" sz="1200" b="0" i="0" u="none" strike="noStrike" kern="1200" cap="none" spc="0" baseline="0">
                <a:solidFill>
                  <a:srgbClr val="000000"/>
                </a:solidFill>
                <a:uFillTx/>
                <a:latin typeface="Palatino Linotype"/>
              </a:defRPr>
            </a:lvl1pPr>
          </a:lstStyle>
          <a:p>
            <a:pPr lvl="0"/>
            <a:endParaRPr lang="bg-BG"/>
          </a:p>
        </p:txBody>
      </p:sp>
      <p:sp>
        <p:nvSpPr>
          <p:cNvPr id="3" name="Date Placeholder 2"/>
          <p:cNvSpPr txBox="1">
            <a:spLocks noGrp="1"/>
          </p:cNvSpPr>
          <p:nvPr>
            <p:ph type="dt" idx="1"/>
          </p:nvPr>
        </p:nvSpPr>
        <p:spPr>
          <a:xfrm>
            <a:off x="3884608" y="0"/>
            <a:ext cx="2971800" cy="496336"/>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Palatino Linotype"/>
              </a:defRPr>
            </a:lvl1pPr>
          </a:lstStyle>
          <a:p>
            <a:pPr lvl="0"/>
            <a:fld id="{6A446E7F-A7B3-484A-901C-327485704FE4}" type="datetime1">
              <a:rPr lang="en-US"/>
              <a:pPr lvl="0"/>
              <a:t>11/24/2023</a:t>
            </a:fld>
            <a:endParaRPr lang="en-US"/>
          </a:p>
        </p:txBody>
      </p:sp>
      <p:sp>
        <p:nvSpPr>
          <p:cNvPr id="4" name="Slide Image Placeholder 3"/>
          <p:cNvSpPr>
            <a:spLocks noGrp="1" noRot="1" noChangeAspect="1"/>
          </p:cNvSpPr>
          <p:nvPr>
            <p:ph type="sldImg" idx="2"/>
          </p:nvPr>
        </p:nvSpPr>
        <p:spPr>
          <a:xfrm>
            <a:off x="949320" y="744541"/>
            <a:ext cx="4960940" cy="3721095"/>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715149"/>
            <a:ext cx="5486400" cy="446699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0" y="9428579"/>
            <a:ext cx="2971800" cy="49633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bg-BG" sz="1200" b="0" i="0" u="none" strike="noStrike" kern="1200" cap="none" spc="0" baseline="0">
                <a:solidFill>
                  <a:srgbClr val="000000"/>
                </a:solidFill>
                <a:uFillTx/>
                <a:latin typeface="Palatino Linotype"/>
              </a:defRPr>
            </a:lvl1pPr>
          </a:lstStyle>
          <a:p>
            <a:pPr lvl="0"/>
            <a:endParaRPr lang="bg-BG"/>
          </a:p>
        </p:txBody>
      </p:sp>
      <p:sp>
        <p:nvSpPr>
          <p:cNvPr id="7" name="Slide Number Placeholder 6"/>
          <p:cNvSpPr txBox="1">
            <a:spLocks noGrp="1"/>
          </p:cNvSpPr>
          <p:nvPr>
            <p:ph type="sldNum" sz="quarter" idx="5"/>
          </p:nvPr>
        </p:nvSpPr>
        <p:spPr>
          <a:xfrm>
            <a:off x="3884608" y="9428579"/>
            <a:ext cx="2971800" cy="496336"/>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bg-BG" sz="1200" b="0" i="0" u="none" strike="noStrike" kern="1200" cap="none" spc="0" baseline="0">
                <a:solidFill>
                  <a:srgbClr val="000000"/>
                </a:solidFill>
                <a:uFillTx/>
                <a:latin typeface="Palatino Linotype" pitchFamily="18"/>
              </a:defRPr>
            </a:lvl1pPr>
          </a:lstStyle>
          <a:p>
            <a:pPr lvl="0"/>
            <a:fld id="{D7F16784-77F3-4B24-A237-BAD9FA65CF33}" type="slidenum">
              <a:t>‹#›</a:t>
            </a:fld>
            <a:endParaRPr lang="bg-BG"/>
          </a:p>
        </p:txBody>
      </p:sp>
    </p:spTree>
    <p:extLst>
      <p:ext uri="{BB962C8B-B14F-4D97-AF65-F5344CB8AC3E}">
        <p14:creationId xmlns:p14="http://schemas.microsoft.com/office/powerpoint/2010/main" val="63956841"/>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Palatino Linotype"/>
      </a:defRPr>
    </a:lvl1pPr>
    <a:lvl2pPr marL="457200" marR="0" lvl="1"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Palatino Linotype"/>
      </a:defRPr>
    </a:lvl2pPr>
    <a:lvl3pPr marL="914400" marR="0" lvl="2"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Palatino Linotype"/>
      </a:defRPr>
    </a:lvl3pPr>
    <a:lvl4pPr marL="1371600" marR="0" lvl="3"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Palatino Linotype"/>
      </a:defRPr>
    </a:lvl4pPr>
    <a:lvl5pPr marL="1828800" marR="0" lvl="4"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Palatino Linotype"/>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lvl="0"/>
            <a:fld id="{D7F16784-77F3-4B24-A237-BAD9FA65CF33}" type="slidenum">
              <a:rPr lang="bg-BG" smtClean="0"/>
              <a:t>1</a:t>
            </a:fld>
            <a:endParaRPr lang="bg-BG"/>
          </a:p>
        </p:txBody>
      </p:sp>
    </p:spTree>
    <p:extLst>
      <p:ext uri="{BB962C8B-B14F-4D97-AF65-F5344CB8AC3E}">
        <p14:creationId xmlns:p14="http://schemas.microsoft.com/office/powerpoint/2010/main" val="1797989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279995-DEDB-47A8-9A5B-2923C06E98AE}" type="slidenum">
              <a:t>10</a:t>
            </a:fld>
            <a:endParaRPr lang="bg-BG"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936775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2279995-DEDB-47A8-9A5B-2923C06E98AE}"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11</a:t>
            </a:fld>
            <a:endParaRPr kumimoji="0" lang="bg-BG"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40718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dirty="0"/>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2279995-DEDB-47A8-9A5B-2923C06E98AE}"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12</a:t>
            </a:fld>
            <a:endParaRPr kumimoji="0" lang="bg-BG"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656084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2279995-DEDB-47A8-9A5B-2923C06E98AE}"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a:t>
            </a:fld>
            <a:endParaRPr kumimoji="0" lang="bg-BG"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21514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2279995-DEDB-47A8-9A5B-2923C06E98AE}"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14</a:t>
            </a:fld>
            <a:endParaRPr kumimoji="0" lang="bg-BG"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791865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2279995-DEDB-47A8-9A5B-2923C06E98AE}"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15</a:t>
            </a:fld>
            <a:endParaRPr kumimoji="0" lang="bg-BG"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59508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2279995-DEDB-47A8-9A5B-2923C06E98AE}"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16</a:t>
            </a:fld>
            <a:endParaRPr kumimoji="0" lang="bg-BG"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79886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2279995-DEDB-47A8-9A5B-2923C06E98AE}"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17</a:t>
            </a:fld>
            <a:endParaRPr kumimoji="0" lang="bg-BG"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49871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2279995-DEDB-47A8-9A5B-2923C06E98AE}"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18</a:t>
            </a:fld>
            <a:endParaRPr kumimoji="0" lang="bg-BG"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69369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16784-77F3-4B24-A237-BAD9FA65CF33}" type="slidenum">
              <a:rPr kumimoji="0" lang="bg-BG" sz="1200" b="0" i="0" u="none" strike="noStrike" kern="1200" cap="none" spc="0" normalizeH="0" baseline="0" noProof="0" smtClean="0">
                <a:ln>
                  <a:noFill/>
                </a:ln>
                <a:solidFill>
                  <a:srgbClr val="000000"/>
                </a:solidFill>
                <a:effectLst/>
                <a:uLnTx/>
                <a:uFillTx/>
                <a:latin typeface="Palatino Linotype" pitchFamily="18"/>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bg-BG" sz="1200" b="0" i="0" u="none" strike="noStrike" kern="1200" cap="none" spc="0" normalizeH="0" baseline="0" noProof="0">
              <a:ln>
                <a:noFill/>
              </a:ln>
              <a:solidFill>
                <a:srgbClr val="000000"/>
              </a:solidFill>
              <a:effectLst/>
              <a:uLnTx/>
              <a:uFillTx/>
              <a:latin typeface="Palatino Linotype" pitchFamily="18"/>
              <a:ea typeface="+mn-ea"/>
              <a:cs typeface="+mn-cs"/>
            </a:endParaRPr>
          </a:p>
        </p:txBody>
      </p:sp>
    </p:spTree>
    <p:extLst>
      <p:ext uri="{BB962C8B-B14F-4D97-AF65-F5344CB8AC3E}">
        <p14:creationId xmlns:p14="http://schemas.microsoft.com/office/powerpoint/2010/main" val="397169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16784-77F3-4B24-A237-BAD9FA65CF33}" type="slidenum">
              <a:rPr kumimoji="0" lang="bg-BG" sz="1200" b="0" i="0" u="none" strike="noStrike" kern="1200" cap="none" spc="0" normalizeH="0" baseline="0" noProof="0" smtClean="0">
                <a:ln>
                  <a:noFill/>
                </a:ln>
                <a:solidFill>
                  <a:srgbClr val="000000"/>
                </a:solidFill>
                <a:effectLst/>
                <a:uLnTx/>
                <a:uFillTx/>
                <a:latin typeface="Palatino Linotype" pitchFamily="18"/>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bg-BG" sz="1200" b="0" i="0" u="none" strike="noStrike" kern="1200" cap="none" spc="0" normalizeH="0" baseline="0" noProof="0">
              <a:ln>
                <a:noFill/>
              </a:ln>
              <a:solidFill>
                <a:srgbClr val="000000"/>
              </a:solidFill>
              <a:effectLst/>
              <a:uLnTx/>
              <a:uFillTx/>
              <a:latin typeface="Palatino Linotype" pitchFamily="18"/>
              <a:ea typeface="+mn-ea"/>
              <a:cs typeface="+mn-cs"/>
            </a:endParaRPr>
          </a:p>
        </p:txBody>
      </p:sp>
    </p:spTree>
    <p:extLst>
      <p:ext uri="{BB962C8B-B14F-4D97-AF65-F5344CB8AC3E}">
        <p14:creationId xmlns:p14="http://schemas.microsoft.com/office/powerpoint/2010/main" val="1489626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2279995-DEDB-47A8-9A5B-2923C06E98AE}"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20</a:t>
            </a:fld>
            <a:endParaRPr kumimoji="0" lang="bg-BG"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47417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2279995-DEDB-47A8-9A5B-2923C06E98AE}"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21</a:t>
            </a:fld>
            <a:endParaRPr kumimoji="0" lang="bg-BG"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8751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lvl="0"/>
            <a:fld id="{D7F16784-77F3-4B24-A237-BAD9FA65CF33}" type="slidenum">
              <a:rPr lang="bg-BG" smtClean="0"/>
              <a:t>3</a:t>
            </a:fld>
            <a:endParaRPr lang="bg-BG"/>
          </a:p>
        </p:txBody>
      </p:sp>
    </p:spTree>
    <p:extLst>
      <p:ext uri="{BB962C8B-B14F-4D97-AF65-F5344CB8AC3E}">
        <p14:creationId xmlns:p14="http://schemas.microsoft.com/office/powerpoint/2010/main" val="309242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7450"/>
          </a:xfrm>
        </p:spPr>
      </p:sp>
      <p:sp>
        <p:nvSpPr>
          <p:cNvPr id="3" name="Notes Placeholder 2"/>
          <p:cNvSpPr txBox="1">
            <a:spLocks noGrp="1"/>
          </p:cNvSpPr>
          <p:nvPr>
            <p:ph type="body" sz="quarter" idx="1"/>
          </p:nvPr>
        </p:nvSpPr>
        <p:spPr/>
        <p:txBody>
          <a:bodyPr/>
          <a:lstStyle/>
          <a:p>
            <a:endParaRPr lang="en-GB" dirty="0"/>
          </a:p>
        </p:txBody>
      </p:sp>
      <p:sp>
        <p:nvSpPr>
          <p:cNvPr id="4" name="Slide Number Placeholder 3"/>
          <p:cNvSpPr txBox="1"/>
          <p:nvPr/>
        </p:nvSpPr>
        <p:spPr>
          <a:xfrm>
            <a:off x="3854934" y="9445165"/>
            <a:ext cx="2949099" cy="497209"/>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2279995-DEDB-47A8-9A5B-2923C06E98AE}"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a:t>
            </a:fld>
            <a:endParaRPr kumimoji="0" lang="bg-BG"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54140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2279995-DEDB-47A8-9A5B-2923C06E98AE}"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5</a:t>
            </a:fld>
            <a:endParaRPr kumimoji="0" lang="bg-BG"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6581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2279995-DEDB-47A8-9A5B-2923C06E98AE}"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a:t>
            </a:fld>
            <a:endParaRPr kumimoji="0" lang="bg-BG"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53423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lvl="0"/>
            <a:fld id="{D7F16784-77F3-4B24-A237-BAD9FA65CF33}" type="slidenum">
              <a:rPr lang="bg-BG" smtClean="0"/>
              <a:t>7</a:t>
            </a:fld>
            <a:endParaRPr lang="bg-BG"/>
          </a:p>
        </p:txBody>
      </p:sp>
    </p:spTree>
    <p:extLst>
      <p:ext uri="{BB962C8B-B14F-4D97-AF65-F5344CB8AC3E}">
        <p14:creationId xmlns:p14="http://schemas.microsoft.com/office/powerpoint/2010/main" val="684878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279995-DEDB-47A8-9A5B-2923C06E98AE}" type="slidenum">
              <a:t>8</a:t>
            </a:fld>
            <a:endParaRPr lang="bg-BG"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279995-DEDB-47A8-9A5B-2923C06E98AE}" type="slidenum">
              <a:t>9</a:t>
            </a:fld>
            <a:endParaRPr lang="bg-BG"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51243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bg-BG"/>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pPr lvl="0"/>
            <a:fld id="{FBC32A09-9D28-4AE0-990C-6A6BDBA6EFAD}" type="datetime1">
              <a:rPr lang="bg-BG"/>
              <a:pPr lvl="0"/>
              <a:t>24.11.2023 г.</a:t>
            </a:fld>
            <a:endParaRPr lang="bg-BG"/>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pPr lvl="0"/>
            <a:fld id="{B6A381DD-C34E-4ABB-BA84-6E102561E045}" type="slidenum">
              <a:t>‹#›</a:t>
            </a:fld>
            <a:endParaRPr lang="bg-BG"/>
          </a:p>
        </p:txBody>
      </p:sp>
    </p:spTree>
    <p:extLst>
      <p:ext uri="{BB962C8B-B14F-4D97-AF65-F5344CB8AC3E}">
        <p14:creationId xmlns:p14="http://schemas.microsoft.com/office/powerpoint/2010/main" val="358176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pPr lvl="0"/>
            <a:fld id="{DF67B15F-9D34-4567-A0C7-145F4677A90E}" type="datetime1">
              <a:rPr lang="bg-BG"/>
              <a:pPr lvl="0"/>
              <a:t>24.11.2023 г.</a:t>
            </a:fld>
            <a:endParaRPr lang="bg-BG"/>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pPr lvl="0"/>
            <a:fld id="{721F56CC-1E6A-4FD2-BC86-A19E786C5E54}" type="slidenum">
              <a:t>‹#›</a:t>
            </a:fld>
            <a:endParaRPr lang="bg-BG"/>
          </a:p>
        </p:txBody>
      </p:sp>
    </p:spTree>
    <p:extLst>
      <p:ext uri="{BB962C8B-B14F-4D97-AF65-F5344CB8AC3E}">
        <p14:creationId xmlns:p14="http://schemas.microsoft.com/office/powerpoint/2010/main" val="150873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bg-BG"/>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pPr lvl="0"/>
            <a:fld id="{104BB290-19DD-4AA6-B19F-43CA70DB2BFB}" type="datetime1">
              <a:rPr lang="bg-BG"/>
              <a:pPr lvl="0"/>
              <a:t>24.11.2023 г.</a:t>
            </a:fld>
            <a:endParaRPr lang="bg-BG"/>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pPr lvl="0"/>
            <a:fld id="{398D1A9A-84D2-41FE-AA20-454665EFB698}" type="slidenum">
              <a:t>‹#›</a:t>
            </a:fld>
            <a:endParaRPr lang="bg-BG"/>
          </a:p>
        </p:txBody>
      </p:sp>
    </p:spTree>
    <p:extLst>
      <p:ext uri="{BB962C8B-B14F-4D97-AF65-F5344CB8AC3E}">
        <p14:creationId xmlns:p14="http://schemas.microsoft.com/office/powerpoint/2010/main" val="229266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CA77FAA0-434B-416E-B1FC-1F3F45B075CF}" type="datetimeFigureOut">
              <a:rPr lang="bg-BG" smtClean="0"/>
              <a:t>24.11.2023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255090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CA77FAA0-434B-416E-B1FC-1F3F45B075CF}" type="datetimeFigureOut">
              <a:rPr lang="bg-BG" smtClean="0"/>
              <a:t>24.11.2023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3401154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77FAA0-434B-416E-B1FC-1F3F45B075CF}" type="datetimeFigureOut">
              <a:rPr lang="bg-BG" smtClean="0"/>
              <a:t>24.11.2023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405785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CA77FAA0-434B-416E-B1FC-1F3F45B075CF}" type="datetimeFigureOut">
              <a:rPr lang="bg-BG" smtClean="0"/>
              <a:t>24.11.2023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3504433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CA77FAA0-434B-416E-B1FC-1F3F45B075CF}" type="datetimeFigureOut">
              <a:rPr lang="bg-BG" smtClean="0"/>
              <a:t>24.11.2023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4282106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CA77FAA0-434B-416E-B1FC-1F3F45B075CF}" type="datetimeFigureOut">
              <a:rPr lang="bg-BG" smtClean="0"/>
              <a:t>24.11.2023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3877068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7FAA0-434B-416E-B1FC-1F3F45B075CF}" type="datetimeFigureOut">
              <a:rPr lang="bg-BG" smtClean="0"/>
              <a:t>24.11.2023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3566034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77FAA0-434B-416E-B1FC-1F3F45B075CF}" type="datetimeFigureOut">
              <a:rPr lang="bg-BG" smtClean="0"/>
              <a:t>24.11.2023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1461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dirty="0"/>
              <a:t>Click to edit Master title style</a:t>
            </a:r>
            <a:endParaRPr lang="bg-BG" dirty="0"/>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pPr lvl="0"/>
            <a:fld id="{E641A792-B94E-4D00-A411-4E470FA3CE05}" type="datetime1">
              <a:rPr lang="bg-BG"/>
              <a:pPr lvl="0"/>
              <a:t>24.11.2023 г.</a:t>
            </a:fld>
            <a:endParaRPr lang="bg-BG"/>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pPr lvl="0"/>
            <a:fld id="{81202390-66B6-4A58-9ACC-AB5B8CA0A253}" type="slidenum">
              <a:t>‹#›</a:t>
            </a:fld>
            <a:endParaRPr lang="bg-BG"/>
          </a:p>
        </p:txBody>
      </p:sp>
    </p:spTree>
    <p:extLst>
      <p:ext uri="{BB962C8B-B14F-4D97-AF65-F5344CB8AC3E}">
        <p14:creationId xmlns:p14="http://schemas.microsoft.com/office/powerpoint/2010/main" val="2664163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77FAA0-434B-416E-B1FC-1F3F45B075CF}" type="datetimeFigureOut">
              <a:rPr lang="bg-BG" smtClean="0"/>
              <a:t>24.11.2023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1690090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CA77FAA0-434B-416E-B1FC-1F3F45B075CF}" type="datetimeFigureOut">
              <a:rPr lang="bg-BG" smtClean="0"/>
              <a:t>24.11.2023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86635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CA77FAA0-434B-416E-B1FC-1F3F45B075CF}" type="datetimeFigureOut">
              <a:rPr lang="bg-BG" smtClean="0"/>
              <a:t>24.11.2023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3858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bg-BG"/>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pPr lvl="0"/>
            <a:fld id="{BE4E8E79-0CF0-4076-90D1-FC910435CABC}" type="datetime1">
              <a:rPr lang="bg-BG"/>
              <a:pPr lvl="0"/>
              <a:t>24.11.2023 г.</a:t>
            </a:fld>
            <a:endParaRPr lang="bg-BG"/>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pPr lvl="0"/>
            <a:fld id="{C6B87980-F48D-4DB2-8AF3-8A9F98FD2F36}" type="slidenum">
              <a:t>‹#›</a:t>
            </a:fld>
            <a:endParaRPr lang="bg-BG"/>
          </a:p>
        </p:txBody>
      </p:sp>
    </p:spTree>
    <p:extLst>
      <p:ext uri="{BB962C8B-B14F-4D97-AF65-F5344CB8AC3E}">
        <p14:creationId xmlns:p14="http://schemas.microsoft.com/office/powerpoint/2010/main" val="2649281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txBox="1">
            <a:spLocks noGrp="1"/>
          </p:cNvSpPr>
          <p:nvPr>
            <p:ph type="dt" sz="half" idx="7"/>
          </p:nvPr>
        </p:nvSpPr>
        <p:spPr/>
        <p:txBody>
          <a:bodyPr/>
          <a:lstStyle>
            <a:lvl1pPr hangingPunct="0">
              <a:defRPr>
                <a:latin typeface="Palatino Linotype" pitchFamily="18"/>
              </a:defRPr>
            </a:lvl1pPr>
          </a:lstStyle>
          <a:p>
            <a:pPr lvl="0"/>
            <a:fld id="{2454C26F-AC71-45C3-B72C-A7BF84477230}" type="datetime1">
              <a:rPr lang="bg-BG"/>
              <a:pPr lvl="0"/>
              <a:t>24.11.2023 г.</a:t>
            </a:fld>
            <a:endParaRPr lang="bg-BG"/>
          </a:p>
        </p:txBody>
      </p:sp>
      <p:sp>
        <p:nvSpPr>
          <p:cNvPr id="6" name="Footer Placeholder 5"/>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7" name="Slide Number Placeholder 6"/>
          <p:cNvSpPr txBox="1">
            <a:spLocks noGrp="1"/>
          </p:cNvSpPr>
          <p:nvPr>
            <p:ph type="sldNum" sz="quarter" idx="8"/>
          </p:nvPr>
        </p:nvSpPr>
        <p:spPr/>
        <p:txBody>
          <a:bodyPr/>
          <a:lstStyle>
            <a:lvl1pPr hangingPunct="0">
              <a:defRPr>
                <a:latin typeface="Palatino Linotype" pitchFamily="18"/>
              </a:defRPr>
            </a:lvl1pPr>
          </a:lstStyle>
          <a:p>
            <a:pPr lvl="0"/>
            <a:fld id="{F87E4983-D4B7-4B6B-842D-B3C7CFAD3D09}" type="slidenum">
              <a:t>‹#›</a:t>
            </a:fld>
            <a:endParaRPr lang="bg-BG"/>
          </a:p>
        </p:txBody>
      </p:sp>
    </p:spTree>
    <p:extLst>
      <p:ext uri="{BB962C8B-B14F-4D97-AF65-F5344CB8AC3E}">
        <p14:creationId xmlns:p14="http://schemas.microsoft.com/office/powerpoint/2010/main" val="133465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txBox="1">
            <a:spLocks noGrp="1"/>
          </p:cNvSpPr>
          <p:nvPr>
            <p:ph type="dt" sz="half" idx="7"/>
          </p:nvPr>
        </p:nvSpPr>
        <p:spPr/>
        <p:txBody>
          <a:bodyPr/>
          <a:lstStyle>
            <a:lvl1pPr hangingPunct="0">
              <a:defRPr>
                <a:latin typeface="Palatino Linotype" pitchFamily="18"/>
              </a:defRPr>
            </a:lvl1pPr>
          </a:lstStyle>
          <a:p>
            <a:pPr lvl="0"/>
            <a:fld id="{B2E34945-5301-47A1-97F3-A9CD39D599B8}" type="datetime1">
              <a:rPr lang="bg-BG"/>
              <a:pPr lvl="0"/>
              <a:t>24.11.2023 г.</a:t>
            </a:fld>
            <a:endParaRPr lang="bg-BG"/>
          </a:p>
        </p:txBody>
      </p:sp>
      <p:sp>
        <p:nvSpPr>
          <p:cNvPr id="8" name="Footer Placeholder 7"/>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9" name="Slide Number Placeholder 8"/>
          <p:cNvSpPr txBox="1">
            <a:spLocks noGrp="1"/>
          </p:cNvSpPr>
          <p:nvPr>
            <p:ph type="sldNum" sz="quarter" idx="8"/>
          </p:nvPr>
        </p:nvSpPr>
        <p:spPr/>
        <p:txBody>
          <a:bodyPr/>
          <a:lstStyle>
            <a:lvl1pPr hangingPunct="0">
              <a:defRPr>
                <a:latin typeface="Palatino Linotype" pitchFamily="18"/>
              </a:defRPr>
            </a:lvl1pPr>
          </a:lstStyle>
          <a:p>
            <a:pPr lvl="0"/>
            <a:fld id="{005DF5AB-D990-4BB0-AF15-FD8E91DF78FB}" type="slidenum">
              <a:t>‹#›</a:t>
            </a:fld>
            <a:endParaRPr lang="bg-BG"/>
          </a:p>
        </p:txBody>
      </p:sp>
    </p:spTree>
    <p:extLst>
      <p:ext uri="{BB962C8B-B14F-4D97-AF65-F5344CB8AC3E}">
        <p14:creationId xmlns:p14="http://schemas.microsoft.com/office/powerpoint/2010/main" val="318586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Date Placeholder 2"/>
          <p:cNvSpPr txBox="1">
            <a:spLocks noGrp="1"/>
          </p:cNvSpPr>
          <p:nvPr>
            <p:ph type="dt" sz="half" idx="7"/>
          </p:nvPr>
        </p:nvSpPr>
        <p:spPr/>
        <p:txBody>
          <a:bodyPr/>
          <a:lstStyle>
            <a:lvl1pPr hangingPunct="0">
              <a:defRPr>
                <a:latin typeface="Palatino Linotype" pitchFamily="18"/>
              </a:defRPr>
            </a:lvl1pPr>
          </a:lstStyle>
          <a:p>
            <a:pPr lvl="0"/>
            <a:fld id="{3D655240-144F-4377-82C3-6486AE7E8C31}" type="datetime1">
              <a:rPr lang="bg-BG"/>
              <a:pPr lvl="0"/>
              <a:t>24.11.2023 г.</a:t>
            </a:fld>
            <a:endParaRPr lang="bg-BG"/>
          </a:p>
        </p:txBody>
      </p:sp>
      <p:sp>
        <p:nvSpPr>
          <p:cNvPr id="4" name="Footer Placeholder 3"/>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5" name="Slide Number Placeholder 4"/>
          <p:cNvSpPr txBox="1">
            <a:spLocks noGrp="1"/>
          </p:cNvSpPr>
          <p:nvPr>
            <p:ph type="sldNum" sz="quarter" idx="8"/>
          </p:nvPr>
        </p:nvSpPr>
        <p:spPr/>
        <p:txBody>
          <a:bodyPr/>
          <a:lstStyle>
            <a:lvl1pPr hangingPunct="0">
              <a:defRPr>
                <a:latin typeface="Palatino Linotype" pitchFamily="18"/>
              </a:defRPr>
            </a:lvl1pPr>
          </a:lstStyle>
          <a:p>
            <a:pPr lvl="0"/>
            <a:fld id="{DB5483BB-A4DD-4D79-8D51-A7156AD4035C}" type="slidenum">
              <a:t>‹#›</a:t>
            </a:fld>
            <a:endParaRPr lang="bg-BG"/>
          </a:p>
        </p:txBody>
      </p:sp>
    </p:spTree>
    <p:extLst>
      <p:ext uri="{BB962C8B-B14F-4D97-AF65-F5344CB8AC3E}">
        <p14:creationId xmlns:p14="http://schemas.microsoft.com/office/powerpoint/2010/main" val="635543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hangingPunct="0">
              <a:defRPr>
                <a:latin typeface="Palatino Linotype" pitchFamily="18"/>
              </a:defRPr>
            </a:lvl1pPr>
          </a:lstStyle>
          <a:p>
            <a:pPr lvl="0"/>
            <a:fld id="{3BB5EADB-B64F-4680-9F01-EDEAE91797C0}" type="datetime1">
              <a:rPr lang="bg-BG"/>
              <a:pPr lvl="0"/>
              <a:t>24.11.2023 г.</a:t>
            </a:fld>
            <a:endParaRPr lang="bg-BG"/>
          </a:p>
        </p:txBody>
      </p:sp>
      <p:sp>
        <p:nvSpPr>
          <p:cNvPr id="3" name="Footer Placeholder 2"/>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4" name="Slide Number Placeholder 3"/>
          <p:cNvSpPr txBox="1">
            <a:spLocks noGrp="1"/>
          </p:cNvSpPr>
          <p:nvPr>
            <p:ph type="sldNum" sz="quarter" idx="8"/>
          </p:nvPr>
        </p:nvSpPr>
        <p:spPr/>
        <p:txBody>
          <a:bodyPr/>
          <a:lstStyle>
            <a:lvl1pPr hangingPunct="0">
              <a:defRPr>
                <a:latin typeface="Palatino Linotype" pitchFamily="18"/>
              </a:defRPr>
            </a:lvl1pPr>
          </a:lstStyle>
          <a:p>
            <a:pPr lvl="0"/>
            <a:fld id="{57D4B838-5926-4B94-80FC-61ECC9B75AF6}" type="slidenum">
              <a:t>‹#›</a:t>
            </a:fld>
            <a:endParaRPr lang="bg-BG"/>
          </a:p>
        </p:txBody>
      </p:sp>
    </p:spTree>
    <p:extLst>
      <p:ext uri="{BB962C8B-B14F-4D97-AF65-F5344CB8AC3E}">
        <p14:creationId xmlns:p14="http://schemas.microsoft.com/office/powerpoint/2010/main" val="466749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bg-BG"/>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hangingPunct="0">
              <a:defRPr>
                <a:latin typeface="Palatino Linotype" pitchFamily="18"/>
              </a:defRPr>
            </a:lvl1pPr>
          </a:lstStyle>
          <a:p>
            <a:pPr lvl="0"/>
            <a:fld id="{03620002-11E7-44D4-9B95-461EDB9511AC}" type="datetime1">
              <a:rPr lang="bg-BG"/>
              <a:pPr lvl="0"/>
              <a:t>24.11.2023 г.</a:t>
            </a:fld>
            <a:endParaRPr lang="bg-BG"/>
          </a:p>
        </p:txBody>
      </p:sp>
      <p:sp>
        <p:nvSpPr>
          <p:cNvPr id="6" name="Footer Placeholder 5"/>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7" name="Slide Number Placeholder 6"/>
          <p:cNvSpPr txBox="1">
            <a:spLocks noGrp="1"/>
          </p:cNvSpPr>
          <p:nvPr>
            <p:ph type="sldNum" sz="quarter" idx="8"/>
          </p:nvPr>
        </p:nvSpPr>
        <p:spPr/>
        <p:txBody>
          <a:bodyPr/>
          <a:lstStyle>
            <a:lvl1pPr hangingPunct="0">
              <a:defRPr>
                <a:latin typeface="Palatino Linotype" pitchFamily="18"/>
              </a:defRPr>
            </a:lvl1pPr>
          </a:lstStyle>
          <a:p>
            <a:pPr lvl="0"/>
            <a:fld id="{F80F6435-2D2E-4709-B21D-7615A936B953}" type="slidenum">
              <a:t>‹#›</a:t>
            </a:fld>
            <a:endParaRPr lang="bg-BG"/>
          </a:p>
        </p:txBody>
      </p:sp>
    </p:spTree>
    <p:extLst>
      <p:ext uri="{BB962C8B-B14F-4D97-AF65-F5344CB8AC3E}">
        <p14:creationId xmlns:p14="http://schemas.microsoft.com/office/powerpoint/2010/main" val="319383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bg-BG"/>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bg-BG"/>
            </a:lvl1pPr>
          </a:lstStyle>
          <a:p>
            <a:pPr lvl="0"/>
            <a:endParaRPr lang="bg-BG"/>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hangingPunct="0">
              <a:defRPr>
                <a:latin typeface="Palatino Linotype" pitchFamily="18"/>
              </a:defRPr>
            </a:lvl1pPr>
          </a:lstStyle>
          <a:p>
            <a:pPr lvl="0"/>
            <a:fld id="{F3D06A06-EA41-4E2D-ACF3-6FE82D2BCA05}" type="datetime1">
              <a:rPr lang="bg-BG"/>
              <a:pPr lvl="0"/>
              <a:t>24.11.2023 г.</a:t>
            </a:fld>
            <a:endParaRPr lang="bg-BG"/>
          </a:p>
        </p:txBody>
      </p:sp>
      <p:sp>
        <p:nvSpPr>
          <p:cNvPr id="6" name="Footer Placeholder 5"/>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7" name="Slide Number Placeholder 6"/>
          <p:cNvSpPr txBox="1">
            <a:spLocks noGrp="1"/>
          </p:cNvSpPr>
          <p:nvPr>
            <p:ph type="sldNum" sz="quarter" idx="8"/>
          </p:nvPr>
        </p:nvSpPr>
        <p:spPr/>
        <p:txBody>
          <a:bodyPr/>
          <a:lstStyle>
            <a:lvl1pPr hangingPunct="0">
              <a:defRPr>
                <a:latin typeface="Palatino Linotype" pitchFamily="18"/>
              </a:defRPr>
            </a:lvl1pPr>
          </a:lstStyle>
          <a:p>
            <a:pPr lvl="0"/>
            <a:fld id="{9E6A91E1-1A1D-4FAD-A5F1-F85454D49A97}" type="slidenum">
              <a:t>‹#›</a:t>
            </a:fld>
            <a:endParaRPr lang="bg-BG"/>
          </a:p>
        </p:txBody>
      </p:sp>
    </p:spTree>
    <p:extLst>
      <p:ext uri="{BB962C8B-B14F-4D97-AF65-F5344CB8AC3E}">
        <p14:creationId xmlns:p14="http://schemas.microsoft.com/office/powerpoint/2010/main" val="4253838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endParaRPr lang="bg-BG"/>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bg-BG" sz="1200" b="0" i="0" u="none" strike="noStrike" kern="1200" cap="none" spc="0" baseline="0">
                <a:solidFill>
                  <a:srgbClr val="898989"/>
                </a:solidFill>
                <a:uFillTx/>
                <a:latin typeface="Calibri"/>
              </a:defRPr>
            </a:lvl1pPr>
          </a:lstStyle>
          <a:p>
            <a:pPr lvl="0"/>
            <a:fld id="{B650324C-5C27-4C40-9FCD-027005D1B705}" type="datetime1">
              <a:rPr lang="bg-BG"/>
              <a:pPr lvl="0"/>
              <a:t>24.11.2023 г.</a:t>
            </a:fld>
            <a:endParaRPr lang="bg-BG"/>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bg-BG" sz="1200" b="0" i="0" u="none" strike="noStrike" kern="1200" cap="none" spc="0" baseline="0">
                <a:solidFill>
                  <a:srgbClr val="898989"/>
                </a:solidFill>
                <a:uFillTx/>
                <a:latin typeface="Calibri"/>
              </a:defRPr>
            </a:lvl1pPr>
          </a:lstStyle>
          <a:p>
            <a:pPr lvl="0"/>
            <a:endParaRPr lang="bg-BG"/>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bg-BG" sz="1200" b="0" i="0" u="none" strike="noStrike" kern="1200" cap="none" spc="0" baseline="0">
                <a:solidFill>
                  <a:srgbClr val="898989"/>
                </a:solidFill>
                <a:uFillTx/>
                <a:latin typeface="Calibri"/>
              </a:defRPr>
            </a:lvl1pPr>
          </a:lstStyle>
          <a:p>
            <a:pPr lvl="0"/>
            <a:fld id="{2DB13C40-ED7D-4A63-8376-2D4C8801DEC4}" type="slidenum">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7FAA0-434B-416E-B1FC-1F3F45B075CF}" type="datetimeFigureOut">
              <a:rPr lang="bg-BG" smtClean="0"/>
              <a:t>24.11.2023 г.</a:t>
            </a:fld>
            <a:endParaRPr lang="bg-BG"/>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24AC4-42C8-442F-ACA1-3A4FB8B6EC65}" type="slidenum">
              <a:rPr lang="bg-BG" smtClean="0"/>
              <a:t>‹#›</a:t>
            </a:fld>
            <a:endParaRPr lang="bg-BG"/>
          </a:p>
        </p:txBody>
      </p:sp>
    </p:spTree>
    <p:extLst>
      <p:ext uri="{BB962C8B-B14F-4D97-AF65-F5344CB8AC3E}">
        <p14:creationId xmlns:p14="http://schemas.microsoft.com/office/powerpoint/2010/main" val="1004091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0000000-0000-0000-0000-000000000000}"/>
              </a:ext>
            </a:extLst>
          </p:cNvPr>
          <p:cNvPicPr>
            <a:picLocks noChangeAspect="1"/>
          </p:cNvPicPr>
          <p:nvPr/>
        </p:nvPicPr>
        <p:blipFill>
          <a:blip r:embed="rId3"/>
          <a:srcRect l="900" t="800" r="700" b="934"/>
          <a:stretch>
            <a:fillRect/>
          </a:stretch>
        </p:blipFill>
        <p:spPr>
          <a:xfrm>
            <a:off x="9143" y="-6775"/>
            <a:ext cx="9165451" cy="6864775"/>
          </a:xfrm>
          <a:prstGeom prst="rect">
            <a:avLst/>
          </a:prstGeom>
          <a:noFill/>
          <a:ln cap="flat">
            <a:noFill/>
          </a:ln>
        </p:spPr>
      </p:pic>
      <p:sp>
        <p:nvSpPr>
          <p:cNvPr id="4" name="Content Placeholder 2"/>
          <p:cNvSpPr txBox="1">
            <a:spLocks noGrp="1"/>
          </p:cNvSpPr>
          <p:nvPr>
            <p:ph idx="1"/>
          </p:nvPr>
        </p:nvSpPr>
        <p:spPr>
          <a:xfrm>
            <a:off x="146303" y="1600200"/>
            <a:ext cx="8851393" cy="5102352"/>
          </a:xfrm>
        </p:spPr>
        <p:txBody>
          <a:bodyPr>
            <a:normAutofit/>
          </a:bodyPr>
          <a:lstStyle/>
          <a:p>
            <a:pPr marL="0" indent="0" algn="ctr">
              <a:buNone/>
            </a:pPr>
            <a:r>
              <a:rPr lang="en-US" sz="4000" b="1" spc="100" dirty="0" smtClean="0">
                <a:solidFill>
                  <a:schemeClr val="accent5">
                    <a:lumMod val="50000"/>
                  </a:schemeClr>
                </a:solidFill>
              </a:rPr>
              <a:t>JOINT MONITORING </a:t>
            </a:r>
            <a:endParaRPr lang="bg-BG" sz="4000" b="1" spc="100" dirty="0" smtClean="0">
              <a:solidFill>
                <a:schemeClr val="accent5">
                  <a:lumMod val="50000"/>
                </a:schemeClr>
              </a:solidFill>
            </a:endParaRPr>
          </a:p>
          <a:p>
            <a:pPr marL="0" indent="0" algn="ctr">
              <a:spcBef>
                <a:spcPts val="0"/>
              </a:spcBef>
              <a:buNone/>
            </a:pPr>
            <a:r>
              <a:rPr lang="en-US" sz="4000" b="1" spc="100" dirty="0" smtClean="0">
                <a:solidFill>
                  <a:schemeClr val="accent5">
                    <a:lumMod val="50000"/>
                  </a:schemeClr>
                </a:solidFill>
              </a:rPr>
              <a:t>COMMITTEE</a:t>
            </a:r>
            <a:endParaRPr lang="bg-BG" sz="4000" b="1" spc="100" dirty="0" smtClean="0">
              <a:solidFill>
                <a:schemeClr val="accent5">
                  <a:lumMod val="50000"/>
                </a:schemeClr>
              </a:solidFill>
            </a:endParaRPr>
          </a:p>
          <a:p>
            <a:pPr marL="0" indent="0" algn="ctr">
              <a:buNone/>
            </a:pPr>
            <a:endParaRPr lang="bg-BG" sz="3600" dirty="0" smtClean="0">
              <a:solidFill>
                <a:schemeClr val="accent5">
                  <a:lumMod val="50000"/>
                </a:schemeClr>
              </a:solidFill>
            </a:endParaRPr>
          </a:p>
          <a:p>
            <a:pPr marL="0" indent="0" algn="ctr">
              <a:spcBef>
                <a:spcPts val="0"/>
              </a:spcBef>
              <a:buNone/>
            </a:pPr>
            <a:r>
              <a:rPr lang="en-US" b="1" cap="all" spc="100" dirty="0">
                <a:ln w="3175" cmpd="sng">
                  <a:noFill/>
                </a:ln>
                <a:solidFill>
                  <a:schemeClr val="accent5">
                    <a:lumMod val="50000"/>
                  </a:schemeClr>
                </a:solidFill>
              </a:rPr>
              <a:t>PARTNERSHIP AGREEMENT 2014 </a:t>
            </a:r>
            <a:r>
              <a:rPr lang="en-US" b="1" cap="all" spc="100" dirty="0" smtClean="0">
                <a:ln w="3175" cmpd="sng">
                  <a:noFill/>
                </a:ln>
                <a:solidFill>
                  <a:schemeClr val="accent5">
                    <a:lumMod val="50000"/>
                  </a:schemeClr>
                </a:solidFill>
              </a:rPr>
              <a:t>– 2020</a:t>
            </a:r>
            <a:endParaRPr lang="bg-BG" b="1" cap="all" spc="100" dirty="0" smtClean="0">
              <a:ln w="3175" cmpd="sng">
                <a:noFill/>
              </a:ln>
              <a:solidFill>
                <a:schemeClr val="accent5">
                  <a:lumMod val="50000"/>
                </a:schemeClr>
              </a:solidFill>
            </a:endParaRPr>
          </a:p>
          <a:p>
            <a:pPr marL="0" indent="0" algn="ctr">
              <a:buNone/>
            </a:pPr>
            <a:r>
              <a:rPr lang="en-US" b="1" cap="all" spc="100" dirty="0">
                <a:ln w="3175" cmpd="sng">
                  <a:noFill/>
                </a:ln>
                <a:solidFill>
                  <a:schemeClr val="accent5">
                    <a:lumMod val="50000"/>
                  </a:schemeClr>
                </a:solidFill>
              </a:rPr>
              <a:t>P</a:t>
            </a:r>
            <a:r>
              <a:rPr lang="en-US" b="1" cap="all" spc="100" dirty="0" smtClean="0">
                <a:ln w="3175" cmpd="sng">
                  <a:noFill/>
                </a:ln>
                <a:solidFill>
                  <a:schemeClr val="accent5">
                    <a:lumMod val="50000"/>
                  </a:schemeClr>
                </a:solidFill>
              </a:rPr>
              <a:t>artnership </a:t>
            </a:r>
            <a:r>
              <a:rPr lang="en-US" b="1" cap="all" spc="100" dirty="0">
                <a:ln w="3175" cmpd="sng">
                  <a:noFill/>
                </a:ln>
                <a:solidFill>
                  <a:schemeClr val="accent5">
                    <a:lumMod val="50000"/>
                  </a:schemeClr>
                </a:solidFill>
              </a:rPr>
              <a:t>agreement 2021 - </a:t>
            </a:r>
            <a:r>
              <a:rPr lang="en-US" b="1" cap="all" spc="100" dirty="0" smtClean="0">
                <a:ln w="3175" cmpd="sng">
                  <a:noFill/>
                </a:ln>
                <a:solidFill>
                  <a:schemeClr val="accent5">
                    <a:lumMod val="50000"/>
                  </a:schemeClr>
                </a:solidFill>
              </a:rPr>
              <a:t>2027</a:t>
            </a:r>
            <a:endParaRPr lang="bg-BG" cap="all" spc="100" dirty="0" smtClean="0">
              <a:ln w="3175" cmpd="sng">
                <a:noFill/>
              </a:ln>
              <a:solidFill>
                <a:schemeClr val="accent5">
                  <a:lumMod val="50000"/>
                </a:schemeClr>
              </a:solidFill>
            </a:endParaRPr>
          </a:p>
          <a:p>
            <a:pPr algn="ctr"/>
            <a:endParaRPr lang="bg-BG" sz="1600" cap="all" dirty="0" smtClean="0">
              <a:ln w="3175" cmpd="sng">
                <a:noFill/>
              </a:ln>
              <a:solidFill>
                <a:schemeClr val="accent5">
                  <a:lumMod val="50000"/>
                </a:schemeClr>
              </a:solidFill>
            </a:endParaRPr>
          </a:p>
          <a:p>
            <a:pPr marL="0" indent="0" algn="ctr">
              <a:buNone/>
            </a:pPr>
            <a:endParaRPr lang="bg-BG" sz="1400" cap="all" dirty="0" smtClean="0">
              <a:ln w="3175" cmpd="sng">
                <a:noFill/>
              </a:ln>
              <a:solidFill>
                <a:schemeClr val="accent5">
                  <a:lumMod val="50000"/>
                </a:schemeClr>
              </a:solidFill>
            </a:endParaRPr>
          </a:p>
          <a:p>
            <a:pPr marL="0" indent="0" algn="ctr">
              <a:spcBef>
                <a:spcPts val="1200"/>
              </a:spcBef>
              <a:buNone/>
            </a:pPr>
            <a:r>
              <a:rPr lang="en-US" sz="2000" cap="all" dirty="0">
                <a:ln w="3175" cmpd="sng">
                  <a:noFill/>
                </a:ln>
                <a:solidFill>
                  <a:schemeClr val="accent5">
                    <a:lumMod val="50000"/>
                  </a:schemeClr>
                </a:solidFill>
              </a:rPr>
              <a:t>24 NOVEMBER 2023</a:t>
            </a:r>
          </a:p>
          <a:p>
            <a:pPr marL="0" indent="0" algn="ctr">
              <a:spcBef>
                <a:spcPts val="0"/>
              </a:spcBef>
              <a:buNone/>
            </a:pPr>
            <a:r>
              <a:rPr lang="en-US" sz="2000" dirty="0" smtClean="0">
                <a:solidFill>
                  <a:schemeClr val="accent5">
                    <a:lumMod val="50000"/>
                  </a:schemeClr>
                </a:solidFill>
              </a:rPr>
              <a:t>www.eufunds.bg</a:t>
            </a:r>
            <a:endParaRPr lang="bg-BG" sz="2000" dirty="0" smtClean="0">
              <a:solidFill>
                <a:schemeClr val="accent5">
                  <a:lumMod val="50000"/>
                </a:schemeClr>
              </a:solidFill>
            </a:endParaRPr>
          </a:p>
          <a:p>
            <a:pPr marL="0" indent="0" algn="ctr">
              <a:buNone/>
            </a:pPr>
            <a:r>
              <a:rPr lang="bg-BG" sz="1600" cap="all" dirty="0" smtClean="0">
                <a:ln w="3175" cmpd="sng">
                  <a:noFill/>
                </a:ln>
                <a:solidFill>
                  <a:schemeClr val="accent5">
                    <a:lumMod val="50000"/>
                  </a:schemeClr>
                </a:solidFill>
              </a:rPr>
              <a:t> </a:t>
            </a:r>
          </a:p>
          <a:p>
            <a:endParaRPr lang="en-GB" dirty="0">
              <a:solidFill>
                <a:schemeClr val="accent5">
                  <a:lumMod val="50000"/>
                </a:schemeClr>
              </a:solidFill>
            </a:endParaRPr>
          </a:p>
        </p:txBody>
      </p:sp>
      <p:grpSp>
        <p:nvGrpSpPr>
          <p:cNvPr id="13" name="Group 12"/>
          <p:cNvGrpSpPr/>
          <p:nvPr/>
        </p:nvGrpSpPr>
        <p:grpSpPr>
          <a:xfrm>
            <a:off x="0" y="54864"/>
            <a:ext cx="9064397" cy="941832"/>
            <a:chOff x="0" y="54864"/>
            <a:chExt cx="9064397" cy="941832"/>
          </a:xfrm>
        </p:grpSpPr>
        <p:pic>
          <p:nvPicPr>
            <p:cNvPr id="8" name="Picture 7"/>
            <p:cNvPicPr>
              <a:picLocks noChangeAspect="1"/>
            </p:cNvPicPr>
            <p:nvPr/>
          </p:nvPicPr>
          <p:blipFill rotWithShape="1">
            <a:blip r:embed="rId4"/>
            <a:srcRect l="1818" t="8336" r="3536" b="12500"/>
            <a:stretch/>
          </p:blipFill>
          <p:spPr>
            <a:xfrm>
              <a:off x="0" y="54864"/>
              <a:ext cx="3941064" cy="941832"/>
            </a:xfrm>
            <a:prstGeom prst="rect">
              <a:avLst/>
            </a:prstGeom>
          </p:spPr>
        </p:pic>
        <p:grpSp>
          <p:nvGrpSpPr>
            <p:cNvPr id="12" name="Group 11"/>
            <p:cNvGrpSpPr/>
            <p:nvPr/>
          </p:nvGrpSpPr>
          <p:grpSpPr>
            <a:xfrm>
              <a:off x="5751577" y="69424"/>
              <a:ext cx="3312820" cy="899282"/>
              <a:chOff x="5751577" y="69424"/>
              <a:chExt cx="3312820" cy="899282"/>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1577" y="69424"/>
                <a:ext cx="1161750" cy="899282"/>
              </a:xfrm>
              <a:prstGeom prst="rect">
                <a:avLst/>
              </a:prstGeom>
            </p:spPr>
          </p:pic>
          <p:pic>
            <p:nvPicPr>
              <p:cNvPr id="9" name="Picture 8"/>
              <p:cNvPicPr>
                <a:picLocks noChangeAspect="1"/>
              </p:cNvPicPr>
              <p:nvPr/>
            </p:nvPicPr>
            <p:blipFill rotWithShape="1">
              <a:blip r:embed="rId6"/>
              <a:srcRect l="31846" t="26726" r="3392" b="20261"/>
              <a:stretch/>
            </p:blipFill>
            <p:spPr>
              <a:xfrm>
                <a:off x="6825562" y="210312"/>
                <a:ext cx="2238835" cy="612648"/>
              </a:xfrm>
              <a:prstGeom prst="rect">
                <a:avLst/>
              </a:prstGeom>
            </p:spPr>
          </p:pic>
        </p:grpSp>
      </p:grpSp>
    </p:spTree>
    <p:extLst>
      <p:ext uri="{BB962C8B-B14F-4D97-AF65-F5344CB8AC3E}">
        <p14:creationId xmlns:p14="http://schemas.microsoft.com/office/powerpoint/2010/main" val="1693081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619996" y="0"/>
            <a:ext cx="7200799" cy="1052739"/>
          </a:xfrm>
        </p:spPr>
        <p:txBody>
          <a:bodyPr anchorCtr="0">
            <a:noAutofit/>
          </a:bodyPr>
          <a:lstStyle/>
          <a:p>
            <a:pPr algn="l"/>
            <a:r>
              <a:rPr lang="en-US" sz="3200" b="1" dirty="0">
                <a:solidFill>
                  <a:schemeClr val="accent5">
                    <a:lumMod val="50000"/>
                  </a:schemeClr>
                </a:solidFill>
                <a:latin typeface="Calibri" pitchFamily="34"/>
              </a:rPr>
              <a:t>EU Funds</a:t>
            </a:r>
            <a:r>
              <a:rPr lang="bg-BG" sz="3200" b="1" dirty="0">
                <a:solidFill>
                  <a:schemeClr val="accent5">
                    <a:lumMod val="50000"/>
                  </a:schemeClr>
                </a:solidFill>
                <a:latin typeface="Calibri" pitchFamily="34"/>
              </a:rPr>
              <a:t> </a:t>
            </a:r>
            <a:r>
              <a:rPr lang="en-GB" sz="3200" b="1" dirty="0">
                <a:solidFill>
                  <a:schemeClr val="accent5">
                    <a:lumMod val="50000"/>
                  </a:schemeClr>
                </a:solidFill>
                <a:latin typeface="Calibri" pitchFamily="34"/>
              </a:rPr>
              <a:t>&amp; Bulgarian Municipalities</a:t>
            </a:r>
            <a:endParaRPr lang="bg-BG" sz="3200" b="1" dirty="0">
              <a:solidFill>
                <a:schemeClr val="accent5">
                  <a:lumMod val="50000"/>
                </a:schemeClr>
              </a:solidFill>
              <a:latin typeface="Calibri" pitchFamily="34"/>
            </a:endParaRPr>
          </a:p>
        </p:txBody>
      </p:sp>
      <p:sp>
        <p:nvSpPr>
          <p:cNvPr id="3" name="Content Placeholder 2"/>
          <p:cNvSpPr txBox="1">
            <a:spLocks noGrp="1"/>
          </p:cNvSpPr>
          <p:nvPr>
            <p:ph idx="1"/>
          </p:nvPr>
        </p:nvSpPr>
        <p:spPr>
          <a:xfrm>
            <a:off x="467541" y="1524003"/>
            <a:ext cx="8353254" cy="5040556"/>
          </a:xfrm>
        </p:spPr>
        <p:txBody>
          <a:bodyPr>
            <a:noAutofit/>
          </a:bodyPr>
          <a:lstStyle/>
          <a:p>
            <a:pPr marL="0" indent="0" algn="just" hangingPunct="0">
              <a:spcBef>
                <a:spcPts val="0"/>
              </a:spcBef>
              <a:spcAft>
                <a:spcPts val="600"/>
              </a:spcAft>
              <a:buNone/>
            </a:pPr>
            <a:r>
              <a:rPr lang="en-US" sz="2200" u="sng" dirty="0">
                <a:solidFill>
                  <a:schemeClr val="accent5">
                    <a:lumMod val="50000"/>
                  </a:schemeClr>
                </a:solidFill>
                <a:latin typeface="Arial"/>
              </a:rPr>
              <a:t>Statistic</a:t>
            </a:r>
            <a:r>
              <a:rPr lang="bg-BG" sz="2200" u="sng" dirty="0">
                <a:solidFill>
                  <a:schemeClr val="accent5">
                    <a:lumMod val="50000"/>
                  </a:schemeClr>
                </a:solidFill>
                <a:latin typeface="Arial"/>
              </a:rPr>
              <a:t> (01.01.2007- 31.12.2022):</a:t>
            </a:r>
            <a:endParaRPr lang="en-US" sz="2200" u="sng" dirty="0">
              <a:solidFill>
                <a:schemeClr val="accent5">
                  <a:lumMod val="50000"/>
                </a:schemeClr>
              </a:solidFill>
              <a:latin typeface="Arial"/>
            </a:endParaRPr>
          </a:p>
          <a:p>
            <a:pPr marL="0" indent="0" algn="just">
              <a:buClr>
                <a:srgbClr val="008000"/>
              </a:buClr>
              <a:buNone/>
            </a:pPr>
            <a:r>
              <a:rPr lang="en-US" altLang="en-US" sz="2000" b="1" i="1" dirty="0" smtClean="0">
                <a:solidFill>
                  <a:schemeClr val="accent2">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t>Municipalities</a:t>
            </a:r>
            <a:r>
              <a:rPr lang="ru-RU" altLang="en-US" sz="2000" b="1" i="1" dirty="0" smtClean="0">
                <a:solidFill>
                  <a:schemeClr val="accent2">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ru-RU" altLang="en-US" sz="2000" b="1" i="1" dirty="0">
                <a:solidFill>
                  <a:schemeClr val="accent2">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2000" b="1" i="1" dirty="0" smtClean="0">
                <a:solidFill>
                  <a:schemeClr val="accent2">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t>most active, motivated and responsible beneficiary of EU Funds in Bulgaria</a:t>
            </a:r>
            <a:r>
              <a:rPr lang="bg-BG" altLang="en-US" sz="2000" b="1" i="1" dirty="0" smtClean="0">
                <a:solidFill>
                  <a:schemeClr val="accent2">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t>:</a:t>
            </a:r>
            <a:endParaRPr lang="bg-BG" altLang="en-US" sz="2000" b="1" i="1" dirty="0">
              <a:solidFill>
                <a:schemeClr val="accent2">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endParaRPr>
          </a:p>
          <a:p>
            <a:pPr marL="0" indent="0" algn="just">
              <a:buClr>
                <a:srgbClr val="008000"/>
              </a:buClr>
              <a:buNone/>
            </a:pPr>
            <a:endParaRPr lang="en-US" altLang="en-US" sz="2000" b="1" i="1" dirty="0">
              <a:solidFill>
                <a:schemeClr val="accent2">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endParaRPr>
          </a:p>
          <a:p>
            <a:pPr marL="342900" lvl="1" indent="-342900" algn="just" hangingPunct="0">
              <a:spcBef>
                <a:spcPts val="0"/>
              </a:spcBef>
              <a:spcAft>
                <a:spcPts val="1200"/>
              </a:spcAft>
              <a:buFont typeface="Wingdings" pitchFamily="2"/>
              <a:buChar char="v"/>
            </a:pPr>
            <a:r>
              <a:rPr lang="en-US" altLang="en-US" sz="2000" b="1" dirty="0">
                <a:solidFill>
                  <a:schemeClr val="accent5">
                    <a:lumMod val="50000"/>
                  </a:schemeClr>
                </a:solidFill>
                <a:latin typeface="Arial"/>
              </a:rPr>
              <a:t>Contracted</a:t>
            </a:r>
            <a:r>
              <a:rPr lang="ru-RU" altLang="en-US" sz="2000" b="1" dirty="0">
                <a:solidFill>
                  <a:schemeClr val="accent5">
                    <a:lumMod val="50000"/>
                  </a:schemeClr>
                </a:solidFill>
                <a:latin typeface="Arial"/>
              </a:rPr>
              <a:t> &gt; 9 200 </a:t>
            </a:r>
            <a:r>
              <a:rPr lang="en-US" altLang="en-US" sz="2000" b="1" dirty="0">
                <a:solidFill>
                  <a:schemeClr val="accent5">
                    <a:lumMod val="50000"/>
                  </a:schemeClr>
                </a:solidFill>
                <a:latin typeface="Arial"/>
              </a:rPr>
              <a:t>projects</a:t>
            </a:r>
            <a:r>
              <a:rPr lang="ru-RU" altLang="en-US" sz="2000" b="1" dirty="0">
                <a:solidFill>
                  <a:schemeClr val="accent5">
                    <a:lumMod val="50000"/>
                  </a:schemeClr>
                </a:solidFill>
                <a:latin typeface="Arial"/>
              </a:rPr>
              <a:t>, </a:t>
            </a:r>
            <a:r>
              <a:rPr lang="en-US" altLang="en-US" sz="2000" b="1" dirty="0">
                <a:solidFill>
                  <a:schemeClr val="accent5">
                    <a:lumMod val="50000"/>
                  </a:schemeClr>
                </a:solidFill>
                <a:latin typeface="Arial"/>
              </a:rPr>
              <a:t>amount</a:t>
            </a:r>
            <a:r>
              <a:rPr lang="ru-RU" altLang="en-US" sz="2000" b="1" dirty="0">
                <a:solidFill>
                  <a:schemeClr val="accent5">
                    <a:lumMod val="50000"/>
                  </a:schemeClr>
                </a:solidFill>
                <a:latin typeface="Arial"/>
              </a:rPr>
              <a:t> &gt; 10 </a:t>
            </a:r>
            <a:r>
              <a:rPr lang="en-US" altLang="en-US" sz="2000" b="1" dirty="0" err="1">
                <a:solidFill>
                  <a:schemeClr val="accent5">
                    <a:lumMod val="50000"/>
                  </a:schemeClr>
                </a:solidFill>
                <a:latin typeface="Arial"/>
              </a:rPr>
              <a:t>bln</a:t>
            </a:r>
            <a:r>
              <a:rPr lang="ru-RU" altLang="en-US" sz="2000" b="1" dirty="0">
                <a:solidFill>
                  <a:schemeClr val="accent5">
                    <a:lumMod val="50000"/>
                  </a:schemeClr>
                </a:solidFill>
                <a:latin typeface="Arial"/>
              </a:rPr>
              <a:t>. </a:t>
            </a:r>
            <a:r>
              <a:rPr lang="bg-BG" altLang="en-US" sz="2000" b="1" dirty="0">
                <a:solidFill>
                  <a:schemeClr val="accent5">
                    <a:lumMod val="50000"/>
                  </a:schemeClr>
                </a:solidFill>
                <a:latin typeface="Arial"/>
              </a:rPr>
              <a:t>€</a:t>
            </a:r>
            <a:r>
              <a:rPr lang="ru-RU" altLang="en-US" sz="2000" b="1" dirty="0">
                <a:solidFill>
                  <a:schemeClr val="accent5">
                    <a:lumMod val="50000"/>
                  </a:schemeClr>
                </a:solidFill>
                <a:latin typeface="Arial"/>
              </a:rPr>
              <a:t> (≈ 35 </a:t>
            </a:r>
            <a:r>
              <a:rPr lang="en-US" altLang="en-US" sz="2000" b="1" dirty="0">
                <a:solidFill>
                  <a:schemeClr val="accent5">
                    <a:lumMod val="50000"/>
                  </a:schemeClr>
                </a:solidFill>
                <a:latin typeface="Arial"/>
              </a:rPr>
              <a:t>projects per municipality</a:t>
            </a:r>
            <a:r>
              <a:rPr lang="ru-RU" altLang="en-US" sz="2000" b="1" dirty="0">
                <a:solidFill>
                  <a:schemeClr val="accent5">
                    <a:lumMod val="50000"/>
                  </a:schemeClr>
                </a:solidFill>
                <a:latin typeface="Arial"/>
              </a:rPr>
              <a:t>): </a:t>
            </a:r>
            <a:r>
              <a:rPr lang="en-GB" altLang="en-US" sz="2000" b="1" dirty="0">
                <a:solidFill>
                  <a:schemeClr val="accent5">
                    <a:lumMod val="50000"/>
                  </a:schemeClr>
                </a:solidFill>
                <a:latin typeface="Arial"/>
              </a:rPr>
              <a:t>own contribution/co-financing </a:t>
            </a:r>
            <a:r>
              <a:rPr lang="ru-RU" altLang="en-US" sz="2000" b="1" dirty="0">
                <a:solidFill>
                  <a:schemeClr val="accent5">
                    <a:lumMod val="50000"/>
                  </a:schemeClr>
                </a:solidFill>
                <a:latin typeface="Arial"/>
              </a:rPr>
              <a:t>&gt; 1.5 </a:t>
            </a:r>
            <a:r>
              <a:rPr lang="en-GB" altLang="en-US" sz="2000" b="1" dirty="0" err="1">
                <a:solidFill>
                  <a:schemeClr val="accent5">
                    <a:lumMod val="50000"/>
                  </a:schemeClr>
                </a:solidFill>
                <a:latin typeface="Arial"/>
              </a:rPr>
              <a:t>bln</a:t>
            </a:r>
            <a:r>
              <a:rPr lang="ru-RU" altLang="en-US" sz="2000" b="1" dirty="0">
                <a:solidFill>
                  <a:schemeClr val="accent5">
                    <a:lumMod val="50000"/>
                  </a:schemeClr>
                </a:solidFill>
                <a:latin typeface="Arial"/>
              </a:rPr>
              <a:t>. </a:t>
            </a:r>
            <a:r>
              <a:rPr lang="bg-BG" altLang="en-US" sz="2000" b="1" dirty="0">
                <a:solidFill>
                  <a:schemeClr val="accent5">
                    <a:lumMod val="50000"/>
                  </a:schemeClr>
                </a:solidFill>
                <a:latin typeface="Arial"/>
              </a:rPr>
              <a:t>€</a:t>
            </a:r>
            <a:r>
              <a:rPr lang="ru-RU" altLang="en-US" sz="2000" b="1" dirty="0">
                <a:solidFill>
                  <a:schemeClr val="accent5">
                    <a:lumMod val="50000"/>
                  </a:schemeClr>
                </a:solidFill>
                <a:latin typeface="Arial"/>
              </a:rPr>
              <a:t>;</a:t>
            </a:r>
          </a:p>
          <a:p>
            <a:pPr marL="342900" lvl="1" indent="-342900" algn="just" hangingPunct="0">
              <a:spcBef>
                <a:spcPts val="0"/>
              </a:spcBef>
              <a:spcAft>
                <a:spcPts val="1200"/>
              </a:spcAft>
              <a:buFont typeface="Wingdings" pitchFamily="2"/>
              <a:buChar char="v"/>
            </a:pPr>
            <a:r>
              <a:rPr lang="ru-RU" altLang="en-US" sz="2000" b="1" dirty="0">
                <a:solidFill>
                  <a:schemeClr val="accent5">
                    <a:lumMod val="50000"/>
                  </a:schemeClr>
                </a:solidFill>
                <a:latin typeface="Arial"/>
              </a:rPr>
              <a:t>≈ 7 000 </a:t>
            </a:r>
            <a:r>
              <a:rPr lang="en-GB" altLang="en-US" sz="2000" b="1" dirty="0">
                <a:solidFill>
                  <a:schemeClr val="accent5">
                    <a:lumMod val="50000"/>
                  </a:schemeClr>
                </a:solidFill>
                <a:latin typeface="Arial"/>
              </a:rPr>
              <a:t>implemented projects </a:t>
            </a:r>
            <a:r>
              <a:rPr lang="ru-RU" altLang="en-US" sz="2000" b="1" dirty="0">
                <a:solidFill>
                  <a:schemeClr val="accent5">
                    <a:lumMod val="50000"/>
                  </a:schemeClr>
                </a:solidFill>
                <a:latin typeface="Arial"/>
              </a:rPr>
              <a:t>≈ 7 </a:t>
            </a:r>
            <a:r>
              <a:rPr lang="en-GB" altLang="en-US" sz="2000" b="1" dirty="0" err="1">
                <a:solidFill>
                  <a:schemeClr val="accent5">
                    <a:lumMod val="50000"/>
                  </a:schemeClr>
                </a:solidFill>
                <a:latin typeface="Arial"/>
              </a:rPr>
              <a:t>bln</a:t>
            </a:r>
            <a:r>
              <a:rPr lang="ru-RU" altLang="en-US" sz="2000" b="1" dirty="0">
                <a:solidFill>
                  <a:schemeClr val="accent5">
                    <a:lumMod val="50000"/>
                  </a:schemeClr>
                </a:solidFill>
                <a:latin typeface="Arial"/>
              </a:rPr>
              <a:t>. </a:t>
            </a:r>
            <a:r>
              <a:rPr lang="bg-BG" altLang="en-US" sz="2000" b="1" dirty="0">
                <a:solidFill>
                  <a:schemeClr val="accent5">
                    <a:lumMod val="50000"/>
                  </a:schemeClr>
                </a:solidFill>
                <a:latin typeface="Arial"/>
              </a:rPr>
              <a:t>€</a:t>
            </a:r>
            <a:r>
              <a:rPr lang="ru-RU" altLang="en-US" sz="2000" b="1" dirty="0">
                <a:solidFill>
                  <a:schemeClr val="accent5">
                    <a:lumMod val="50000"/>
                  </a:schemeClr>
                </a:solidFill>
                <a:latin typeface="Arial"/>
              </a:rPr>
              <a:t>;</a:t>
            </a:r>
          </a:p>
          <a:p>
            <a:pPr marL="342900" lvl="1" indent="-342900" algn="just" hangingPunct="0">
              <a:spcBef>
                <a:spcPts val="0"/>
              </a:spcBef>
              <a:spcAft>
                <a:spcPts val="1200"/>
              </a:spcAft>
              <a:buFont typeface="Wingdings" pitchFamily="2"/>
              <a:buChar char="v"/>
            </a:pPr>
            <a:r>
              <a:rPr lang="ru-RU" altLang="en-US" sz="2000" b="1" dirty="0">
                <a:solidFill>
                  <a:schemeClr val="accent5">
                    <a:lumMod val="50000"/>
                  </a:schemeClr>
                </a:solidFill>
                <a:latin typeface="Arial"/>
              </a:rPr>
              <a:t>&gt; 8.2 </a:t>
            </a:r>
            <a:r>
              <a:rPr lang="en-GB" altLang="en-US" sz="2000" b="1" dirty="0" err="1">
                <a:solidFill>
                  <a:schemeClr val="accent5">
                    <a:lumMod val="50000"/>
                  </a:schemeClr>
                </a:solidFill>
                <a:latin typeface="Arial"/>
              </a:rPr>
              <a:t>bln</a:t>
            </a:r>
            <a:r>
              <a:rPr lang="ru-RU" altLang="en-US" sz="2000" b="1" dirty="0">
                <a:solidFill>
                  <a:schemeClr val="accent5">
                    <a:lumMod val="50000"/>
                  </a:schemeClr>
                </a:solidFill>
                <a:latin typeface="Arial"/>
              </a:rPr>
              <a:t>. </a:t>
            </a:r>
            <a:r>
              <a:rPr lang="bg-BG" altLang="en-US" sz="2000" b="1" dirty="0">
                <a:solidFill>
                  <a:schemeClr val="accent5">
                    <a:lumMod val="50000"/>
                  </a:schemeClr>
                </a:solidFill>
                <a:latin typeface="Arial"/>
              </a:rPr>
              <a:t>€</a:t>
            </a:r>
            <a:r>
              <a:rPr lang="ru-RU" altLang="en-US" sz="2000" b="1" dirty="0">
                <a:solidFill>
                  <a:schemeClr val="accent5">
                    <a:lumMod val="50000"/>
                  </a:schemeClr>
                </a:solidFill>
                <a:latin typeface="Arial"/>
              </a:rPr>
              <a:t> </a:t>
            </a:r>
            <a:r>
              <a:rPr lang="en-US" altLang="en-US" sz="2000" b="1" dirty="0">
                <a:solidFill>
                  <a:schemeClr val="accent5">
                    <a:lumMod val="50000"/>
                  </a:schemeClr>
                </a:solidFill>
                <a:latin typeface="Arial"/>
              </a:rPr>
              <a:t>payments received for investments at local level</a:t>
            </a:r>
            <a:r>
              <a:rPr lang="ru-RU" altLang="en-US" sz="2000" b="1" dirty="0">
                <a:solidFill>
                  <a:schemeClr val="accent5">
                    <a:lumMod val="50000"/>
                  </a:schemeClr>
                </a:solidFill>
                <a:latin typeface="Arial"/>
              </a:rPr>
              <a:t>.</a:t>
            </a:r>
            <a:endParaRPr lang="bg-BG" altLang="en-US" sz="2000" b="1" dirty="0">
              <a:solidFill>
                <a:schemeClr val="accent5">
                  <a:lumMod val="50000"/>
                </a:schemeClr>
              </a:solidFill>
              <a:latin typeface="Arial"/>
            </a:endParaRPr>
          </a:p>
          <a:p>
            <a:pPr marL="457200" lvl="1" indent="0" algn="just">
              <a:buNone/>
            </a:pPr>
            <a:r>
              <a:rPr lang="en-US" altLang="en-US" sz="2000" b="1" dirty="0" smtClean="0">
                <a:solidFill>
                  <a:schemeClr val="accent5"/>
                </a:solidFill>
                <a:effectLst>
                  <a:outerShdw blurRad="38100" dist="38100" dir="2700000" algn="tl">
                    <a:srgbClr val="C0C0C0"/>
                  </a:outerShdw>
                </a:effectLst>
                <a:latin typeface="Arial" panose="020B0604020202020204" pitchFamily="34" charset="0"/>
                <a:cs typeface="Arial" panose="020B0604020202020204" pitchFamily="34" charset="0"/>
              </a:rPr>
              <a:t>Municipalities’ effective </a:t>
            </a:r>
            <a:r>
              <a:rPr lang="en-US" altLang="en-US" sz="2000" b="1" dirty="0">
                <a:solidFill>
                  <a:schemeClr val="accent5"/>
                </a:solidFill>
                <a:effectLst>
                  <a:outerShdw blurRad="38100" dist="38100" dir="2700000" algn="tl">
                    <a:srgbClr val="C0C0C0"/>
                  </a:outerShdw>
                </a:effectLst>
                <a:latin typeface="Arial" panose="020B0604020202020204" pitchFamily="34" charset="0"/>
                <a:cs typeface="Arial" panose="020B0604020202020204" pitchFamily="34" charset="0"/>
              </a:rPr>
              <a:t>and efficient management of EU funds </a:t>
            </a:r>
            <a:r>
              <a:rPr lang="en-US" altLang="en-US" sz="2000" b="1" dirty="0" smtClean="0">
                <a:solidFill>
                  <a:schemeClr val="accent5"/>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2000" b="1" dirty="0">
                <a:solidFill>
                  <a:schemeClr val="accent5"/>
                </a:solidFill>
                <a:effectLst>
                  <a:outerShdw blurRad="38100" dist="38100" dir="2700000" algn="tl">
                    <a:srgbClr val="C0C0C0"/>
                  </a:outerShdw>
                </a:effectLst>
                <a:latin typeface="Arial" panose="020B0604020202020204" pitchFamily="34" charset="0"/>
                <a:cs typeface="Arial" panose="020B0604020202020204" pitchFamily="34" charset="0"/>
              </a:rPr>
              <a:t>Strategic priority of </a:t>
            </a:r>
            <a:r>
              <a:rPr lang="en-US" altLang="en-US" sz="2000" b="1" dirty="0" smtClean="0">
                <a:solidFill>
                  <a:schemeClr val="accent5"/>
                </a:solidFill>
                <a:effectLst>
                  <a:outerShdw blurRad="38100" dist="38100" dir="2700000" algn="tl">
                    <a:srgbClr val="C0C0C0"/>
                  </a:outerShdw>
                </a:effectLst>
                <a:latin typeface="Arial" panose="020B0604020202020204" pitchFamily="34" charset="0"/>
                <a:cs typeface="Arial" panose="020B0604020202020204" pitchFamily="34" charset="0"/>
              </a:rPr>
              <a:t>NAMRB since </a:t>
            </a:r>
            <a:r>
              <a:rPr lang="en-US" altLang="en-US" sz="2000" b="1" dirty="0">
                <a:solidFill>
                  <a:schemeClr val="accent5"/>
                </a:solidFill>
                <a:effectLst>
                  <a:outerShdw blurRad="38100" dist="38100" dir="2700000" algn="tl">
                    <a:srgbClr val="C0C0C0"/>
                  </a:outerShdw>
                </a:effectLst>
                <a:latin typeface="Arial" panose="020B0604020202020204" pitchFamily="34" charset="0"/>
                <a:cs typeface="Arial" panose="020B0604020202020204" pitchFamily="34" charset="0"/>
              </a:rPr>
              <a:t>2009.</a:t>
            </a: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pic>
        <p:nvPicPr>
          <p:cNvPr id="4" name="Content Placeholder 3">
            <a:extLst>
              <a:ext uri="{FF2B5EF4-FFF2-40B4-BE49-F238E27FC236}">
                <a16:creationId xmlns:a16="http://schemas.microsoft.com/office/drawing/2014/main" id="{4E243C9C-4F8D-4846-8891-F16537B3D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16616" y="5410200"/>
            <a:ext cx="1981200" cy="1447800"/>
          </a:xfrm>
          <a:prstGeom prst="rect">
            <a:avLst/>
          </a:prstGeom>
          <a:noFill/>
          <a:ln w="9525">
            <a:noFill/>
            <a:miter lim="800000"/>
            <a:headEnd/>
            <a:tailEnd/>
          </a:ln>
        </p:spPr>
      </p:pic>
    </p:spTree>
    <p:extLst>
      <p:ext uri="{BB962C8B-B14F-4D97-AF65-F5344CB8AC3E}">
        <p14:creationId xmlns:p14="http://schemas.microsoft.com/office/powerpoint/2010/main" val="4022155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468315" y="0"/>
            <a:ext cx="7675685" cy="1052739"/>
          </a:xfrm>
        </p:spPr>
        <p:txBody>
          <a:bodyPr anchorCtr="0">
            <a:noAutofit/>
          </a:bodyPr>
          <a:lstStyle/>
          <a:p>
            <a:pPr algn="l"/>
            <a:r>
              <a:rPr lang="en-US" sz="3100" b="1" dirty="0">
                <a:solidFill>
                  <a:schemeClr val="accent5">
                    <a:lumMod val="50000"/>
                  </a:schemeClr>
                </a:solidFill>
                <a:latin typeface="Calibri" pitchFamily="34"/>
              </a:rPr>
              <a:t>Unbalanced territorial development - reasons</a:t>
            </a:r>
            <a:endParaRPr lang="bg-BG" sz="3100" b="1" dirty="0">
              <a:solidFill>
                <a:schemeClr val="accent5">
                  <a:lumMod val="50000"/>
                </a:schemeClr>
              </a:solidFill>
              <a:latin typeface="Calibri" pitchFamily="34"/>
            </a:endParaRPr>
          </a:p>
        </p:txBody>
      </p:sp>
      <p:sp>
        <p:nvSpPr>
          <p:cNvPr id="3" name="Content Placeholder 2"/>
          <p:cNvSpPr txBox="1">
            <a:spLocks noGrp="1"/>
          </p:cNvSpPr>
          <p:nvPr>
            <p:ph idx="1"/>
          </p:nvPr>
        </p:nvSpPr>
        <p:spPr>
          <a:xfrm>
            <a:off x="246185" y="1524003"/>
            <a:ext cx="8574610" cy="5040556"/>
          </a:xfrm>
        </p:spPr>
        <p:txBody>
          <a:bodyPr>
            <a:noAutofit/>
          </a:bodyPr>
          <a:lstStyle/>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Unbalanced, financially unsecured and influenced by the political conjuncture regional policy</a:t>
            </a:r>
            <a:r>
              <a:rPr lang="bg-BG" sz="20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GB" sz="2000" dirty="0">
                <a:solidFill>
                  <a:schemeClr val="accent5">
                    <a:lumMod val="50000"/>
                  </a:schemeClr>
                </a:solidFill>
                <a:latin typeface="Arial"/>
              </a:rPr>
              <a:t>Unsuccessful national programmes for target investments since</a:t>
            </a:r>
            <a:r>
              <a:rPr lang="bg-BG" sz="2000" dirty="0">
                <a:solidFill>
                  <a:schemeClr val="accent5">
                    <a:lumMod val="50000"/>
                  </a:schemeClr>
                </a:solidFill>
                <a:latin typeface="Arial"/>
              </a:rPr>
              <a:t> 2011. </a:t>
            </a:r>
            <a:r>
              <a:rPr lang="en-GB" sz="2000" dirty="0">
                <a:solidFill>
                  <a:schemeClr val="accent5">
                    <a:lumMod val="50000"/>
                  </a:schemeClr>
                </a:solidFill>
                <a:latin typeface="Arial"/>
              </a:rPr>
              <a:t>The targeted investment programme for the North-West Region</a:t>
            </a:r>
            <a:r>
              <a:rPr lang="bg-BG" sz="2000" dirty="0">
                <a:solidFill>
                  <a:schemeClr val="accent5">
                    <a:lumMod val="50000"/>
                  </a:schemeClr>
                </a:solidFill>
                <a:latin typeface="Arial"/>
              </a:rPr>
              <a:t> + = </a:t>
            </a:r>
            <a:r>
              <a:rPr lang="en-US" sz="2000" dirty="0">
                <a:solidFill>
                  <a:schemeClr val="accent5">
                    <a:lumMod val="50000"/>
                  </a:schemeClr>
                </a:solidFill>
                <a:latin typeface="Arial"/>
              </a:rPr>
              <a:t>“on-hold</a:t>
            </a:r>
            <a:r>
              <a:rPr lang="bg-BG" sz="2000" dirty="0">
                <a:solidFill>
                  <a:schemeClr val="accent5">
                    <a:lumMod val="50000"/>
                  </a:schemeClr>
                </a:solidFill>
                <a:latin typeface="Arial"/>
              </a:rPr>
              <a:t>“ </a:t>
            </a:r>
            <a:r>
              <a:rPr lang="en-US" sz="2000" dirty="0">
                <a:solidFill>
                  <a:schemeClr val="accent5">
                    <a:lumMod val="50000"/>
                  </a:schemeClr>
                </a:solidFill>
                <a:latin typeface="Arial"/>
              </a:rPr>
              <a:t>since</a:t>
            </a:r>
            <a:r>
              <a:rPr lang="bg-BG" sz="2000" dirty="0">
                <a:solidFill>
                  <a:schemeClr val="accent5">
                    <a:lumMod val="50000"/>
                  </a:schemeClr>
                </a:solidFill>
                <a:latin typeface="Arial"/>
              </a:rPr>
              <a:t> 2016;</a:t>
            </a:r>
          </a:p>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The large transport projects, incl. with the support of EU funds, in Southern Bulgaria deepen the imbalances</a:t>
            </a:r>
            <a:r>
              <a:rPr lang="bg-BG" sz="20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Failure of the North-West Region EU Funds’ ITI for</a:t>
            </a:r>
            <a:r>
              <a:rPr lang="bg-BG" sz="2000" dirty="0">
                <a:solidFill>
                  <a:schemeClr val="accent5">
                    <a:lumMod val="50000"/>
                  </a:schemeClr>
                </a:solidFill>
                <a:latin typeface="Arial"/>
              </a:rPr>
              <a:t> 2014-2020;</a:t>
            </a:r>
          </a:p>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For </a:t>
            </a:r>
            <a:r>
              <a:rPr lang="en-GB" sz="2000" dirty="0">
                <a:solidFill>
                  <a:schemeClr val="accent5">
                    <a:lumMod val="50000"/>
                  </a:schemeClr>
                </a:solidFill>
                <a:latin typeface="Arial"/>
              </a:rPr>
              <a:t>the worst performing regions </a:t>
            </a:r>
            <a:r>
              <a:rPr lang="en-US" sz="2000" dirty="0">
                <a:solidFill>
                  <a:schemeClr val="accent5">
                    <a:lumMod val="50000"/>
                  </a:schemeClr>
                </a:solidFill>
                <a:latin typeface="Arial"/>
              </a:rPr>
              <a:t>= permanent and long-term support. The limited in time, resources and investments EU PROGRAMMES ARE NOT SUFFICIENT ENOUGH FOR SUSTAINABLE AND </a:t>
            </a:r>
            <a:r>
              <a:rPr lang="en-GB" sz="2000" dirty="0">
                <a:solidFill>
                  <a:schemeClr val="accent5">
                    <a:lumMod val="50000"/>
                  </a:schemeClr>
                </a:solidFill>
                <a:latin typeface="Arial"/>
              </a:rPr>
              <a:t>TANGIBLE</a:t>
            </a:r>
            <a:r>
              <a:rPr lang="en-US" sz="2000" dirty="0">
                <a:solidFill>
                  <a:schemeClr val="accent5">
                    <a:lumMod val="50000"/>
                  </a:schemeClr>
                </a:solidFill>
                <a:latin typeface="Arial"/>
              </a:rPr>
              <a:t> DEVELOPMENT</a:t>
            </a:r>
            <a:r>
              <a:rPr lang="ru-RU" sz="2000" dirty="0">
                <a:solidFill>
                  <a:schemeClr val="accent5">
                    <a:lumMod val="50000"/>
                  </a:schemeClr>
                </a:solidFill>
                <a:latin typeface="Arial"/>
              </a:rPr>
              <a:t>.</a:t>
            </a:r>
          </a:p>
        </p:txBody>
      </p:sp>
      <p:pic>
        <p:nvPicPr>
          <p:cNvPr id="4" name="Picture 3">
            <a:extLst>
              <a:ext uri="{FF2B5EF4-FFF2-40B4-BE49-F238E27FC236}">
                <a16:creationId xmlns:a16="http://schemas.microsoft.com/office/drawing/2014/main" id="{B4864B7C-5F52-4C60-BCD8-5FAA64E7A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492" y="800671"/>
            <a:ext cx="1009935" cy="723332"/>
          </a:xfrm>
          <a:prstGeom prst="rect">
            <a:avLst/>
          </a:prstGeom>
        </p:spPr>
      </p:pic>
    </p:spTree>
    <p:extLst>
      <p:ext uri="{BB962C8B-B14F-4D97-AF65-F5344CB8AC3E}">
        <p14:creationId xmlns:p14="http://schemas.microsoft.com/office/powerpoint/2010/main" val="177311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619996" y="0"/>
            <a:ext cx="7200799" cy="1052739"/>
          </a:xfrm>
        </p:spPr>
        <p:txBody>
          <a:bodyPr anchorCtr="0">
            <a:noAutofit/>
          </a:bodyPr>
          <a:lstStyle/>
          <a:p>
            <a:pPr lvl="0" algn="l"/>
            <a:r>
              <a:rPr lang="en-GB" sz="3200" b="1" dirty="0">
                <a:solidFill>
                  <a:schemeClr val="accent5">
                    <a:lumMod val="50000"/>
                  </a:schemeClr>
                </a:solidFill>
                <a:latin typeface="Calibri" pitchFamily="34"/>
              </a:rPr>
              <a:t>The challenges to the local authorities</a:t>
            </a:r>
            <a:endParaRPr lang="bg-BG" sz="3200" b="1" dirty="0">
              <a:solidFill>
                <a:schemeClr val="accent5">
                  <a:lumMod val="50000"/>
                </a:schemeClr>
              </a:solidFill>
              <a:latin typeface="Calibri" pitchFamily="34"/>
            </a:endParaRPr>
          </a:p>
        </p:txBody>
      </p:sp>
      <p:sp>
        <p:nvSpPr>
          <p:cNvPr id="3" name="Content Placeholder 2"/>
          <p:cNvSpPr txBox="1">
            <a:spLocks noGrp="1"/>
          </p:cNvSpPr>
          <p:nvPr>
            <p:ph idx="1"/>
          </p:nvPr>
        </p:nvSpPr>
        <p:spPr>
          <a:xfrm>
            <a:off x="467541" y="1524003"/>
            <a:ext cx="8353254" cy="5040556"/>
          </a:xfrm>
        </p:spPr>
        <p:txBody>
          <a:bodyPr>
            <a:noAutofit/>
          </a:bodyPr>
          <a:lstStyle/>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Dramatic discrepancy between the potential of the North and its economic development</a:t>
            </a:r>
            <a:r>
              <a:rPr lang="bg-BG" sz="20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High unemployment, risk of poverty and low income of the population</a:t>
            </a:r>
            <a:r>
              <a:rPr lang="bg-BG" sz="20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Demographic collapse, aging of the population, outflow of qualified personnel</a:t>
            </a:r>
            <a:r>
              <a:rPr lang="bg-BG" sz="20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Low connectivity and insufficient investment in basic services, poor and missing road and environmental infrastructure, difficult access to public services, education and health</a:t>
            </a:r>
            <a:r>
              <a:rPr lang="bg-BG" sz="2000" dirty="0">
                <a:solidFill>
                  <a:schemeClr val="accent5">
                    <a:lumMod val="50000"/>
                  </a:schemeClr>
                </a:solidFill>
                <a:latin typeface="Arial"/>
              </a:rPr>
              <a:t>.</a:t>
            </a:r>
          </a:p>
        </p:txBody>
      </p:sp>
      <p:pic>
        <p:nvPicPr>
          <p:cNvPr id="4" name="Picture 3">
            <a:extLst>
              <a:ext uri="{FF2B5EF4-FFF2-40B4-BE49-F238E27FC236}">
                <a16:creationId xmlns:a16="http://schemas.microsoft.com/office/drawing/2014/main" id="{CF779CD3-95BE-44B4-8D76-5D755E322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0169" y="5117123"/>
            <a:ext cx="3393831" cy="1614204"/>
          </a:xfrm>
          <a:prstGeom prst="rect">
            <a:avLst/>
          </a:prstGeom>
        </p:spPr>
      </p:pic>
    </p:spTree>
    <p:extLst>
      <p:ext uri="{BB962C8B-B14F-4D97-AF65-F5344CB8AC3E}">
        <p14:creationId xmlns:p14="http://schemas.microsoft.com/office/powerpoint/2010/main" val="2112473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619996" y="0"/>
            <a:ext cx="7453666" cy="1052739"/>
          </a:xfrm>
        </p:spPr>
        <p:txBody>
          <a:bodyPr anchorCtr="0">
            <a:noAutofit/>
          </a:bodyPr>
          <a:lstStyle/>
          <a:p>
            <a:pPr lvl="0" algn="l"/>
            <a:r>
              <a:rPr lang="en-GB" sz="3100" b="1" dirty="0">
                <a:solidFill>
                  <a:schemeClr val="accent5">
                    <a:lumMod val="50000"/>
                  </a:schemeClr>
                </a:solidFill>
                <a:latin typeface="Calibri" pitchFamily="34"/>
              </a:rPr>
              <a:t>The difficulties in the access to EU financing</a:t>
            </a:r>
            <a:endParaRPr lang="bg-BG" sz="3100" b="1" dirty="0">
              <a:solidFill>
                <a:schemeClr val="accent5">
                  <a:lumMod val="50000"/>
                </a:schemeClr>
              </a:solidFill>
              <a:latin typeface="Calibri" pitchFamily="34"/>
            </a:endParaRPr>
          </a:p>
        </p:txBody>
      </p:sp>
      <p:sp>
        <p:nvSpPr>
          <p:cNvPr id="3" name="Content Placeholder 2"/>
          <p:cNvSpPr txBox="1">
            <a:spLocks noGrp="1"/>
          </p:cNvSpPr>
          <p:nvPr>
            <p:ph idx="1"/>
          </p:nvPr>
        </p:nvSpPr>
        <p:spPr>
          <a:xfrm>
            <a:off x="467541" y="1301262"/>
            <a:ext cx="8353254" cy="5263297"/>
          </a:xfrm>
        </p:spPr>
        <p:txBody>
          <a:bodyPr>
            <a:noAutofit/>
          </a:bodyPr>
          <a:lstStyle/>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EU financing - on the "trial-error" principle</a:t>
            </a:r>
            <a:r>
              <a:rPr lang="bg-BG" sz="20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GB" sz="2000" dirty="0">
                <a:solidFill>
                  <a:schemeClr val="accent5">
                    <a:lumMod val="50000"/>
                  </a:schemeClr>
                </a:solidFill>
                <a:latin typeface="Arial"/>
              </a:rPr>
              <a:t>Urban</a:t>
            </a:r>
            <a:r>
              <a:rPr lang="bg-BG" sz="2000" dirty="0">
                <a:solidFill>
                  <a:schemeClr val="accent5">
                    <a:lumMod val="50000"/>
                  </a:schemeClr>
                </a:solidFill>
                <a:latin typeface="Arial"/>
              </a:rPr>
              <a:t> </a:t>
            </a:r>
            <a:r>
              <a:rPr lang="en-GB" sz="2000" dirty="0">
                <a:solidFill>
                  <a:schemeClr val="accent5">
                    <a:lumMod val="50000"/>
                  </a:schemeClr>
                </a:solidFill>
                <a:latin typeface="Arial"/>
              </a:rPr>
              <a:t>vs rural municipalities </a:t>
            </a:r>
            <a:r>
              <a:rPr lang="bg-BG" sz="2000" dirty="0">
                <a:solidFill>
                  <a:schemeClr val="accent5">
                    <a:lumMod val="50000"/>
                  </a:schemeClr>
                </a:solidFill>
                <a:latin typeface="Arial"/>
              </a:rPr>
              <a:t>- 3 </a:t>
            </a:r>
            <a:r>
              <a:rPr lang="en-GB" sz="2000" dirty="0">
                <a:solidFill>
                  <a:schemeClr val="accent5">
                    <a:lumMod val="50000"/>
                  </a:schemeClr>
                </a:solidFill>
                <a:latin typeface="Arial"/>
              </a:rPr>
              <a:t>programming periods</a:t>
            </a:r>
            <a:r>
              <a:rPr lang="bg-BG" sz="2000" dirty="0">
                <a:solidFill>
                  <a:schemeClr val="accent5">
                    <a:lumMod val="50000"/>
                  </a:schemeClr>
                </a:solidFill>
                <a:latin typeface="Arial"/>
              </a:rPr>
              <a:t>, 3 </a:t>
            </a:r>
            <a:r>
              <a:rPr lang="en-GB" sz="2000" dirty="0">
                <a:solidFill>
                  <a:schemeClr val="accent5">
                    <a:lumMod val="50000"/>
                  </a:schemeClr>
                </a:solidFill>
                <a:latin typeface="Arial"/>
              </a:rPr>
              <a:t>different categorisations</a:t>
            </a:r>
            <a:r>
              <a:rPr lang="bg-BG" sz="20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A new approach to investments in the water and sewerage sector = loss of difficult-to-build municipal administrative capacity</a:t>
            </a:r>
            <a:r>
              <a:rPr lang="bg-BG" sz="20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Lack of bonuses and acknowledgement of the territorial specificities in the horizontal (national) EU </a:t>
            </a:r>
            <a:r>
              <a:rPr lang="en-US" sz="2000" dirty="0" err="1">
                <a:solidFill>
                  <a:schemeClr val="accent5">
                    <a:lumMod val="50000"/>
                  </a:schemeClr>
                </a:solidFill>
                <a:latin typeface="Arial"/>
              </a:rPr>
              <a:t>programmes</a:t>
            </a:r>
            <a:r>
              <a:rPr lang="bg-BG" sz="20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Non-recognition/neglect of ITI and CLLD by the participating </a:t>
            </a:r>
            <a:r>
              <a:rPr lang="en-US" sz="2000" dirty="0" err="1">
                <a:solidFill>
                  <a:schemeClr val="accent5">
                    <a:lumMod val="50000"/>
                  </a:schemeClr>
                </a:solidFill>
                <a:latin typeface="Arial"/>
              </a:rPr>
              <a:t>programmes</a:t>
            </a:r>
            <a:r>
              <a:rPr lang="bg-BG" sz="20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Ambiguities and lack of real start of the integrated urban development approach.</a:t>
            </a:r>
            <a:endParaRPr lang="bg-BG" sz="2000" dirty="0">
              <a:solidFill>
                <a:schemeClr val="accent5">
                  <a:lumMod val="50000"/>
                </a:schemeClr>
              </a:solidFill>
              <a:latin typeface="Arial"/>
            </a:endParaRPr>
          </a:p>
        </p:txBody>
      </p:sp>
      <p:pic>
        <p:nvPicPr>
          <p:cNvPr id="4" name="Picture 3">
            <a:extLst>
              <a:ext uri="{FF2B5EF4-FFF2-40B4-BE49-F238E27FC236}">
                <a16:creationId xmlns:a16="http://schemas.microsoft.com/office/drawing/2014/main" id="{33A9BF2E-1764-4309-8BB5-21B4E5E271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3362" y="5398477"/>
            <a:ext cx="1892456" cy="1301262"/>
          </a:xfrm>
          <a:prstGeom prst="rect">
            <a:avLst/>
          </a:prstGeom>
        </p:spPr>
      </p:pic>
    </p:spTree>
    <p:extLst>
      <p:ext uri="{BB962C8B-B14F-4D97-AF65-F5344CB8AC3E}">
        <p14:creationId xmlns:p14="http://schemas.microsoft.com/office/powerpoint/2010/main" val="4286751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468315" y="0"/>
            <a:ext cx="7499839" cy="1052739"/>
          </a:xfrm>
        </p:spPr>
        <p:txBody>
          <a:bodyPr anchorCtr="0">
            <a:noAutofit/>
          </a:bodyPr>
          <a:lstStyle/>
          <a:p>
            <a:pPr lvl="0" algn="l"/>
            <a:r>
              <a:rPr lang="en-GB" sz="3100" b="1" dirty="0">
                <a:solidFill>
                  <a:schemeClr val="accent5">
                    <a:lumMod val="50000"/>
                  </a:schemeClr>
                </a:solidFill>
                <a:latin typeface="Calibri" pitchFamily="34"/>
              </a:rPr>
              <a:t>The difficulties in the access to EU financing</a:t>
            </a:r>
            <a:endParaRPr lang="bg-BG" sz="3100" b="1" dirty="0">
              <a:solidFill>
                <a:schemeClr val="accent5">
                  <a:lumMod val="50000"/>
                </a:schemeClr>
              </a:solidFill>
              <a:latin typeface="Calibri" pitchFamily="34"/>
            </a:endParaRPr>
          </a:p>
        </p:txBody>
      </p:sp>
      <p:sp>
        <p:nvSpPr>
          <p:cNvPr id="3" name="Content Placeholder 2"/>
          <p:cNvSpPr txBox="1">
            <a:spLocks noGrp="1"/>
          </p:cNvSpPr>
          <p:nvPr>
            <p:ph idx="1"/>
          </p:nvPr>
        </p:nvSpPr>
        <p:spPr>
          <a:xfrm>
            <a:off x="265318" y="1462457"/>
            <a:ext cx="8353254" cy="5040556"/>
          </a:xfrm>
        </p:spPr>
        <p:txBody>
          <a:bodyPr>
            <a:noAutofit/>
          </a:bodyPr>
          <a:lstStyle/>
          <a:p>
            <a:pPr algn="just" hangingPunct="0">
              <a:spcBef>
                <a:spcPts val="0"/>
              </a:spcBef>
              <a:spcAft>
                <a:spcPts val="1200"/>
              </a:spcAft>
              <a:buFont typeface="Wingdings" pitchFamily="2"/>
              <a:buChar char="v"/>
            </a:pPr>
            <a:r>
              <a:rPr lang="en-GB" sz="2000" dirty="0">
                <a:solidFill>
                  <a:schemeClr val="accent5">
                    <a:lumMod val="50000"/>
                  </a:schemeClr>
                </a:solidFill>
                <a:latin typeface="Arial"/>
              </a:rPr>
              <a:t>Integrated territorial approach</a:t>
            </a:r>
            <a:r>
              <a:rPr lang="bg-BG" sz="2000" dirty="0">
                <a:solidFill>
                  <a:schemeClr val="accent5">
                    <a:lumMod val="50000"/>
                  </a:schemeClr>
                </a:solidFill>
                <a:latin typeface="Arial"/>
              </a:rPr>
              <a:t>:</a:t>
            </a:r>
          </a:p>
          <a:p>
            <a:pPr lvl="1" algn="just" hangingPunct="0">
              <a:spcBef>
                <a:spcPts val="0"/>
              </a:spcBef>
              <a:spcAft>
                <a:spcPts val="1200"/>
              </a:spcAft>
              <a:buFont typeface="Wingdings" panose="05000000000000000000" pitchFamily="2" charset="2"/>
              <a:buChar char="ü"/>
            </a:pPr>
            <a:r>
              <a:rPr lang="en-GB" sz="1800" dirty="0">
                <a:solidFill>
                  <a:schemeClr val="accent5">
                    <a:lumMod val="50000"/>
                  </a:schemeClr>
                </a:solidFill>
                <a:latin typeface="Arial"/>
              </a:rPr>
              <a:t>prompt</a:t>
            </a:r>
            <a:r>
              <a:rPr lang="en-US" sz="1800" dirty="0">
                <a:solidFill>
                  <a:schemeClr val="accent5">
                    <a:lumMod val="50000"/>
                  </a:schemeClr>
                </a:solidFill>
                <a:latin typeface="Arial"/>
              </a:rPr>
              <a:t>, easy partnerships and comprehensive dreams</a:t>
            </a:r>
            <a:r>
              <a:rPr lang="bg-BG" sz="1800" dirty="0">
                <a:solidFill>
                  <a:schemeClr val="accent5">
                    <a:lumMod val="50000"/>
                  </a:schemeClr>
                </a:solidFill>
                <a:latin typeface="Arial"/>
              </a:rPr>
              <a:t>;</a:t>
            </a:r>
          </a:p>
          <a:p>
            <a:pPr lvl="1" algn="just" hangingPunct="0">
              <a:spcBef>
                <a:spcPts val="0"/>
              </a:spcBef>
              <a:spcAft>
                <a:spcPts val="1200"/>
              </a:spcAft>
              <a:buFont typeface="Wingdings" panose="05000000000000000000" pitchFamily="2" charset="2"/>
              <a:buChar char="ü"/>
            </a:pPr>
            <a:r>
              <a:rPr lang="en-US" sz="1800" dirty="0">
                <a:solidFill>
                  <a:schemeClr val="accent5">
                    <a:lumMod val="50000"/>
                  </a:schemeClr>
                </a:solidFill>
                <a:latin typeface="Arial"/>
              </a:rPr>
              <a:t>“bottom-up</a:t>
            </a:r>
            <a:r>
              <a:rPr lang="bg-BG" sz="1800" dirty="0">
                <a:solidFill>
                  <a:schemeClr val="accent5">
                    <a:lumMod val="50000"/>
                  </a:schemeClr>
                </a:solidFill>
                <a:latin typeface="Arial"/>
              </a:rPr>
              <a:t>“ (</a:t>
            </a:r>
            <a:r>
              <a:rPr lang="en-US" sz="1800" dirty="0">
                <a:solidFill>
                  <a:schemeClr val="accent5">
                    <a:lumMod val="50000"/>
                  </a:schemeClr>
                </a:solidFill>
                <a:latin typeface="Arial"/>
              </a:rPr>
              <a:t>not exactly</a:t>
            </a:r>
            <a:r>
              <a:rPr lang="bg-BG" sz="1800" dirty="0">
                <a:solidFill>
                  <a:schemeClr val="accent5">
                    <a:lumMod val="50000"/>
                  </a:schemeClr>
                </a:solidFill>
                <a:latin typeface="Arial"/>
              </a:rPr>
              <a:t>) = </a:t>
            </a:r>
            <a:r>
              <a:rPr lang="en-US" sz="1800" dirty="0">
                <a:solidFill>
                  <a:schemeClr val="accent5">
                    <a:lumMod val="50000"/>
                  </a:schemeClr>
                </a:solidFill>
                <a:latin typeface="Arial"/>
              </a:rPr>
              <a:t>national mapping, prioritization, ranking, limiting investments, without the planned contribution of the Rural Fund</a:t>
            </a:r>
            <a:r>
              <a:rPr lang="bg-BG" sz="18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Community-Led Local Development</a:t>
            </a:r>
            <a:r>
              <a:rPr lang="bg-BG" sz="2000" dirty="0">
                <a:solidFill>
                  <a:schemeClr val="accent5">
                    <a:lumMod val="50000"/>
                  </a:schemeClr>
                </a:solidFill>
                <a:latin typeface="Arial"/>
              </a:rPr>
              <a:t>:</a:t>
            </a:r>
          </a:p>
          <a:p>
            <a:pPr lvl="1" algn="just" hangingPunct="0">
              <a:spcBef>
                <a:spcPts val="0"/>
              </a:spcBef>
              <a:spcAft>
                <a:spcPts val="1200"/>
              </a:spcAft>
              <a:buFont typeface="Wingdings" panose="05000000000000000000" pitchFamily="2" charset="2"/>
              <a:buChar char="ü"/>
            </a:pPr>
            <a:r>
              <a:rPr lang="bg-BG" sz="1800" dirty="0">
                <a:solidFill>
                  <a:schemeClr val="accent5">
                    <a:lumMod val="50000"/>
                  </a:schemeClr>
                </a:solidFill>
                <a:latin typeface="Arial"/>
              </a:rPr>
              <a:t>2</a:t>
            </a:r>
            <a:r>
              <a:rPr lang="en-US" sz="1800" dirty="0">
                <a:solidFill>
                  <a:schemeClr val="accent5">
                    <a:lumMod val="50000"/>
                  </a:schemeClr>
                </a:solidFill>
                <a:latin typeface="Arial"/>
              </a:rPr>
              <a:t> years without unified approach for the leading fund, selection criteria, national legislative framework</a:t>
            </a:r>
            <a:r>
              <a:rPr lang="bg-BG" sz="1800" dirty="0">
                <a:solidFill>
                  <a:schemeClr val="accent5">
                    <a:lumMod val="50000"/>
                  </a:schemeClr>
                </a:solidFill>
                <a:latin typeface="Arial"/>
              </a:rPr>
              <a:t>;</a:t>
            </a:r>
          </a:p>
          <a:p>
            <a:pPr lvl="1" algn="just" hangingPunct="0">
              <a:spcBef>
                <a:spcPts val="0"/>
              </a:spcBef>
              <a:spcAft>
                <a:spcPts val="1200"/>
              </a:spcAft>
              <a:buFont typeface="Wingdings" panose="05000000000000000000" pitchFamily="2" charset="2"/>
              <a:buChar char="ü"/>
            </a:pPr>
            <a:r>
              <a:rPr lang="bg-BG" sz="1800" dirty="0">
                <a:solidFill>
                  <a:schemeClr val="accent5">
                    <a:lumMod val="50000"/>
                  </a:schemeClr>
                </a:solidFill>
                <a:latin typeface="Arial"/>
              </a:rPr>
              <a:t>107 </a:t>
            </a:r>
            <a:r>
              <a:rPr lang="en-US" sz="1800" dirty="0">
                <a:solidFill>
                  <a:schemeClr val="accent5">
                    <a:lumMod val="50000"/>
                  </a:schemeClr>
                </a:solidFill>
                <a:latin typeface="Arial"/>
              </a:rPr>
              <a:t>local partnerships, involving</a:t>
            </a:r>
            <a:r>
              <a:rPr lang="bg-BG" sz="1800" dirty="0">
                <a:solidFill>
                  <a:schemeClr val="accent5">
                    <a:lumMod val="50000"/>
                  </a:schemeClr>
                </a:solidFill>
                <a:latin typeface="Arial"/>
              </a:rPr>
              <a:t> 199 </a:t>
            </a:r>
            <a:r>
              <a:rPr lang="en-US" sz="1800" dirty="0">
                <a:solidFill>
                  <a:schemeClr val="accent5">
                    <a:lumMod val="50000"/>
                  </a:schemeClr>
                </a:solidFill>
                <a:latin typeface="Arial"/>
              </a:rPr>
              <a:t>municipalities, developed Framework Strategies in an environment of unprecedented (for two programming periods) regulatory ambiguity;</a:t>
            </a:r>
          </a:p>
          <a:p>
            <a:pPr lvl="1" algn="just" hangingPunct="0">
              <a:spcBef>
                <a:spcPts val="0"/>
              </a:spcBef>
              <a:spcAft>
                <a:spcPts val="1200"/>
              </a:spcAft>
              <a:buFont typeface="Wingdings" panose="05000000000000000000" pitchFamily="2" charset="2"/>
              <a:buChar char="ü"/>
            </a:pPr>
            <a:r>
              <a:rPr lang="en-US" sz="1800" dirty="0">
                <a:solidFill>
                  <a:schemeClr val="accent5">
                    <a:lumMod val="50000"/>
                  </a:schemeClr>
                </a:solidFill>
                <a:latin typeface="Arial"/>
              </a:rPr>
              <a:t>missed deadline under the Regulation for the approval of </a:t>
            </a:r>
            <a:r>
              <a:rPr lang="en-GB" sz="1800" dirty="0">
                <a:solidFill>
                  <a:schemeClr val="accent5">
                    <a:lumMod val="50000"/>
                  </a:schemeClr>
                </a:solidFill>
                <a:latin typeface="Arial"/>
              </a:rPr>
              <a:t>CLLD Strategy</a:t>
            </a:r>
            <a:r>
              <a:rPr lang="bg-BG" sz="1800" dirty="0">
                <a:solidFill>
                  <a:schemeClr val="accent5">
                    <a:lumMod val="50000"/>
                  </a:schemeClr>
                </a:solidFill>
                <a:latin typeface="Arial"/>
              </a:rPr>
              <a:t>;</a:t>
            </a:r>
          </a:p>
          <a:p>
            <a:pPr lvl="1" algn="just" hangingPunct="0">
              <a:spcBef>
                <a:spcPts val="0"/>
              </a:spcBef>
              <a:spcAft>
                <a:spcPts val="1200"/>
              </a:spcAft>
              <a:buFont typeface="Wingdings" panose="05000000000000000000" pitchFamily="2" charset="2"/>
              <a:buChar char="ü"/>
            </a:pPr>
            <a:r>
              <a:rPr lang="en-GB" sz="1800" dirty="0" err="1">
                <a:solidFill>
                  <a:schemeClr val="accent5">
                    <a:lumMod val="50000"/>
                  </a:schemeClr>
                </a:solidFill>
                <a:latin typeface="Arial"/>
              </a:rPr>
              <a:t>Multifund</a:t>
            </a:r>
            <a:r>
              <a:rPr lang="en-GB" sz="1800" dirty="0">
                <a:solidFill>
                  <a:schemeClr val="accent5">
                    <a:lumMod val="50000"/>
                  </a:schemeClr>
                </a:solidFill>
                <a:latin typeface="Arial"/>
              </a:rPr>
              <a:t> financing – under question.</a:t>
            </a:r>
            <a:endParaRPr lang="ru-RU" sz="1800" dirty="0">
              <a:solidFill>
                <a:schemeClr val="accent5">
                  <a:lumMod val="50000"/>
                </a:schemeClr>
              </a:solidFill>
              <a:latin typeface="Arial"/>
            </a:endParaRPr>
          </a:p>
        </p:txBody>
      </p:sp>
      <p:pic>
        <p:nvPicPr>
          <p:cNvPr id="4" name="Picture 3">
            <a:extLst>
              <a:ext uri="{FF2B5EF4-FFF2-40B4-BE49-F238E27FC236}">
                <a16:creationId xmlns:a16="http://schemas.microsoft.com/office/drawing/2014/main" id="{FDC72A14-6F6F-4DA7-90BE-90C0D6389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872" y="1052739"/>
            <a:ext cx="1888050" cy="1319690"/>
          </a:xfrm>
          <a:prstGeom prst="rect">
            <a:avLst/>
          </a:prstGeom>
        </p:spPr>
      </p:pic>
    </p:spTree>
    <p:extLst>
      <p:ext uri="{BB962C8B-B14F-4D97-AF65-F5344CB8AC3E}">
        <p14:creationId xmlns:p14="http://schemas.microsoft.com/office/powerpoint/2010/main" val="349145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619996" y="0"/>
            <a:ext cx="7200799" cy="1052739"/>
          </a:xfrm>
        </p:spPr>
        <p:txBody>
          <a:bodyPr anchorCtr="0">
            <a:noAutofit/>
          </a:bodyPr>
          <a:lstStyle/>
          <a:p>
            <a:pPr algn="l"/>
            <a:r>
              <a:rPr lang="en-GB" sz="3200" b="1" dirty="0">
                <a:solidFill>
                  <a:schemeClr val="accent5">
                    <a:lumMod val="50000"/>
                  </a:schemeClr>
                </a:solidFill>
                <a:latin typeface="Calibri" pitchFamily="34"/>
              </a:rPr>
              <a:t>Opportunities to address imbalances</a:t>
            </a:r>
            <a:endParaRPr lang="bg-BG" sz="3200" b="1" dirty="0">
              <a:solidFill>
                <a:schemeClr val="accent5">
                  <a:lumMod val="50000"/>
                </a:schemeClr>
              </a:solidFill>
              <a:latin typeface="Calibri" pitchFamily="34"/>
            </a:endParaRPr>
          </a:p>
        </p:txBody>
      </p:sp>
      <p:sp>
        <p:nvSpPr>
          <p:cNvPr id="3" name="Content Placeholder 2"/>
          <p:cNvSpPr txBox="1">
            <a:spLocks noGrp="1"/>
          </p:cNvSpPr>
          <p:nvPr>
            <p:ph idx="1"/>
          </p:nvPr>
        </p:nvSpPr>
        <p:spPr>
          <a:xfrm>
            <a:off x="467541" y="1524003"/>
            <a:ext cx="8353254" cy="5040556"/>
          </a:xfrm>
        </p:spPr>
        <p:txBody>
          <a:bodyPr>
            <a:noAutofit/>
          </a:bodyPr>
          <a:lstStyle/>
          <a:p>
            <a:pPr algn="just" hangingPunct="0">
              <a:spcBef>
                <a:spcPts val="0"/>
              </a:spcBef>
              <a:spcAft>
                <a:spcPts val="1200"/>
              </a:spcAft>
              <a:buFont typeface="Wingdings" pitchFamily="2"/>
              <a:buChar char="v"/>
            </a:pPr>
            <a:r>
              <a:rPr lang="en-GB" sz="2200" dirty="0">
                <a:solidFill>
                  <a:schemeClr val="accent5">
                    <a:lumMod val="50000"/>
                  </a:schemeClr>
                </a:solidFill>
                <a:latin typeface="Arial"/>
              </a:rPr>
              <a:t>Integrated approach also outside EU Funds – economic, administrative and social elements, based on the external, but also on the forgotten Bulgarian experience</a:t>
            </a:r>
            <a:r>
              <a:rPr lang="bg-BG" sz="22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US" sz="2200" dirty="0">
                <a:solidFill>
                  <a:schemeClr val="accent5">
                    <a:lumMod val="50000"/>
                  </a:schemeClr>
                </a:solidFill>
                <a:latin typeface="Arial"/>
              </a:rPr>
              <a:t>“Timid" (for the time being) </a:t>
            </a:r>
            <a:r>
              <a:rPr lang="en-US" sz="2200" dirty="0" err="1">
                <a:solidFill>
                  <a:schemeClr val="accent5">
                    <a:lumMod val="50000"/>
                  </a:schemeClr>
                </a:solidFill>
                <a:latin typeface="Arial"/>
              </a:rPr>
              <a:t>regionalisation</a:t>
            </a:r>
            <a:r>
              <a:rPr lang="en-US" sz="2200" dirty="0">
                <a:solidFill>
                  <a:schemeClr val="accent5">
                    <a:lumMod val="50000"/>
                  </a:schemeClr>
                </a:solidFill>
                <a:latin typeface="Arial"/>
              </a:rPr>
              <a:t> of European funding - Regional Development Councils</a:t>
            </a:r>
            <a:r>
              <a:rPr lang="bg-BG" sz="22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US" sz="2200" dirty="0">
                <a:solidFill>
                  <a:schemeClr val="accent5">
                    <a:lumMod val="50000"/>
                  </a:schemeClr>
                </a:solidFill>
                <a:latin typeface="Arial"/>
              </a:rPr>
              <a:t>Development and upgrade of partnership culture –</a:t>
            </a:r>
            <a:r>
              <a:rPr lang="bg-BG" sz="2200" dirty="0">
                <a:solidFill>
                  <a:schemeClr val="accent5">
                    <a:lumMod val="50000"/>
                  </a:schemeClr>
                </a:solidFill>
                <a:latin typeface="Arial"/>
              </a:rPr>
              <a:t> </a:t>
            </a:r>
            <a:r>
              <a:rPr lang="en-GB" sz="2200" dirty="0">
                <a:solidFill>
                  <a:schemeClr val="accent5">
                    <a:lumMod val="50000"/>
                  </a:schemeClr>
                </a:solidFill>
                <a:latin typeface="Arial"/>
              </a:rPr>
              <a:t>ITI and CLLD as catalysts</a:t>
            </a:r>
            <a:r>
              <a:rPr lang="bg-BG" sz="22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US" sz="2200" dirty="0">
                <a:solidFill>
                  <a:schemeClr val="accent5">
                    <a:lumMod val="50000"/>
                  </a:schemeClr>
                </a:solidFill>
                <a:latin typeface="Arial"/>
              </a:rPr>
              <a:t>Stronger synergy and complementarity between EAFRD and ERDF</a:t>
            </a:r>
            <a:r>
              <a:rPr lang="bg-BG" sz="22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US" sz="2200" dirty="0">
                <a:solidFill>
                  <a:schemeClr val="accent5">
                    <a:lumMod val="50000"/>
                  </a:schemeClr>
                </a:solidFill>
                <a:latin typeface="Arial"/>
              </a:rPr>
              <a:t>Rules in urgent manner for CLLD and clarity for ITI 2nd round.</a:t>
            </a:r>
            <a:endParaRPr lang="bg-BG" sz="2200" dirty="0">
              <a:solidFill>
                <a:schemeClr val="accent5">
                  <a:lumMod val="50000"/>
                </a:schemeClr>
              </a:solidFill>
              <a:latin typeface="Arial"/>
            </a:endParaRPr>
          </a:p>
        </p:txBody>
      </p:sp>
    </p:spTree>
    <p:extLst>
      <p:ext uri="{BB962C8B-B14F-4D97-AF65-F5344CB8AC3E}">
        <p14:creationId xmlns:p14="http://schemas.microsoft.com/office/powerpoint/2010/main" val="1610568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619996" y="0"/>
            <a:ext cx="7200799" cy="1052739"/>
          </a:xfrm>
        </p:spPr>
        <p:txBody>
          <a:bodyPr anchorCtr="0">
            <a:noAutofit/>
          </a:bodyPr>
          <a:lstStyle/>
          <a:p>
            <a:pPr lvl="0" algn="l"/>
            <a:r>
              <a:rPr lang="en-GB" sz="3200" b="1" dirty="0">
                <a:solidFill>
                  <a:schemeClr val="accent5">
                    <a:lumMod val="50000"/>
                  </a:schemeClr>
                </a:solidFill>
                <a:latin typeface="Calibri" pitchFamily="34"/>
              </a:rPr>
              <a:t>NAMRB support to address imbalances</a:t>
            </a:r>
            <a:endParaRPr lang="bg-BG" sz="3200" b="1" dirty="0">
              <a:solidFill>
                <a:schemeClr val="accent5">
                  <a:lumMod val="50000"/>
                </a:schemeClr>
              </a:solidFill>
              <a:latin typeface="Calibri" pitchFamily="34"/>
            </a:endParaRPr>
          </a:p>
        </p:txBody>
      </p:sp>
      <p:sp>
        <p:nvSpPr>
          <p:cNvPr id="3" name="Content Placeholder 2"/>
          <p:cNvSpPr txBox="1">
            <a:spLocks noGrp="1"/>
          </p:cNvSpPr>
          <p:nvPr>
            <p:ph idx="1"/>
          </p:nvPr>
        </p:nvSpPr>
        <p:spPr>
          <a:xfrm>
            <a:off x="467541" y="1310054"/>
            <a:ext cx="8353254" cy="5254505"/>
          </a:xfrm>
        </p:spPr>
        <p:txBody>
          <a:bodyPr>
            <a:noAutofit/>
          </a:bodyPr>
          <a:lstStyle/>
          <a:p>
            <a:pPr algn="just" hangingPunct="0">
              <a:spcBef>
                <a:spcPts val="0"/>
              </a:spcBef>
              <a:spcAft>
                <a:spcPts val="600"/>
              </a:spcAft>
              <a:buFont typeface="Wingdings" pitchFamily="2"/>
              <a:buChar char="v"/>
            </a:pPr>
            <a:r>
              <a:rPr lang="en-GB" sz="2000" dirty="0">
                <a:solidFill>
                  <a:schemeClr val="accent5">
                    <a:lumMod val="50000"/>
                  </a:schemeClr>
                </a:solidFill>
                <a:latin typeface="Arial"/>
              </a:rPr>
              <a:t>Project under “Technical Assistance” Programme </a:t>
            </a:r>
            <a:r>
              <a:rPr lang="bg-BG" sz="2000" dirty="0">
                <a:solidFill>
                  <a:schemeClr val="accent5">
                    <a:lumMod val="50000"/>
                  </a:schemeClr>
                </a:solidFill>
                <a:latin typeface="Arial"/>
              </a:rPr>
              <a:t>– 7 </a:t>
            </a:r>
            <a:r>
              <a:rPr lang="en-US" sz="2000" dirty="0" err="1">
                <a:solidFill>
                  <a:schemeClr val="accent5">
                    <a:lumMod val="50000"/>
                  </a:schemeClr>
                </a:solidFill>
                <a:latin typeface="Arial"/>
              </a:rPr>
              <a:t>mln</a:t>
            </a:r>
            <a:r>
              <a:rPr lang="bg-BG" sz="2000" dirty="0">
                <a:solidFill>
                  <a:schemeClr val="accent5">
                    <a:lumMod val="50000"/>
                  </a:schemeClr>
                </a:solidFill>
                <a:latin typeface="Arial"/>
              </a:rPr>
              <a:t>. </a:t>
            </a:r>
            <a:r>
              <a:rPr lang="en-US" sz="2000" dirty="0">
                <a:solidFill>
                  <a:schemeClr val="accent5">
                    <a:lumMod val="50000"/>
                  </a:schemeClr>
                </a:solidFill>
                <a:latin typeface="Arial"/>
              </a:rPr>
              <a:t>BGN</a:t>
            </a:r>
          </a:p>
          <a:p>
            <a:pPr marL="0" indent="0" algn="just">
              <a:spcBef>
                <a:spcPts val="600"/>
              </a:spcBef>
              <a:buNone/>
            </a:pPr>
            <a:r>
              <a:rPr lang="en-US" sz="1800" dirty="0">
                <a:solidFill>
                  <a:schemeClr val="accent5">
                    <a:lumMod val="50000"/>
                  </a:schemeClr>
                </a:solidFill>
                <a:latin typeface="Arial"/>
              </a:rPr>
              <a:t>Increasing the capacity of municipalities from the least developed regions for preparation and implementation of EU co-funded projects for fulfillment of the territorial commitments under the Partnership Agreement - analysis of the capacity and plan for its increase; expert support, consulting and information; forums, events and initiatives; exchanges of good practices and lessons learned, incl. outside Bulgaria;</a:t>
            </a:r>
            <a:endParaRPr lang="bg-BG" sz="1800" dirty="0">
              <a:solidFill>
                <a:schemeClr val="accent5">
                  <a:lumMod val="50000"/>
                </a:schemeClr>
              </a:solidFill>
              <a:latin typeface="Arial"/>
            </a:endParaRPr>
          </a:p>
          <a:p>
            <a:pPr algn="just" hangingPunct="0">
              <a:spcBef>
                <a:spcPts val="1200"/>
              </a:spcBef>
              <a:spcAft>
                <a:spcPts val="600"/>
              </a:spcAft>
              <a:buFont typeface="Wingdings" pitchFamily="2"/>
              <a:buChar char="v"/>
            </a:pPr>
            <a:r>
              <a:rPr lang="en-US" sz="2000" dirty="0">
                <a:solidFill>
                  <a:schemeClr val="accent5">
                    <a:lumMod val="50000"/>
                  </a:schemeClr>
                </a:solidFill>
                <a:latin typeface="Arial"/>
              </a:rPr>
              <a:t>Project under “Environment” Programme </a:t>
            </a:r>
            <a:r>
              <a:rPr lang="bg-BG" sz="2000" dirty="0">
                <a:solidFill>
                  <a:schemeClr val="accent5">
                    <a:lumMod val="50000"/>
                  </a:schemeClr>
                </a:solidFill>
                <a:latin typeface="Arial"/>
              </a:rPr>
              <a:t>- </a:t>
            </a:r>
            <a:r>
              <a:rPr lang="en-US" sz="2000" dirty="0">
                <a:solidFill>
                  <a:schemeClr val="accent5">
                    <a:lumMod val="50000"/>
                  </a:schemeClr>
                </a:solidFill>
                <a:latin typeface="Arial"/>
              </a:rPr>
              <a:t>5</a:t>
            </a:r>
            <a:r>
              <a:rPr lang="bg-BG" sz="2000" dirty="0">
                <a:solidFill>
                  <a:schemeClr val="accent5">
                    <a:lumMod val="50000"/>
                  </a:schemeClr>
                </a:solidFill>
                <a:latin typeface="Arial"/>
              </a:rPr>
              <a:t> </a:t>
            </a:r>
            <a:r>
              <a:rPr lang="en-US" sz="2000" dirty="0" err="1">
                <a:solidFill>
                  <a:schemeClr val="accent5">
                    <a:lumMod val="50000"/>
                  </a:schemeClr>
                </a:solidFill>
                <a:latin typeface="Arial"/>
              </a:rPr>
              <a:t>mln</a:t>
            </a:r>
            <a:r>
              <a:rPr lang="en-US" sz="2000" dirty="0">
                <a:solidFill>
                  <a:schemeClr val="accent5">
                    <a:lumMod val="50000"/>
                  </a:schemeClr>
                </a:solidFill>
                <a:latin typeface="Arial"/>
              </a:rPr>
              <a:t>. BGN</a:t>
            </a:r>
            <a:endParaRPr lang="bg-BG" sz="2000" dirty="0">
              <a:solidFill>
                <a:schemeClr val="accent5">
                  <a:lumMod val="50000"/>
                </a:schemeClr>
              </a:solidFill>
              <a:latin typeface="Arial"/>
            </a:endParaRPr>
          </a:p>
          <a:p>
            <a:pPr marL="0" indent="0" algn="just">
              <a:spcBef>
                <a:spcPts val="600"/>
              </a:spcBef>
              <a:buNone/>
            </a:pPr>
            <a:r>
              <a:rPr lang="en-US" sz="1800" dirty="0">
                <a:solidFill>
                  <a:schemeClr val="accent5">
                    <a:lumMod val="50000"/>
                  </a:schemeClr>
                </a:solidFill>
                <a:latin typeface="Arial"/>
              </a:rPr>
              <a:t>Increasing the capacity of municipalities to improve the models for waste management: sample models allowing measurement of the volume and/or amount of collected household waste; priority support for the municipalities of Northern Bulgaria for the implementation of the models and the development of normative acts of the Municipal Councils on waste management and increasing the awareness of citizens and businesses about waste management.</a:t>
            </a:r>
            <a:endParaRPr lang="bg-BG" sz="1800" dirty="0">
              <a:solidFill>
                <a:schemeClr val="accent5">
                  <a:lumMod val="50000"/>
                </a:schemeClr>
              </a:solidFill>
              <a:latin typeface="Arial"/>
            </a:endParaRPr>
          </a:p>
        </p:txBody>
      </p:sp>
      <p:pic>
        <p:nvPicPr>
          <p:cNvPr id="4" name="Picture 3">
            <a:extLst>
              <a:ext uri="{FF2B5EF4-FFF2-40B4-BE49-F238E27FC236}">
                <a16:creationId xmlns:a16="http://schemas.microsoft.com/office/drawing/2014/main" id="{42116D5F-F156-4914-B1C8-9D19EBC83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576" y="5666920"/>
            <a:ext cx="2102942" cy="1052739"/>
          </a:xfrm>
          <a:prstGeom prst="rect">
            <a:avLst/>
          </a:prstGeom>
        </p:spPr>
      </p:pic>
    </p:spTree>
    <p:extLst>
      <p:ext uri="{BB962C8B-B14F-4D97-AF65-F5344CB8AC3E}">
        <p14:creationId xmlns:p14="http://schemas.microsoft.com/office/powerpoint/2010/main" val="4064233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619996" y="0"/>
            <a:ext cx="7200799" cy="1052739"/>
          </a:xfrm>
        </p:spPr>
        <p:txBody>
          <a:bodyPr anchorCtr="0">
            <a:noAutofit/>
          </a:bodyPr>
          <a:lstStyle/>
          <a:p>
            <a:pPr algn="l"/>
            <a:r>
              <a:rPr lang="en-GB" sz="3200" b="1" dirty="0">
                <a:solidFill>
                  <a:schemeClr val="accent5">
                    <a:lumMod val="50000"/>
                  </a:schemeClr>
                </a:solidFill>
                <a:latin typeface="Calibri" pitchFamily="34"/>
              </a:rPr>
              <a:t>NAMRB support to address imbalances</a:t>
            </a:r>
            <a:endParaRPr lang="bg-BG" sz="3200" b="1" dirty="0">
              <a:solidFill>
                <a:schemeClr val="accent5">
                  <a:lumMod val="50000"/>
                </a:schemeClr>
              </a:solidFill>
              <a:latin typeface="Calibri" pitchFamily="34"/>
            </a:endParaRPr>
          </a:p>
        </p:txBody>
      </p:sp>
      <p:sp>
        <p:nvSpPr>
          <p:cNvPr id="3" name="Content Placeholder 2"/>
          <p:cNvSpPr txBox="1">
            <a:spLocks noGrp="1"/>
          </p:cNvSpPr>
          <p:nvPr>
            <p:ph idx="1"/>
          </p:nvPr>
        </p:nvSpPr>
        <p:spPr>
          <a:xfrm>
            <a:off x="467541" y="1524003"/>
            <a:ext cx="8353254" cy="5040556"/>
          </a:xfrm>
        </p:spPr>
        <p:txBody>
          <a:bodyPr>
            <a:noAutofit/>
          </a:bodyPr>
          <a:lstStyle/>
          <a:p>
            <a:pPr lvl="0" algn="just" hangingPunct="0">
              <a:spcBef>
                <a:spcPts val="0"/>
              </a:spcBef>
              <a:spcAft>
                <a:spcPts val="600"/>
              </a:spcAft>
              <a:buFont typeface="Wingdings" pitchFamily="2"/>
              <a:buChar char="v"/>
            </a:pPr>
            <a:r>
              <a:rPr lang="en-US" sz="2000" dirty="0">
                <a:solidFill>
                  <a:schemeClr val="accent5">
                    <a:lumMod val="50000"/>
                  </a:schemeClr>
                </a:solidFill>
                <a:latin typeface="Arial"/>
              </a:rPr>
              <a:t>NAMRB Standing Committee on European funds, national and international programs and projects: until 2009 informal network, nowadays over 600 representatives from municipalities</a:t>
            </a:r>
            <a:r>
              <a:rPr lang="ru-RU" sz="2000" dirty="0">
                <a:solidFill>
                  <a:schemeClr val="accent5">
                    <a:lumMod val="50000"/>
                  </a:schemeClr>
                </a:solidFill>
                <a:latin typeface="Arial"/>
              </a:rPr>
              <a:t>;</a:t>
            </a:r>
          </a:p>
          <a:p>
            <a:pPr lvl="0" algn="just" hangingPunct="0">
              <a:spcBef>
                <a:spcPts val="0"/>
              </a:spcBef>
              <a:spcAft>
                <a:spcPts val="600"/>
              </a:spcAft>
              <a:buFont typeface="Wingdings" pitchFamily="2"/>
              <a:buChar char="v"/>
            </a:pPr>
            <a:r>
              <a:rPr lang="en-US" sz="2000" dirty="0">
                <a:solidFill>
                  <a:schemeClr val="accent5">
                    <a:lumMod val="50000"/>
                  </a:schemeClr>
                </a:solidFill>
                <a:latin typeface="Arial"/>
              </a:rPr>
              <a:t>Projects</a:t>
            </a:r>
            <a:r>
              <a:rPr lang="bg-BG" sz="2000" dirty="0">
                <a:solidFill>
                  <a:schemeClr val="accent5">
                    <a:lumMod val="50000"/>
                  </a:schemeClr>
                </a:solidFill>
                <a:latin typeface="Arial"/>
              </a:rPr>
              <a:t> </a:t>
            </a:r>
            <a:r>
              <a:rPr lang="en-US" sz="2000" dirty="0">
                <a:solidFill>
                  <a:schemeClr val="accent5">
                    <a:lumMod val="50000"/>
                  </a:schemeClr>
                </a:solidFill>
                <a:latin typeface="Arial"/>
              </a:rPr>
              <a:t>E</a:t>
            </a:r>
            <a:r>
              <a:rPr lang="bg-BG" sz="2000" dirty="0">
                <a:solidFill>
                  <a:schemeClr val="accent5">
                    <a:lumMod val="50000"/>
                  </a:schemeClr>
                </a:solidFill>
                <a:latin typeface="Arial"/>
              </a:rPr>
              <a:t>-ПОДЕМ</a:t>
            </a:r>
            <a:r>
              <a:rPr lang="en-US" sz="2000" dirty="0">
                <a:solidFill>
                  <a:schemeClr val="accent5">
                    <a:lumMod val="50000"/>
                  </a:schemeClr>
                </a:solidFill>
                <a:latin typeface="Arial"/>
              </a:rPr>
              <a:t> &amp; E-</a:t>
            </a:r>
            <a:r>
              <a:rPr lang="bg-BG" sz="2000" dirty="0">
                <a:solidFill>
                  <a:schemeClr val="accent5">
                    <a:lumMod val="50000"/>
                  </a:schemeClr>
                </a:solidFill>
                <a:latin typeface="Arial"/>
              </a:rPr>
              <a:t>ПОДЕМ</a:t>
            </a:r>
            <a:r>
              <a:rPr lang="en-US" sz="2000" dirty="0">
                <a:solidFill>
                  <a:schemeClr val="accent5">
                    <a:lumMod val="50000"/>
                  </a:schemeClr>
                </a:solidFill>
                <a:latin typeface="Arial"/>
              </a:rPr>
              <a:t> +:</a:t>
            </a:r>
            <a:r>
              <a:rPr lang="bg-BG" sz="2000" dirty="0">
                <a:solidFill>
                  <a:schemeClr val="accent5">
                    <a:lumMod val="50000"/>
                  </a:schemeClr>
                </a:solidFill>
                <a:latin typeface="Arial"/>
              </a:rPr>
              <a:t> </a:t>
            </a:r>
            <a:r>
              <a:rPr lang="en-US" sz="2000" dirty="0">
                <a:solidFill>
                  <a:schemeClr val="accent5">
                    <a:lumMod val="50000"/>
                  </a:schemeClr>
                </a:solidFill>
                <a:latin typeface="Arial"/>
              </a:rPr>
              <a:t>Implemented - 2013-2015;</a:t>
            </a:r>
            <a:r>
              <a:rPr lang="bg-BG" sz="2000" dirty="0">
                <a:solidFill>
                  <a:schemeClr val="accent5">
                    <a:lumMod val="50000"/>
                  </a:schemeClr>
                </a:solidFill>
                <a:latin typeface="Arial"/>
              </a:rPr>
              <a:t> </a:t>
            </a:r>
            <a:r>
              <a:rPr lang="en-US" sz="2000" dirty="0">
                <a:solidFill>
                  <a:schemeClr val="accent5">
                    <a:lumMod val="50000"/>
                  </a:schemeClr>
                </a:solidFill>
                <a:latin typeface="Arial"/>
              </a:rPr>
              <a:t>Budget: </a:t>
            </a:r>
            <a:r>
              <a:rPr lang="en-GB" altLang="en-US" sz="2000" dirty="0">
                <a:solidFill>
                  <a:schemeClr val="accent5">
                    <a:lumMod val="50000"/>
                  </a:schemeClr>
                </a:solidFill>
                <a:latin typeface="Arial"/>
              </a:rPr>
              <a:t>6.5</a:t>
            </a:r>
            <a:r>
              <a:rPr lang="bg-BG" altLang="en-US" sz="2000" dirty="0">
                <a:solidFill>
                  <a:schemeClr val="accent5">
                    <a:lumMod val="50000"/>
                  </a:schemeClr>
                </a:solidFill>
                <a:latin typeface="Arial"/>
              </a:rPr>
              <a:t> </a:t>
            </a:r>
            <a:r>
              <a:rPr lang="en-US" altLang="en-US" sz="2000" dirty="0" err="1">
                <a:solidFill>
                  <a:schemeClr val="accent5">
                    <a:lumMod val="50000"/>
                  </a:schemeClr>
                </a:solidFill>
                <a:latin typeface="Arial"/>
              </a:rPr>
              <a:t>mln</a:t>
            </a:r>
            <a:r>
              <a:rPr lang="bg-BG" altLang="en-US" sz="2000" dirty="0">
                <a:solidFill>
                  <a:schemeClr val="accent5">
                    <a:lumMod val="50000"/>
                  </a:schemeClr>
                </a:solidFill>
                <a:latin typeface="Arial"/>
              </a:rPr>
              <a:t>. €</a:t>
            </a:r>
            <a:r>
              <a:rPr lang="en-GB" altLang="en-US" sz="2000" dirty="0">
                <a:solidFill>
                  <a:schemeClr val="accent5">
                    <a:lumMod val="50000"/>
                  </a:schemeClr>
                </a:solidFill>
                <a:latin typeface="Arial"/>
              </a:rPr>
              <a:t>; </a:t>
            </a:r>
            <a:r>
              <a:rPr lang="en-US" altLang="en-US" sz="2000" dirty="0">
                <a:solidFill>
                  <a:schemeClr val="accent5">
                    <a:lumMod val="50000"/>
                  </a:schemeClr>
                </a:solidFill>
                <a:latin typeface="Arial"/>
              </a:rPr>
              <a:t>Municipal Resource and Coordination Center (MRCC) = 6 person team; fast and free of charge consultations by phone, e-mail, on-site; preparation of sample documents, manuals, surveys, provision of information; training of 860 municipal experts in Brussels, Barcelona and Maastricht; proprietary electronic system; supply of IT equipment;</a:t>
            </a:r>
            <a:endParaRPr lang="ru-RU" altLang="en-US" sz="2000" dirty="0">
              <a:solidFill>
                <a:schemeClr val="accent5">
                  <a:lumMod val="50000"/>
                </a:schemeClr>
              </a:solidFill>
              <a:latin typeface="Arial"/>
            </a:endParaRPr>
          </a:p>
          <a:p>
            <a:pPr lvl="0" algn="just" hangingPunct="0">
              <a:spcBef>
                <a:spcPts val="0"/>
              </a:spcBef>
              <a:spcAft>
                <a:spcPts val="600"/>
              </a:spcAft>
              <a:buFont typeface="Wingdings" pitchFamily="2"/>
              <a:buChar char="v"/>
            </a:pPr>
            <a:r>
              <a:rPr lang="en-US" altLang="en-US" sz="2000" dirty="0">
                <a:solidFill>
                  <a:schemeClr val="accent5">
                    <a:lumMod val="50000"/>
                  </a:schemeClr>
                </a:solidFill>
                <a:latin typeface="Arial"/>
              </a:rPr>
              <a:t>Project</a:t>
            </a:r>
            <a:r>
              <a:rPr lang="bg-BG" altLang="en-US" sz="2000" dirty="0">
                <a:solidFill>
                  <a:schemeClr val="accent5">
                    <a:lumMod val="50000"/>
                  </a:schemeClr>
                </a:solidFill>
                <a:latin typeface="Arial"/>
              </a:rPr>
              <a:t> ПРОГРЕС</a:t>
            </a:r>
            <a:r>
              <a:rPr lang="en-US" altLang="en-US" sz="2000" dirty="0">
                <a:solidFill>
                  <a:schemeClr val="accent5">
                    <a:lumMod val="50000"/>
                  </a:schemeClr>
                </a:solidFill>
                <a:latin typeface="Arial"/>
              </a:rPr>
              <a:t>:</a:t>
            </a:r>
            <a:r>
              <a:rPr lang="bg-BG" altLang="en-US" sz="2000" dirty="0">
                <a:solidFill>
                  <a:schemeClr val="accent5">
                    <a:lumMod val="50000"/>
                  </a:schemeClr>
                </a:solidFill>
                <a:latin typeface="Arial"/>
              </a:rPr>
              <a:t> </a:t>
            </a:r>
            <a:r>
              <a:rPr lang="en-US" sz="2000" dirty="0">
                <a:solidFill>
                  <a:schemeClr val="accent5">
                    <a:lumMod val="50000"/>
                  </a:schemeClr>
                </a:solidFill>
                <a:latin typeface="Arial"/>
              </a:rPr>
              <a:t>Under implementation since 2017;</a:t>
            </a:r>
            <a:r>
              <a:rPr lang="bg-BG" sz="2000" dirty="0">
                <a:solidFill>
                  <a:schemeClr val="accent5">
                    <a:lumMod val="50000"/>
                  </a:schemeClr>
                </a:solidFill>
                <a:latin typeface="Arial"/>
              </a:rPr>
              <a:t> </a:t>
            </a:r>
            <a:r>
              <a:rPr lang="en-US" sz="2000" dirty="0">
                <a:solidFill>
                  <a:schemeClr val="accent5">
                    <a:lumMod val="50000"/>
                  </a:schemeClr>
                </a:solidFill>
                <a:latin typeface="Arial"/>
              </a:rPr>
              <a:t>Budget: </a:t>
            </a:r>
            <a:r>
              <a:rPr lang="bg-BG" altLang="en-US" sz="2000" dirty="0">
                <a:solidFill>
                  <a:schemeClr val="accent5">
                    <a:lumMod val="50000"/>
                  </a:schemeClr>
                </a:solidFill>
                <a:latin typeface="Arial"/>
              </a:rPr>
              <a:t>€ </a:t>
            </a:r>
            <a:r>
              <a:rPr lang="en-GB" altLang="en-US" sz="2000" dirty="0">
                <a:solidFill>
                  <a:schemeClr val="accent5">
                    <a:lumMod val="50000"/>
                  </a:schemeClr>
                </a:solidFill>
                <a:latin typeface="Arial"/>
              </a:rPr>
              <a:t>5</a:t>
            </a:r>
            <a:r>
              <a:rPr lang="bg-BG" altLang="en-US" sz="2000" dirty="0">
                <a:solidFill>
                  <a:schemeClr val="accent5">
                    <a:lumMod val="50000"/>
                  </a:schemeClr>
                </a:solidFill>
                <a:latin typeface="Arial"/>
              </a:rPr>
              <a:t> </a:t>
            </a:r>
            <a:r>
              <a:rPr lang="en-US" altLang="en-US" sz="2000" dirty="0" err="1">
                <a:solidFill>
                  <a:schemeClr val="accent5">
                    <a:lumMod val="50000"/>
                  </a:schemeClr>
                </a:solidFill>
                <a:latin typeface="Arial"/>
              </a:rPr>
              <a:t>mln</a:t>
            </a:r>
            <a:r>
              <a:rPr lang="en-US" altLang="en-US" sz="2000" dirty="0">
                <a:solidFill>
                  <a:schemeClr val="accent5">
                    <a:lumMod val="50000"/>
                  </a:schemeClr>
                </a:solidFill>
                <a:latin typeface="Arial"/>
              </a:rPr>
              <a:t>.</a:t>
            </a:r>
            <a:r>
              <a:rPr lang="en-GB" altLang="en-US" sz="2000" dirty="0">
                <a:solidFill>
                  <a:schemeClr val="accent5">
                    <a:lumMod val="50000"/>
                  </a:schemeClr>
                </a:solidFill>
                <a:latin typeface="Arial"/>
              </a:rPr>
              <a:t>; </a:t>
            </a:r>
            <a:r>
              <a:rPr lang="en-US" altLang="en-US" sz="2000" dirty="0">
                <a:solidFill>
                  <a:schemeClr val="accent5">
                    <a:lumMod val="50000"/>
                  </a:schemeClr>
                </a:solidFill>
                <a:latin typeface="Arial"/>
              </a:rPr>
              <a:t>Free of charge consultations on public procurement, state aid, financial instruments; preparation of project proposals; manuals; meetings and forums; preparation for 2021-2027 programming period, </a:t>
            </a:r>
            <a:r>
              <a:rPr lang="en-US" altLang="en-US" sz="2000" dirty="0" err="1">
                <a:solidFill>
                  <a:schemeClr val="accent5">
                    <a:lumMod val="50000"/>
                  </a:schemeClr>
                </a:solidFill>
                <a:latin typeface="Arial"/>
              </a:rPr>
              <a:t>incl</a:t>
            </a:r>
            <a:r>
              <a:rPr lang="en-GB" altLang="en-US" sz="2000" dirty="0">
                <a:solidFill>
                  <a:schemeClr val="accent5">
                    <a:lumMod val="50000"/>
                  </a:schemeClr>
                </a:solidFill>
                <a:latin typeface="Arial"/>
              </a:rPr>
              <a:t>. ITI concepts</a:t>
            </a:r>
            <a:r>
              <a:rPr lang="en-GB" altLang="en-US" sz="2000" dirty="0" smtClean="0">
                <a:solidFill>
                  <a:schemeClr val="accent5">
                    <a:lumMod val="50000"/>
                  </a:schemeClr>
                </a:solidFill>
                <a:latin typeface="Arial"/>
              </a:rPr>
              <a:t>.</a:t>
            </a:r>
            <a:endParaRPr lang="ru-RU" altLang="en-US" sz="2000" dirty="0">
              <a:solidFill>
                <a:schemeClr val="accent5">
                  <a:lumMod val="50000"/>
                </a:schemeClr>
              </a:solidFill>
              <a:latin typeface="Arial"/>
            </a:endParaRPr>
          </a:p>
        </p:txBody>
      </p:sp>
    </p:spTree>
    <p:extLst>
      <p:ext uri="{BB962C8B-B14F-4D97-AF65-F5344CB8AC3E}">
        <p14:creationId xmlns:p14="http://schemas.microsoft.com/office/powerpoint/2010/main" val="400797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619996" y="0"/>
            <a:ext cx="7200799" cy="1052739"/>
          </a:xfrm>
        </p:spPr>
        <p:txBody>
          <a:bodyPr anchorCtr="0">
            <a:noAutofit/>
          </a:bodyPr>
          <a:lstStyle/>
          <a:p>
            <a:pPr lvl="0" algn="l"/>
            <a:r>
              <a:rPr lang="en-GB" sz="3200" b="1" dirty="0">
                <a:solidFill>
                  <a:schemeClr val="accent5">
                    <a:lumMod val="50000"/>
                  </a:schemeClr>
                </a:solidFill>
                <a:latin typeface="Calibri" pitchFamily="34"/>
              </a:rPr>
              <a:t>NAMRB support to address imbalances</a:t>
            </a:r>
            <a:endParaRPr lang="bg-BG" sz="3200" b="1" dirty="0">
              <a:solidFill>
                <a:schemeClr val="accent5">
                  <a:lumMod val="50000"/>
                </a:schemeClr>
              </a:solidFill>
              <a:latin typeface="Calibri" pitchFamily="34"/>
            </a:endParaRPr>
          </a:p>
        </p:txBody>
      </p:sp>
      <p:sp>
        <p:nvSpPr>
          <p:cNvPr id="3" name="Content Placeholder 2"/>
          <p:cNvSpPr txBox="1">
            <a:spLocks noGrp="1"/>
          </p:cNvSpPr>
          <p:nvPr>
            <p:ph idx="1"/>
          </p:nvPr>
        </p:nvSpPr>
        <p:spPr>
          <a:xfrm>
            <a:off x="167054" y="1204546"/>
            <a:ext cx="8653741" cy="5360013"/>
          </a:xfrm>
        </p:spPr>
        <p:txBody>
          <a:bodyPr>
            <a:noAutofit/>
          </a:bodyPr>
          <a:lstStyle/>
          <a:p>
            <a:pPr marL="0" indent="0" algn="just" hangingPunct="0">
              <a:spcBef>
                <a:spcPts val="0"/>
              </a:spcBef>
              <a:spcAft>
                <a:spcPts val="600"/>
              </a:spcAft>
              <a:buNone/>
            </a:pPr>
            <a:r>
              <a:rPr lang="en-US" sz="2200" u="sng" dirty="0">
                <a:solidFill>
                  <a:schemeClr val="accent5">
                    <a:lumMod val="50000"/>
                  </a:schemeClr>
                </a:solidFill>
                <a:latin typeface="Arial"/>
              </a:rPr>
              <a:t>NAMRB support to address imbalances</a:t>
            </a:r>
            <a:r>
              <a:rPr lang="bg-BG" sz="2200" u="sng" dirty="0">
                <a:solidFill>
                  <a:schemeClr val="accent5">
                    <a:lumMod val="50000"/>
                  </a:schemeClr>
                </a:solidFill>
                <a:latin typeface="Arial"/>
              </a:rPr>
              <a:t>:</a:t>
            </a:r>
          </a:p>
          <a:p>
            <a:pPr algn="just" hangingPunct="0">
              <a:spcBef>
                <a:spcPts val="0"/>
              </a:spcBef>
              <a:spcAft>
                <a:spcPts val="600"/>
              </a:spcAft>
              <a:buFont typeface="Wingdings" pitchFamily="2"/>
              <a:buChar char="v"/>
            </a:pPr>
            <a:r>
              <a:rPr lang="en-US" sz="2000" dirty="0">
                <a:solidFill>
                  <a:schemeClr val="accent5">
                    <a:lumMod val="50000"/>
                  </a:schemeClr>
                </a:solidFill>
                <a:latin typeface="Arial"/>
              </a:rPr>
              <a:t>Special section on the NAMRB website;</a:t>
            </a:r>
            <a:endParaRPr lang="bg-BG" sz="2000" dirty="0">
              <a:solidFill>
                <a:schemeClr val="accent5">
                  <a:lumMod val="50000"/>
                </a:schemeClr>
              </a:solidFill>
              <a:latin typeface="Arial"/>
            </a:endParaRPr>
          </a:p>
          <a:p>
            <a:pPr algn="just" hangingPunct="0">
              <a:spcBef>
                <a:spcPts val="0"/>
              </a:spcBef>
              <a:spcAft>
                <a:spcPts val="600"/>
              </a:spcAft>
              <a:buFont typeface="Wingdings" pitchFamily="2"/>
              <a:buChar char="v"/>
            </a:pPr>
            <a:r>
              <a:rPr lang="en-US" sz="2000" dirty="0">
                <a:solidFill>
                  <a:schemeClr val="accent5">
                    <a:lumMod val="50000"/>
                  </a:schemeClr>
                </a:solidFill>
                <a:latin typeface="Arial"/>
              </a:rPr>
              <a:t>Facebook group;</a:t>
            </a:r>
            <a:endParaRPr lang="bg-BG" sz="2000" dirty="0">
              <a:solidFill>
                <a:schemeClr val="accent5">
                  <a:lumMod val="50000"/>
                </a:schemeClr>
              </a:solidFill>
              <a:latin typeface="Arial"/>
            </a:endParaRPr>
          </a:p>
          <a:p>
            <a:pPr algn="just" hangingPunct="0">
              <a:spcBef>
                <a:spcPts val="0"/>
              </a:spcBef>
              <a:spcAft>
                <a:spcPts val="600"/>
              </a:spcAft>
              <a:buFont typeface="Wingdings" pitchFamily="2"/>
              <a:buChar char="v"/>
            </a:pPr>
            <a:r>
              <a:rPr lang="en-GB" sz="2000" dirty="0">
                <a:solidFill>
                  <a:schemeClr val="accent5">
                    <a:lumMod val="50000"/>
                  </a:schemeClr>
                </a:solidFill>
                <a:latin typeface="Arial"/>
              </a:rPr>
              <a:t>Annual meeting of municipal EU experts - 1</a:t>
            </a:r>
            <a:r>
              <a:rPr lang="ru-RU" sz="2000" dirty="0">
                <a:solidFill>
                  <a:schemeClr val="accent5">
                    <a:lumMod val="50000"/>
                  </a:schemeClr>
                </a:solidFill>
                <a:latin typeface="Arial"/>
              </a:rPr>
              <a:t>2 </a:t>
            </a:r>
            <a:r>
              <a:rPr lang="en-GB" sz="2000" dirty="0">
                <a:solidFill>
                  <a:schemeClr val="accent5">
                    <a:lumMod val="50000"/>
                  </a:schemeClr>
                </a:solidFill>
                <a:latin typeface="Arial"/>
              </a:rPr>
              <a:t>editions</a:t>
            </a:r>
            <a:r>
              <a:rPr lang="ru-RU" sz="2000" dirty="0">
                <a:solidFill>
                  <a:schemeClr val="accent5">
                    <a:lumMod val="50000"/>
                  </a:schemeClr>
                </a:solidFill>
                <a:latin typeface="Arial"/>
              </a:rPr>
              <a:t>;</a:t>
            </a:r>
            <a:endParaRPr lang="en-GB" altLang="en-US" sz="2000" dirty="0">
              <a:solidFill>
                <a:schemeClr val="accent5">
                  <a:lumMod val="50000"/>
                </a:schemeClr>
              </a:solidFill>
              <a:latin typeface="Arial"/>
            </a:endParaRPr>
          </a:p>
          <a:p>
            <a:pPr algn="just" hangingPunct="0">
              <a:spcBef>
                <a:spcPts val="0"/>
              </a:spcBef>
              <a:spcAft>
                <a:spcPts val="600"/>
              </a:spcAft>
              <a:buClr>
                <a:prstClr val="black"/>
              </a:buClr>
              <a:buFont typeface="Wingdings" pitchFamily="2"/>
              <a:buChar char="v"/>
            </a:pPr>
            <a:r>
              <a:rPr lang="ru-RU" altLang="en-US" sz="2000" dirty="0">
                <a:solidFill>
                  <a:schemeClr val="accent5">
                    <a:lumMod val="50000"/>
                  </a:schemeClr>
                </a:solidFill>
                <a:latin typeface="Arial"/>
              </a:rPr>
              <a:t>URBACT</a:t>
            </a:r>
            <a:r>
              <a:rPr lang="en-GB" altLang="en-US" sz="2000" dirty="0">
                <a:solidFill>
                  <a:schemeClr val="accent5">
                    <a:lumMod val="50000"/>
                  </a:schemeClr>
                </a:solidFill>
                <a:latin typeface="Arial"/>
              </a:rPr>
              <a:t> National Contact Point;</a:t>
            </a:r>
            <a:endParaRPr lang="bg-BG" altLang="en-US" sz="2000" dirty="0">
              <a:solidFill>
                <a:schemeClr val="accent5">
                  <a:lumMod val="50000"/>
                </a:schemeClr>
              </a:solidFill>
              <a:latin typeface="Arial"/>
            </a:endParaRPr>
          </a:p>
          <a:p>
            <a:pPr algn="just" hangingPunct="0">
              <a:spcBef>
                <a:spcPts val="0"/>
              </a:spcBef>
              <a:spcAft>
                <a:spcPts val="600"/>
              </a:spcAft>
              <a:buClr>
                <a:prstClr val="black"/>
              </a:buClr>
              <a:buFont typeface="Wingdings" pitchFamily="2"/>
              <a:buChar char="v"/>
            </a:pPr>
            <a:r>
              <a:rPr lang="en-US" altLang="en-US" sz="2000" dirty="0">
                <a:solidFill>
                  <a:schemeClr val="accent5">
                    <a:lumMod val="50000"/>
                  </a:schemeClr>
                </a:solidFill>
                <a:latin typeface="Arial"/>
              </a:rPr>
              <a:t>Assistance for Bulgarian partnerships with foreign local authorities for participation in EU Programs</a:t>
            </a:r>
            <a:r>
              <a:rPr lang="bg-BG" altLang="en-US" sz="2000" dirty="0">
                <a:solidFill>
                  <a:schemeClr val="accent5">
                    <a:lumMod val="50000"/>
                  </a:schemeClr>
                </a:solidFill>
                <a:latin typeface="Arial"/>
              </a:rPr>
              <a:t>; </a:t>
            </a:r>
          </a:p>
          <a:p>
            <a:pPr algn="just" hangingPunct="0">
              <a:spcBef>
                <a:spcPts val="0"/>
              </a:spcBef>
              <a:spcAft>
                <a:spcPts val="600"/>
              </a:spcAft>
              <a:buClr>
                <a:prstClr val="black"/>
              </a:buClr>
              <a:buFont typeface="Wingdings" pitchFamily="2"/>
              <a:buChar char="v"/>
            </a:pPr>
            <a:r>
              <a:rPr lang="en-US" altLang="en-US" sz="2000" dirty="0">
                <a:solidFill>
                  <a:schemeClr val="accent5">
                    <a:lumMod val="50000"/>
                  </a:schemeClr>
                </a:solidFill>
                <a:latin typeface="Arial"/>
              </a:rPr>
              <a:t>Own commercial company: </a:t>
            </a:r>
            <a:r>
              <a:rPr lang="en-US" altLang="en-US" sz="2000" dirty="0" err="1">
                <a:solidFill>
                  <a:schemeClr val="accent5">
                    <a:lumMod val="50000"/>
                  </a:schemeClr>
                </a:solidFill>
                <a:latin typeface="Arial"/>
              </a:rPr>
              <a:t>organisation</a:t>
            </a:r>
            <a:r>
              <a:rPr lang="en-US" altLang="en-US" sz="2000" dirty="0">
                <a:solidFill>
                  <a:schemeClr val="accent5">
                    <a:lumMod val="50000"/>
                  </a:schemeClr>
                </a:solidFill>
                <a:latin typeface="Arial"/>
              </a:rPr>
              <a:t> of events, study visits, workshops, preparation of project documentation;</a:t>
            </a:r>
            <a:endParaRPr lang="bg-BG" altLang="en-US" sz="2000" dirty="0">
              <a:solidFill>
                <a:schemeClr val="accent5">
                  <a:lumMod val="50000"/>
                </a:schemeClr>
              </a:solidFill>
              <a:latin typeface="Arial"/>
            </a:endParaRPr>
          </a:p>
          <a:p>
            <a:pPr algn="just" hangingPunct="0">
              <a:spcBef>
                <a:spcPts val="0"/>
              </a:spcBef>
              <a:spcAft>
                <a:spcPts val="600"/>
              </a:spcAft>
              <a:buClr>
                <a:prstClr val="black"/>
              </a:buClr>
              <a:buFont typeface="Wingdings" pitchFamily="2"/>
              <a:buChar char="v"/>
            </a:pPr>
            <a:r>
              <a:rPr lang="en-US" altLang="en-US" sz="2000" dirty="0">
                <a:solidFill>
                  <a:schemeClr val="accent5">
                    <a:lumMod val="50000"/>
                  </a:schemeClr>
                </a:solidFill>
                <a:latin typeface="Arial"/>
              </a:rPr>
              <a:t>Advocacy and lobbying at national level</a:t>
            </a:r>
            <a:r>
              <a:rPr lang="ru-RU" altLang="en-US" sz="2000" dirty="0">
                <a:solidFill>
                  <a:schemeClr val="accent5">
                    <a:lumMod val="50000"/>
                  </a:schemeClr>
                </a:solidFill>
                <a:latin typeface="Arial"/>
              </a:rPr>
              <a:t>: &gt; 100 </a:t>
            </a:r>
            <a:r>
              <a:rPr lang="en-GB" altLang="en-US" sz="2000" dirty="0">
                <a:solidFill>
                  <a:schemeClr val="accent5">
                    <a:lumMod val="50000"/>
                  </a:schemeClr>
                </a:solidFill>
                <a:latin typeface="Arial"/>
              </a:rPr>
              <a:t>representatives in the Monitoring Committees, Strategic Councils etc. of EU funded programmes</a:t>
            </a:r>
            <a:r>
              <a:rPr lang="ru-RU" altLang="en-US" sz="2000" dirty="0">
                <a:solidFill>
                  <a:schemeClr val="accent5">
                    <a:lumMod val="50000"/>
                  </a:schemeClr>
                </a:solidFill>
                <a:latin typeface="Arial"/>
              </a:rPr>
              <a:t>;</a:t>
            </a:r>
            <a:endParaRPr lang="bg-BG" altLang="en-US" sz="2000" dirty="0">
              <a:solidFill>
                <a:schemeClr val="accent5">
                  <a:lumMod val="50000"/>
                </a:schemeClr>
              </a:solidFill>
              <a:latin typeface="Arial"/>
            </a:endParaRPr>
          </a:p>
          <a:p>
            <a:pPr algn="just" hangingPunct="0">
              <a:spcBef>
                <a:spcPts val="0"/>
              </a:spcBef>
              <a:spcAft>
                <a:spcPts val="600"/>
              </a:spcAft>
              <a:buClr>
                <a:prstClr val="black"/>
              </a:buClr>
              <a:buFont typeface="Wingdings" pitchFamily="2"/>
              <a:buChar char="v"/>
            </a:pPr>
            <a:r>
              <a:rPr lang="en-US" altLang="en-US" sz="2000" dirty="0">
                <a:solidFill>
                  <a:schemeClr val="accent5">
                    <a:lumMod val="50000"/>
                  </a:schemeClr>
                </a:solidFill>
                <a:latin typeface="Arial"/>
              </a:rPr>
              <a:t>Advocacy and lobbying at EU level</a:t>
            </a:r>
            <a:r>
              <a:rPr lang="ru-RU" altLang="en-US" sz="2000" dirty="0">
                <a:solidFill>
                  <a:schemeClr val="accent5">
                    <a:lumMod val="50000"/>
                  </a:schemeClr>
                </a:solidFill>
                <a:latin typeface="Arial"/>
              </a:rPr>
              <a:t>: </a:t>
            </a:r>
            <a:r>
              <a:rPr lang="en-GB" altLang="en-US" sz="2000" dirty="0">
                <a:solidFill>
                  <a:schemeClr val="accent5">
                    <a:lumMod val="50000"/>
                  </a:schemeClr>
                </a:solidFill>
                <a:latin typeface="Arial"/>
              </a:rPr>
              <a:t>partnership with members of the European Parliament; commissioners; DGs of the Commission; EIB; EBRD; Permanent Representation of the Republic of Bulgaria to the EU</a:t>
            </a:r>
            <a:r>
              <a:rPr lang="ru-RU" altLang="en-US" sz="2000" dirty="0">
                <a:solidFill>
                  <a:schemeClr val="accent5">
                    <a:lumMod val="50000"/>
                  </a:schemeClr>
                </a:solidFill>
                <a:latin typeface="Arial"/>
              </a:rPr>
              <a:t>.</a:t>
            </a:r>
            <a:endParaRPr lang="en-GB" altLang="en-US" sz="2000" dirty="0">
              <a:solidFill>
                <a:schemeClr val="accent5">
                  <a:lumMod val="50000"/>
                </a:schemeClr>
              </a:solidFill>
              <a:latin typeface="Arial"/>
            </a:endParaRPr>
          </a:p>
          <a:p>
            <a:pPr marL="0" lvl="0" indent="0" algn="just">
              <a:buNone/>
            </a:pPr>
            <a:endParaRPr lang="ru-RU" altLang="en-US" sz="1800" dirty="0">
              <a:solidFill>
                <a:srgbClr val="4472C4">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just" hangingPunct="0">
              <a:spcBef>
                <a:spcPts val="0"/>
              </a:spcBef>
              <a:spcAft>
                <a:spcPts val="1200"/>
              </a:spcAft>
              <a:buNone/>
            </a:pPr>
            <a:endParaRPr lang="bg-BG" sz="1800" dirty="0">
              <a:solidFill>
                <a:srgbClr val="4472C4">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69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0000000-0000-0000-0000-000000000000}"/>
              </a:ext>
            </a:extLst>
          </p:cNvPr>
          <p:cNvPicPr>
            <a:picLocks noChangeAspect="1"/>
          </p:cNvPicPr>
          <p:nvPr/>
        </p:nvPicPr>
        <p:blipFill>
          <a:blip r:embed="rId3"/>
          <a:srcRect l="900" t="800" r="700" b="934"/>
          <a:stretch>
            <a:fillRect/>
          </a:stretch>
        </p:blipFill>
        <p:spPr>
          <a:xfrm>
            <a:off x="9143" y="-6775"/>
            <a:ext cx="9165451" cy="6864775"/>
          </a:xfrm>
          <a:prstGeom prst="rect">
            <a:avLst/>
          </a:prstGeom>
          <a:noFill/>
          <a:ln cap="flat">
            <a:noFill/>
          </a:ln>
        </p:spPr>
      </p:pic>
      <p:sp>
        <p:nvSpPr>
          <p:cNvPr id="4" name="Content Placeholder 2"/>
          <p:cNvSpPr txBox="1">
            <a:spLocks noGrp="1"/>
          </p:cNvSpPr>
          <p:nvPr>
            <p:ph idx="1"/>
          </p:nvPr>
        </p:nvSpPr>
        <p:spPr>
          <a:xfrm>
            <a:off x="146303" y="1600200"/>
            <a:ext cx="8851393" cy="5102352"/>
          </a:xfrm>
        </p:spPr>
        <p:txBody>
          <a:bodyPr>
            <a:normAutofit/>
          </a:bodyPr>
          <a:lstStyle/>
          <a:p>
            <a:pPr marL="0" indent="0" algn="ctr">
              <a:buNone/>
            </a:pPr>
            <a:r>
              <a:rPr lang="en-US" sz="4000" b="1" cap="all" dirty="0" smtClean="0">
                <a:ln w="3175" cmpd="sng">
                  <a:noFill/>
                </a:ln>
                <a:solidFill>
                  <a:schemeClr val="accent5">
                    <a:lumMod val="50000"/>
                  </a:schemeClr>
                </a:solidFill>
              </a:rPr>
              <a:t>community-led local development</a:t>
            </a:r>
            <a:endParaRPr lang="bg-BG" sz="4000" b="1" cap="all" dirty="0" smtClean="0">
              <a:ln w="3175" cmpd="sng">
                <a:noFill/>
              </a:ln>
              <a:solidFill>
                <a:schemeClr val="accent5">
                  <a:lumMod val="50000"/>
                </a:schemeClr>
              </a:solidFill>
            </a:endParaRPr>
          </a:p>
          <a:p>
            <a:pPr algn="ctr"/>
            <a:endParaRPr lang="bg-BG" sz="2000" cap="all" dirty="0" smtClean="0">
              <a:ln w="3175" cmpd="sng">
                <a:noFill/>
              </a:ln>
              <a:solidFill>
                <a:schemeClr val="accent5">
                  <a:lumMod val="50000"/>
                </a:schemeClr>
              </a:solidFill>
            </a:endParaRPr>
          </a:p>
          <a:p>
            <a:pPr marL="0" indent="0" algn="ctr">
              <a:buNone/>
            </a:pPr>
            <a:endParaRPr lang="bg-BG" sz="2000" cap="all" dirty="0">
              <a:ln w="3175" cmpd="sng">
                <a:noFill/>
              </a:ln>
              <a:solidFill>
                <a:schemeClr val="accent5">
                  <a:lumMod val="50000"/>
                </a:schemeClr>
              </a:solidFill>
            </a:endParaRPr>
          </a:p>
          <a:p>
            <a:pPr marL="0" indent="0" algn="ctr">
              <a:buNone/>
            </a:pPr>
            <a:r>
              <a:rPr lang="bg-BG" sz="2000" cap="all" dirty="0" smtClean="0">
                <a:ln w="3175" cmpd="sng">
                  <a:noFill/>
                </a:ln>
                <a:solidFill>
                  <a:schemeClr val="accent5">
                    <a:lumMod val="50000"/>
                  </a:schemeClr>
                </a:solidFill>
              </a:rPr>
              <a:t> </a:t>
            </a:r>
            <a:endParaRPr lang="bg-BG" sz="2000" cap="all" dirty="0">
              <a:ln w="3175" cmpd="sng">
                <a:noFill/>
              </a:ln>
              <a:solidFill>
                <a:schemeClr val="accent5">
                  <a:lumMod val="50000"/>
                </a:schemeClr>
              </a:solidFill>
            </a:endParaRPr>
          </a:p>
          <a:p>
            <a:endParaRPr lang="en-GB" dirty="0">
              <a:solidFill>
                <a:schemeClr val="accent5">
                  <a:lumMod val="50000"/>
                </a:schemeClr>
              </a:solidFill>
            </a:endParaRPr>
          </a:p>
        </p:txBody>
      </p:sp>
      <p:sp>
        <p:nvSpPr>
          <p:cNvPr id="3" name="TextBox 2"/>
          <p:cNvSpPr txBox="1"/>
          <p:nvPr/>
        </p:nvSpPr>
        <p:spPr>
          <a:xfrm>
            <a:off x="5670000" y="4410000"/>
            <a:ext cx="331012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srgbClr val="4472C4">
                    <a:lumMod val="50000"/>
                  </a:srgbClr>
                </a:solidFill>
                <a:effectLst/>
                <a:uLnTx/>
                <a:uFillTx/>
                <a:latin typeface="Calibri"/>
                <a:ea typeface="+mn-ea"/>
                <a:cs typeface="+mn-cs"/>
              </a:rPr>
              <a:t>Stefan Spasov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srgbClr val="4472C4">
                    <a:lumMod val="50000"/>
                  </a:srgbClr>
                </a:solidFill>
                <a:effectLst/>
                <a:uLnTx/>
                <a:uFillTx/>
                <a:latin typeface="Calibri"/>
                <a:ea typeface="+mn-ea"/>
                <a:cs typeface="+mn-cs"/>
              </a:rPr>
              <a:t>Head of CLLD unit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srgbClr val="4472C4">
                    <a:lumMod val="50000"/>
                  </a:srgbClr>
                </a:solidFill>
                <a:effectLst/>
                <a:uLnTx/>
                <a:uFillTx/>
                <a:latin typeface="Calibri"/>
                <a:ea typeface="+mn-ea"/>
                <a:cs typeface="+mn-cs"/>
              </a:rPr>
              <a:t>RDD, MAF</a:t>
            </a:r>
            <a:endParaRPr kumimoji="0" lang="en-GB" sz="2400" b="0" i="1" u="none" strike="noStrike" kern="1200" cap="none" spc="0" normalizeH="0" baseline="0" noProof="0" dirty="0">
              <a:ln>
                <a:noFill/>
              </a:ln>
              <a:solidFill>
                <a:srgbClr val="4472C4">
                  <a:lumMod val="50000"/>
                </a:srgbClr>
              </a:solidFill>
              <a:effectLst/>
              <a:uLnTx/>
              <a:uFillTx/>
              <a:latin typeface="Calibri"/>
              <a:ea typeface="+mn-ea"/>
              <a:cs typeface="+mn-cs"/>
            </a:endParaRPr>
          </a:p>
        </p:txBody>
      </p:sp>
      <p:grpSp>
        <p:nvGrpSpPr>
          <p:cNvPr id="11" name="Group 10"/>
          <p:cNvGrpSpPr/>
          <p:nvPr/>
        </p:nvGrpSpPr>
        <p:grpSpPr>
          <a:xfrm>
            <a:off x="0" y="54864"/>
            <a:ext cx="9064397" cy="941832"/>
            <a:chOff x="0" y="54864"/>
            <a:chExt cx="9064397" cy="941832"/>
          </a:xfrm>
        </p:grpSpPr>
        <p:pic>
          <p:nvPicPr>
            <p:cNvPr id="12" name="Picture 11"/>
            <p:cNvPicPr>
              <a:picLocks noChangeAspect="1"/>
            </p:cNvPicPr>
            <p:nvPr/>
          </p:nvPicPr>
          <p:blipFill rotWithShape="1">
            <a:blip r:embed="rId4"/>
            <a:srcRect l="1818" t="8336" r="3536" b="12500"/>
            <a:stretch/>
          </p:blipFill>
          <p:spPr>
            <a:xfrm>
              <a:off x="0" y="54864"/>
              <a:ext cx="3941064" cy="941832"/>
            </a:xfrm>
            <a:prstGeom prst="rect">
              <a:avLst/>
            </a:prstGeom>
          </p:spPr>
        </p:pic>
        <p:grpSp>
          <p:nvGrpSpPr>
            <p:cNvPr id="13" name="Group 12"/>
            <p:cNvGrpSpPr/>
            <p:nvPr/>
          </p:nvGrpSpPr>
          <p:grpSpPr>
            <a:xfrm>
              <a:off x="5751577" y="69424"/>
              <a:ext cx="3312820" cy="899282"/>
              <a:chOff x="5751577" y="69424"/>
              <a:chExt cx="3312820" cy="899282"/>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1577" y="69424"/>
                <a:ext cx="1161750" cy="899282"/>
              </a:xfrm>
              <a:prstGeom prst="rect">
                <a:avLst/>
              </a:prstGeom>
            </p:spPr>
          </p:pic>
          <p:pic>
            <p:nvPicPr>
              <p:cNvPr id="15" name="Picture 14"/>
              <p:cNvPicPr>
                <a:picLocks noChangeAspect="1"/>
              </p:cNvPicPr>
              <p:nvPr/>
            </p:nvPicPr>
            <p:blipFill rotWithShape="1">
              <a:blip r:embed="rId6"/>
              <a:srcRect l="31846" t="26726" r="3392" b="20261"/>
              <a:stretch/>
            </p:blipFill>
            <p:spPr>
              <a:xfrm>
                <a:off x="6825562" y="210312"/>
                <a:ext cx="2238835" cy="612648"/>
              </a:xfrm>
              <a:prstGeom prst="rect">
                <a:avLst/>
              </a:prstGeom>
            </p:spPr>
          </p:pic>
        </p:grpSp>
      </p:grpSp>
    </p:spTree>
    <p:extLst>
      <p:ext uri="{BB962C8B-B14F-4D97-AF65-F5344CB8AC3E}">
        <p14:creationId xmlns:p14="http://schemas.microsoft.com/office/powerpoint/2010/main" val="316541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0000000-0000-0000-0000-000000000000}"/>
              </a:ext>
            </a:extLst>
          </p:cNvPr>
          <p:cNvPicPr>
            <a:picLocks noChangeAspect="1"/>
          </p:cNvPicPr>
          <p:nvPr/>
        </p:nvPicPr>
        <p:blipFill>
          <a:blip r:embed="rId3"/>
          <a:srcRect l="900" t="800" r="700" b="934"/>
          <a:stretch>
            <a:fillRect/>
          </a:stretch>
        </p:blipFill>
        <p:spPr>
          <a:xfrm>
            <a:off x="9143" y="-6775"/>
            <a:ext cx="9165451" cy="6864775"/>
          </a:xfrm>
          <a:prstGeom prst="rect">
            <a:avLst/>
          </a:prstGeom>
          <a:noFill/>
          <a:ln cap="flat">
            <a:noFill/>
          </a:ln>
        </p:spPr>
      </p:pic>
      <p:sp>
        <p:nvSpPr>
          <p:cNvPr id="4" name="Content Placeholder 2"/>
          <p:cNvSpPr txBox="1">
            <a:spLocks noGrp="1"/>
          </p:cNvSpPr>
          <p:nvPr>
            <p:ph idx="1"/>
          </p:nvPr>
        </p:nvSpPr>
        <p:spPr>
          <a:xfrm>
            <a:off x="146303" y="1600200"/>
            <a:ext cx="8851393" cy="5102352"/>
          </a:xfrm>
        </p:spPr>
        <p:txBody>
          <a:bodyPr>
            <a:normAutofit/>
          </a:bodyPr>
          <a:lstStyle/>
          <a:p>
            <a:pPr marL="0" indent="0" algn="ctr">
              <a:buNone/>
            </a:pPr>
            <a:r>
              <a:rPr lang="en-US" sz="4000" b="1" cap="all" dirty="0">
                <a:ln w="3175" cmpd="sng">
                  <a:noFill/>
                </a:ln>
                <a:solidFill>
                  <a:schemeClr val="accent5">
                    <a:lumMod val="50000"/>
                  </a:schemeClr>
                </a:solidFill>
              </a:rPr>
              <a:t>EU Funds Support to Achieving a Balanced Territorial Development: </a:t>
            </a:r>
            <a:r>
              <a:rPr lang="en-US" sz="4000" b="1" i="1" cap="all" dirty="0">
                <a:ln w="3175" cmpd="sng">
                  <a:noFill/>
                </a:ln>
                <a:solidFill>
                  <a:schemeClr val="accent5">
                    <a:lumMod val="50000"/>
                  </a:schemeClr>
                </a:solidFill>
              </a:rPr>
              <a:t>Key Challenges, Commitments Made, Implementation Mechanisms &amp; Progress Achieved</a:t>
            </a:r>
            <a:endParaRPr lang="bg-BG" sz="2000" i="1" cap="all" dirty="0" smtClean="0">
              <a:ln w="3175" cmpd="sng">
                <a:noFill/>
              </a:ln>
              <a:solidFill>
                <a:schemeClr val="accent5">
                  <a:lumMod val="50000"/>
                </a:schemeClr>
              </a:solidFill>
            </a:endParaRPr>
          </a:p>
          <a:p>
            <a:pPr marL="0" indent="0" algn="ctr">
              <a:buNone/>
            </a:pPr>
            <a:r>
              <a:rPr lang="bg-BG" sz="2000" cap="all" dirty="0" smtClean="0">
                <a:ln w="3175" cmpd="sng">
                  <a:noFill/>
                </a:ln>
                <a:solidFill>
                  <a:schemeClr val="accent5">
                    <a:lumMod val="50000"/>
                  </a:schemeClr>
                </a:solidFill>
              </a:rPr>
              <a:t> </a:t>
            </a:r>
            <a:endParaRPr lang="bg-BG" sz="2000" cap="all" dirty="0">
              <a:ln w="3175" cmpd="sng">
                <a:noFill/>
              </a:ln>
              <a:solidFill>
                <a:schemeClr val="accent5">
                  <a:lumMod val="50000"/>
                </a:schemeClr>
              </a:solidFill>
            </a:endParaRPr>
          </a:p>
          <a:p>
            <a:endParaRPr lang="en-GB" dirty="0">
              <a:solidFill>
                <a:schemeClr val="accent5">
                  <a:lumMod val="50000"/>
                </a:schemeClr>
              </a:solidFill>
            </a:endParaRPr>
          </a:p>
        </p:txBody>
      </p:sp>
      <p:grpSp>
        <p:nvGrpSpPr>
          <p:cNvPr id="5" name="Group 4"/>
          <p:cNvGrpSpPr/>
          <p:nvPr/>
        </p:nvGrpSpPr>
        <p:grpSpPr>
          <a:xfrm>
            <a:off x="27432" y="87712"/>
            <a:ext cx="9040639" cy="899282"/>
            <a:chOff x="27432" y="87712"/>
            <a:chExt cx="9040639" cy="899282"/>
          </a:xfrm>
        </p:grpSpPr>
        <p:pic>
          <p:nvPicPr>
            <p:cNvPr id="8" name="Picture 7"/>
            <p:cNvPicPr>
              <a:picLocks noChangeAspect="1"/>
            </p:cNvPicPr>
            <p:nvPr/>
          </p:nvPicPr>
          <p:blipFill rotWithShape="1">
            <a:blip r:embed="rId4"/>
            <a:srcRect l="3047" r="3000" b="5062"/>
            <a:stretch/>
          </p:blipFill>
          <p:spPr>
            <a:xfrm>
              <a:off x="27432" y="123733"/>
              <a:ext cx="3728208" cy="790665"/>
            </a:xfrm>
            <a:prstGeom prst="rect">
              <a:avLst/>
            </a:prstGeom>
          </p:spPr>
        </p:pic>
        <p:grpSp>
          <p:nvGrpSpPr>
            <p:cNvPr id="7" name="Group 6"/>
            <p:cNvGrpSpPr/>
            <p:nvPr/>
          </p:nvGrpSpPr>
          <p:grpSpPr>
            <a:xfrm>
              <a:off x="5751577" y="87712"/>
              <a:ext cx="3316494" cy="899282"/>
              <a:chOff x="5751577" y="87712"/>
              <a:chExt cx="3316494" cy="899282"/>
            </a:xfrm>
          </p:grpSpPr>
          <p:pic>
            <p:nvPicPr>
              <p:cNvPr id="9" name="Picture 8"/>
              <p:cNvPicPr>
                <a:picLocks noChangeAspect="1"/>
              </p:cNvPicPr>
              <p:nvPr/>
            </p:nvPicPr>
            <p:blipFill>
              <a:blip r:embed="rId5"/>
              <a:stretch>
                <a:fillRect/>
              </a:stretch>
            </p:blipFill>
            <p:spPr>
              <a:xfrm>
                <a:off x="6803009" y="273978"/>
                <a:ext cx="2265062" cy="53012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1577" y="87712"/>
                <a:ext cx="1161750" cy="899282"/>
              </a:xfrm>
              <a:prstGeom prst="rect">
                <a:avLst/>
              </a:prstGeom>
            </p:spPr>
          </p:pic>
        </p:grpSp>
      </p:grpSp>
    </p:spTree>
    <p:extLst>
      <p:ext uri="{BB962C8B-B14F-4D97-AF65-F5344CB8AC3E}">
        <p14:creationId xmlns:p14="http://schemas.microsoft.com/office/powerpoint/2010/main" val="3543967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619996" y="0"/>
            <a:ext cx="7200799" cy="1052739"/>
          </a:xfrm>
        </p:spPr>
        <p:txBody>
          <a:bodyPr anchorCtr="0">
            <a:noAutofit/>
          </a:bodyPr>
          <a:lstStyle/>
          <a:p>
            <a:pPr algn="l"/>
            <a:r>
              <a:rPr lang="en-US" sz="3200" b="1" dirty="0" smtClean="0">
                <a:solidFill>
                  <a:schemeClr val="accent5">
                    <a:lumMod val="50000"/>
                  </a:schemeClr>
                </a:solidFill>
                <a:latin typeface="Calibri" pitchFamily="34"/>
              </a:rPr>
              <a:t>Implementation Progress</a:t>
            </a:r>
            <a:r>
              <a:rPr lang="bg-BG" sz="3200" b="1" dirty="0" smtClean="0">
                <a:solidFill>
                  <a:schemeClr val="accent5">
                    <a:lumMod val="50000"/>
                  </a:schemeClr>
                </a:solidFill>
                <a:latin typeface="Calibri" pitchFamily="34"/>
              </a:rPr>
              <a:t>: </a:t>
            </a:r>
            <a:r>
              <a:rPr lang="en-GB" sz="3200" b="1" dirty="0" smtClean="0">
                <a:solidFill>
                  <a:schemeClr val="accent5">
                    <a:lumMod val="50000"/>
                  </a:schemeClr>
                </a:solidFill>
                <a:latin typeface="Calibri" pitchFamily="34"/>
              </a:rPr>
              <a:t>Key </a:t>
            </a:r>
            <a:r>
              <a:rPr lang="en-US" sz="3200" b="1" dirty="0" smtClean="0">
                <a:solidFill>
                  <a:schemeClr val="accent5">
                    <a:lumMod val="50000"/>
                  </a:schemeClr>
                </a:solidFill>
                <a:latin typeface="Calibri" pitchFamily="34"/>
              </a:rPr>
              <a:t>Results Achieved</a:t>
            </a:r>
            <a:endParaRPr lang="bg-BG" sz="3200" b="1" dirty="0">
              <a:solidFill>
                <a:schemeClr val="accent5">
                  <a:lumMod val="50000"/>
                </a:schemeClr>
              </a:solidFill>
              <a:latin typeface="Calibri" pitchFamily="34"/>
            </a:endParaRPr>
          </a:p>
        </p:txBody>
      </p:sp>
      <p:sp>
        <p:nvSpPr>
          <p:cNvPr id="3" name="Content Placeholder 2"/>
          <p:cNvSpPr txBox="1">
            <a:spLocks noGrp="1"/>
          </p:cNvSpPr>
          <p:nvPr>
            <p:ph idx="1"/>
          </p:nvPr>
        </p:nvSpPr>
        <p:spPr>
          <a:xfrm>
            <a:off x="467541" y="1184799"/>
            <a:ext cx="8353254" cy="5040556"/>
          </a:xfrm>
        </p:spPr>
        <p:txBody>
          <a:bodyPr>
            <a:noAutofit/>
          </a:bodyPr>
          <a:lstStyle/>
          <a:p>
            <a:pPr lvl="0" algn="just" hangingPunct="0">
              <a:spcBef>
                <a:spcPts val="0"/>
              </a:spcBef>
              <a:spcAft>
                <a:spcPts val="1200"/>
              </a:spcAft>
              <a:buFont typeface="Wingdings" pitchFamily="2"/>
              <a:buChar char="v"/>
            </a:pPr>
            <a:r>
              <a:rPr lang="en-GB" sz="2000" dirty="0" smtClean="0">
                <a:solidFill>
                  <a:schemeClr val="accent5">
                    <a:lumMod val="50000"/>
                  </a:schemeClr>
                </a:solidFill>
                <a:latin typeface="Arial"/>
              </a:rPr>
              <a:t>Funds </a:t>
            </a:r>
            <a:r>
              <a:rPr lang="en-GB" sz="2000" dirty="0">
                <a:solidFill>
                  <a:schemeClr val="accent5">
                    <a:lumMod val="50000"/>
                  </a:schemeClr>
                </a:solidFill>
                <a:latin typeface="Arial"/>
              </a:rPr>
              <a:t>for projects under the </a:t>
            </a:r>
            <a:r>
              <a:rPr lang="en-GB" sz="2000" dirty="0" smtClean="0">
                <a:solidFill>
                  <a:schemeClr val="accent5">
                    <a:lumMod val="50000"/>
                  </a:schemeClr>
                </a:solidFill>
                <a:latin typeface="Arial"/>
              </a:rPr>
              <a:t>CLLD LDSs provided by the </a:t>
            </a:r>
            <a:r>
              <a:rPr lang="en-GB" sz="2000" dirty="0">
                <a:solidFill>
                  <a:schemeClr val="accent5">
                    <a:lumMod val="50000"/>
                  </a:schemeClr>
                </a:solidFill>
                <a:latin typeface="Arial"/>
              </a:rPr>
              <a:t>operational programs have been </a:t>
            </a:r>
            <a:r>
              <a:rPr lang="en-GB" sz="2000" dirty="0" smtClean="0">
                <a:solidFill>
                  <a:schemeClr val="accent5">
                    <a:lumMod val="50000"/>
                  </a:schemeClr>
                </a:solidFill>
                <a:latin typeface="Arial"/>
              </a:rPr>
              <a:t>contracted </a:t>
            </a:r>
            <a:r>
              <a:rPr lang="en-GB" sz="2000" dirty="0">
                <a:solidFill>
                  <a:schemeClr val="accent5">
                    <a:lumMod val="50000"/>
                  </a:schemeClr>
                </a:solidFill>
                <a:latin typeface="Arial"/>
              </a:rPr>
              <a:t>and a high level of </a:t>
            </a:r>
            <a:r>
              <a:rPr lang="en-GB" sz="2000" dirty="0" err="1" smtClean="0">
                <a:solidFill>
                  <a:schemeClr val="accent5">
                    <a:lumMod val="50000"/>
                  </a:schemeClr>
                </a:solidFill>
                <a:latin typeface="Arial"/>
              </a:rPr>
              <a:t>dibursement</a:t>
            </a:r>
            <a:r>
              <a:rPr lang="en-GB" sz="2000" dirty="0" smtClean="0">
                <a:solidFill>
                  <a:schemeClr val="accent5">
                    <a:lumMod val="50000"/>
                  </a:schemeClr>
                </a:solidFill>
                <a:latin typeface="Arial"/>
              </a:rPr>
              <a:t> </a:t>
            </a:r>
            <a:r>
              <a:rPr lang="en-GB" sz="2000" dirty="0">
                <a:solidFill>
                  <a:schemeClr val="accent5">
                    <a:lumMod val="50000"/>
                  </a:schemeClr>
                </a:solidFill>
                <a:latin typeface="Arial"/>
              </a:rPr>
              <a:t>is </a:t>
            </a:r>
            <a:r>
              <a:rPr lang="en-GB" sz="2000" dirty="0" smtClean="0">
                <a:solidFill>
                  <a:schemeClr val="accent5">
                    <a:lumMod val="50000"/>
                  </a:schemeClr>
                </a:solidFill>
                <a:latin typeface="Arial"/>
              </a:rPr>
              <a:t>achieved.</a:t>
            </a:r>
          </a:p>
          <a:p>
            <a:pPr lvl="0" algn="just" hangingPunct="0">
              <a:spcBef>
                <a:spcPts val="0"/>
              </a:spcBef>
              <a:spcAft>
                <a:spcPts val="1200"/>
              </a:spcAft>
              <a:buFont typeface="Wingdings" pitchFamily="2"/>
              <a:buChar char="v"/>
            </a:pPr>
            <a:r>
              <a:rPr lang="en-GB" sz="2000" dirty="0" smtClean="0">
                <a:solidFill>
                  <a:schemeClr val="accent5">
                    <a:lumMod val="50000"/>
                  </a:schemeClr>
                </a:solidFill>
                <a:latin typeface="Arial"/>
              </a:rPr>
              <a:t>72</a:t>
            </a:r>
            <a:r>
              <a:rPr lang="en-GB" sz="2000" dirty="0">
                <a:solidFill>
                  <a:schemeClr val="accent5">
                    <a:lumMod val="50000"/>
                  </a:schemeClr>
                </a:solidFill>
                <a:latin typeface="Arial"/>
              </a:rPr>
              <a:t>% of the </a:t>
            </a:r>
            <a:r>
              <a:rPr lang="en-GB" sz="2000" dirty="0" smtClean="0">
                <a:solidFill>
                  <a:schemeClr val="accent5">
                    <a:lumMod val="50000"/>
                  </a:schemeClr>
                </a:solidFill>
                <a:latin typeface="Arial"/>
              </a:rPr>
              <a:t>budget of the RDP </a:t>
            </a:r>
            <a:r>
              <a:rPr lang="en-GB" sz="2000" dirty="0">
                <a:solidFill>
                  <a:schemeClr val="accent5">
                    <a:lumMod val="50000"/>
                  </a:schemeClr>
                </a:solidFill>
                <a:latin typeface="Arial"/>
              </a:rPr>
              <a:t>for projects under the </a:t>
            </a:r>
            <a:r>
              <a:rPr lang="en-GB" sz="2000" dirty="0" smtClean="0">
                <a:solidFill>
                  <a:schemeClr val="accent5">
                    <a:lumMod val="50000"/>
                  </a:schemeClr>
                </a:solidFill>
                <a:latin typeface="Arial"/>
              </a:rPr>
              <a:t>CLLD LDSs has </a:t>
            </a:r>
            <a:r>
              <a:rPr lang="en-GB" sz="2000" dirty="0">
                <a:solidFill>
                  <a:schemeClr val="accent5">
                    <a:lumMod val="50000"/>
                  </a:schemeClr>
                </a:solidFill>
                <a:latin typeface="Arial"/>
              </a:rPr>
              <a:t>been </a:t>
            </a:r>
            <a:r>
              <a:rPr lang="en-GB" sz="2000" dirty="0" smtClean="0">
                <a:solidFill>
                  <a:schemeClr val="accent5">
                    <a:lumMod val="50000"/>
                  </a:schemeClr>
                </a:solidFill>
                <a:latin typeface="Arial"/>
              </a:rPr>
              <a:t>contracted, </a:t>
            </a:r>
            <a:r>
              <a:rPr lang="en-GB" sz="2000" dirty="0">
                <a:solidFill>
                  <a:schemeClr val="accent5">
                    <a:lumMod val="50000"/>
                  </a:schemeClr>
                </a:solidFill>
                <a:latin typeface="Arial"/>
              </a:rPr>
              <a:t>and 43% of the </a:t>
            </a:r>
            <a:r>
              <a:rPr lang="en-GB" sz="2000" dirty="0" smtClean="0">
                <a:solidFill>
                  <a:schemeClr val="accent5">
                    <a:lumMod val="50000"/>
                  </a:schemeClr>
                </a:solidFill>
                <a:latin typeface="Arial"/>
              </a:rPr>
              <a:t>contracted budget has </a:t>
            </a:r>
            <a:r>
              <a:rPr lang="en-GB" sz="2000" dirty="0">
                <a:solidFill>
                  <a:schemeClr val="accent5">
                    <a:lumMod val="50000"/>
                  </a:schemeClr>
                </a:solidFill>
                <a:latin typeface="Arial"/>
              </a:rPr>
              <a:t>been disbursed</a:t>
            </a:r>
            <a:r>
              <a:rPr lang="en-GB" sz="2000" dirty="0" smtClean="0">
                <a:solidFill>
                  <a:schemeClr val="accent5">
                    <a:lumMod val="50000"/>
                  </a:schemeClr>
                </a:solidFill>
                <a:latin typeface="Arial"/>
              </a:rPr>
              <a:t>. </a:t>
            </a:r>
          </a:p>
          <a:p>
            <a:pPr lvl="0" algn="just" hangingPunct="0">
              <a:spcBef>
                <a:spcPts val="0"/>
              </a:spcBef>
              <a:spcAft>
                <a:spcPts val="1200"/>
              </a:spcAft>
              <a:buFont typeface="Wingdings" pitchFamily="2"/>
              <a:buChar char="v"/>
            </a:pPr>
            <a:r>
              <a:rPr lang="en-GB" sz="2000" dirty="0" smtClean="0">
                <a:solidFill>
                  <a:schemeClr val="accent5">
                    <a:lumMod val="50000"/>
                  </a:schemeClr>
                </a:solidFill>
                <a:latin typeface="Arial"/>
              </a:rPr>
              <a:t>Under </a:t>
            </a:r>
            <a:r>
              <a:rPr lang="en-GB" sz="2000" dirty="0">
                <a:solidFill>
                  <a:schemeClr val="accent5">
                    <a:lumMod val="50000"/>
                  </a:schemeClr>
                </a:solidFill>
                <a:latin typeface="Arial"/>
              </a:rPr>
              <a:t>sub-measure 19.1 "Assistance for preparatory activities", </a:t>
            </a:r>
            <a:r>
              <a:rPr lang="en-GB" sz="2000" dirty="0" smtClean="0">
                <a:solidFill>
                  <a:schemeClr val="accent5">
                    <a:lumMod val="50000"/>
                  </a:schemeClr>
                </a:solidFill>
                <a:latin typeface="Arial"/>
              </a:rPr>
              <a:t>call for applications </a:t>
            </a:r>
            <a:r>
              <a:rPr lang="en-GB" sz="2000" dirty="0">
                <a:solidFill>
                  <a:schemeClr val="accent5">
                    <a:lumMod val="50000"/>
                  </a:schemeClr>
                </a:solidFill>
                <a:latin typeface="Arial"/>
              </a:rPr>
              <a:t>for the preparation of </a:t>
            </a:r>
            <a:r>
              <a:rPr lang="en-GB" sz="2000" dirty="0" smtClean="0">
                <a:solidFill>
                  <a:schemeClr val="accent5">
                    <a:lumMod val="50000"/>
                  </a:schemeClr>
                </a:solidFill>
                <a:latin typeface="Arial"/>
              </a:rPr>
              <a:t>CLLD LDSs for </a:t>
            </a:r>
            <a:r>
              <a:rPr lang="en-GB" sz="2000" dirty="0">
                <a:solidFill>
                  <a:schemeClr val="accent5">
                    <a:lumMod val="50000"/>
                  </a:schemeClr>
                </a:solidFill>
                <a:latin typeface="Arial"/>
              </a:rPr>
              <a:t>the </a:t>
            </a:r>
            <a:r>
              <a:rPr lang="en-GB" sz="2000" dirty="0" smtClean="0">
                <a:solidFill>
                  <a:schemeClr val="accent5">
                    <a:lumMod val="50000"/>
                  </a:schemeClr>
                </a:solidFill>
                <a:latin typeface="Arial"/>
              </a:rPr>
              <a:t>programming </a:t>
            </a:r>
            <a:r>
              <a:rPr lang="en-GB" sz="2000" dirty="0">
                <a:solidFill>
                  <a:schemeClr val="accent5">
                    <a:lumMod val="50000"/>
                  </a:schemeClr>
                </a:solidFill>
                <a:latin typeface="Arial"/>
              </a:rPr>
              <a:t>period 2023-2027 have been </a:t>
            </a:r>
            <a:r>
              <a:rPr lang="en-GB" sz="2000" dirty="0" smtClean="0">
                <a:solidFill>
                  <a:schemeClr val="accent5">
                    <a:lumMod val="50000"/>
                  </a:schemeClr>
                </a:solidFill>
                <a:latin typeface="Arial"/>
              </a:rPr>
              <a:t>carried out.</a:t>
            </a:r>
          </a:p>
          <a:p>
            <a:pPr lvl="0" algn="just" hangingPunct="0">
              <a:spcBef>
                <a:spcPts val="0"/>
              </a:spcBef>
              <a:buFont typeface="Wingdings" pitchFamily="2"/>
              <a:buChar char="v"/>
            </a:pPr>
            <a:r>
              <a:rPr lang="en-GB" sz="2000" dirty="0" smtClean="0">
                <a:solidFill>
                  <a:schemeClr val="accent5">
                    <a:lumMod val="50000"/>
                  </a:schemeClr>
                </a:solidFill>
                <a:latin typeface="Arial"/>
              </a:rPr>
              <a:t>107 </a:t>
            </a:r>
            <a:r>
              <a:rPr lang="en-GB" sz="2000" dirty="0">
                <a:solidFill>
                  <a:schemeClr val="accent5">
                    <a:lumMod val="50000"/>
                  </a:schemeClr>
                </a:solidFill>
                <a:latin typeface="Arial"/>
              </a:rPr>
              <a:t>beneficiaries were approved, </a:t>
            </a:r>
            <a:r>
              <a:rPr lang="en-GB" sz="2000" dirty="0" smtClean="0">
                <a:solidFill>
                  <a:schemeClr val="accent5">
                    <a:lumMod val="50000"/>
                  </a:schemeClr>
                </a:solidFill>
                <a:latin typeface="Arial"/>
              </a:rPr>
              <a:t>including </a:t>
            </a:r>
          </a:p>
          <a:p>
            <a:pPr marL="0" lvl="0" indent="0" algn="just" hangingPunct="0">
              <a:spcBef>
                <a:spcPts val="0"/>
              </a:spcBef>
              <a:buNone/>
            </a:pPr>
            <a:r>
              <a:rPr lang="en-GB" sz="2000" dirty="0" smtClean="0">
                <a:solidFill>
                  <a:schemeClr val="accent5">
                    <a:lumMod val="50000"/>
                  </a:schemeClr>
                </a:solidFill>
                <a:latin typeface="Arial"/>
              </a:rPr>
              <a:t>196 municipalities, that have </a:t>
            </a:r>
            <a:r>
              <a:rPr lang="en-GB" sz="2000" dirty="0">
                <a:solidFill>
                  <a:schemeClr val="accent5">
                    <a:lumMod val="50000"/>
                  </a:schemeClr>
                </a:solidFill>
                <a:latin typeface="Arial"/>
              </a:rPr>
              <a:t>prepared </a:t>
            </a:r>
            <a:r>
              <a:rPr lang="en-GB" sz="2000" dirty="0" smtClean="0">
                <a:solidFill>
                  <a:schemeClr val="accent5">
                    <a:lumMod val="50000"/>
                  </a:schemeClr>
                </a:solidFill>
                <a:latin typeface="Arial"/>
              </a:rPr>
              <a:t>CLLD </a:t>
            </a:r>
          </a:p>
          <a:p>
            <a:pPr marL="0" lvl="0" indent="0" algn="just" hangingPunct="0">
              <a:spcBef>
                <a:spcPts val="0"/>
              </a:spcBef>
              <a:spcAft>
                <a:spcPts val="600"/>
              </a:spcAft>
              <a:buNone/>
            </a:pPr>
            <a:r>
              <a:rPr lang="en-GB" sz="2000" dirty="0" smtClean="0">
                <a:solidFill>
                  <a:schemeClr val="accent5">
                    <a:lumMod val="50000"/>
                  </a:schemeClr>
                </a:solidFill>
                <a:latin typeface="Arial"/>
              </a:rPr>
              <a:t>LDSs for the programming </a:t>
            </a:r>
            <a:r>
              <a:rPr lang="en-GB" sz="2000" dirty="0">
                <a:solidFill>
                  <a:schemeClr val="accent5">
                    <a:lumMod val="50000"/>
                  </a:schemeClr>
                </a:solidFill>
                <a:latin typeface="Arial"/>
              </a:rPr>
              <a:t>period 2023 – </a:t>
            </a:r>
            <a:r>
              <a:rPr lang="en-GB" sz="2000" dirty="0" smtClean="0">
                <a:solidFill>
                  <a:schemeClr val="accent5">
                    <a:lumMod val="50000"/>
                  </a:schemeClr>
                </a:solidFill>
                <a:latin typeface="Arial"/>
              </a:rPr>
              <a:t>2027.</a:t>
            </a:r>
          </a:p>
          <a:p>
            <a:pPr lvl="0" algn="just" hangingPunct="0">
              <a:spcBef>
                <a:spcPts val="0"/>
              </a:spcBef>
              <a:spcAft>
                <a:spcPts val="600"/>
              </a:spcAft>
              <a:buFont typeface="Wingdings" pitchFamily="2"/>
              <a:buChar char="v"/>
            </a:pPr>
            <a:r>
              <a:rPr lang="en-GB" sz="2000" dirty="0" smtClean="0">
                <a:solidFill>
                  <a:schemeClr val="accent5">
                    <a:lumMod val="50000"/>
                  </a:schemeClr>
                </a:solidFill>
                <a:latin typeface="Arial"/>
              </a:rPr>
              <a:t>The </a:t>
            </a:r>
            <a:r>
              <a:rPr lang="en-GB" sz="2000" dirty="0">
                <a:solidFill>
                  <a:schemeClr val="accent5">
                    <a:lumMod val="50000"/>
                  </a:schemeClr>
                </a:solidFill>
                <a:latin typeface="Arial"/>
              </a:rPr>
              <a:t>regulatory framework on the approach </a:t>
            </a:r>
            <a:endParaRPr lang="en-GB" sz="2000" dirty="0" smtClean="0">
              <a:solidFill>
                <a:schemeClr val="accent5">
                  <a:lumMod val="50000"/>
                </a:schemeClr>
              </a:solidFill>
              <a:latin typeface="Arial"/>
            </a:endParaRPr>
          </a:p>
          <a:p>
            <a:pPr marL="0" lvl="0" indent="0" algn="just" hangingPunct="0">
              <a:spcBef>
                <a:spcPts val="0"/>
              </a:spcBef>
              <a:buNone/>
            </a:pPr>
            <a:r>
              <a:rPr lang="en-GB" sz="2000" dirty="0" smtClean="0">
                <a:solidFill>
                  <a:schemeClr val="accent5">
                    <a:lumMod val="50000"/>
                  </a:schemeClr>
                </a:solidFill>
                <a:latin typeface="Arial"/>
              </a:rPr>
              <a:t>for programming </a:t>
            </a:r>
            <a:r>
              <a:rPr lang="en-GB" sz="2000" dirty="0">
                <a:solidFill>
                  <a:schemeClr val="accent5">
                    <a:lumMod val="50000"/>
                  </a:schemeClr>
                </a:solidFill>
                <a:latin typeface="Arial"/>
              </a:rPr>
              <a:t>period 2023 – 2027 is in </a:t>
            </a:r>
            <a:r>
              <a:rPr lang="en-GB" sz="2000" dirty="0" smtClean="0">
                <a:solidFill>
                  <a:schemeClr val="accent5">
                    <a:lumMod val="50000"/>
                  </a:schemeClr>
                </a:solidFill>
                <a:latin typeface="Arial"/>
              </a:rPr>
              <a:t>progress </a:t>
            </a:r>
          </a:p>
          <a:p>
            <a:pPr marL="0" lvl="0" indent="0" algn="just" hangingPunct="0">
              <a:spcBef>
                <a:spcPts val="0"/>
              </a:spcBef>
              <a:buNone/>
            </a:pPr>
            <a:r>
              <a:rPr lang="en-GB" sz="2000" dirty="0" smtClean="0">
                <a:solidFill>
                  <a:schemeClr val="accent5">
                    <a:lumMod val="50000"/>
                  </a:schemeClr>
                </a:solidFill>
                <a:latin typeface="Arial"/>
              </a:rPr>
              <a:t>of preparation.</a:t>
            </a:r>
            <a:endParaRPr lang="ru-RU" sz="2200" dirty="0">
              <a:solidFill>
                <a:srgbClr val="1A3A80"/>
              </a:solidFill>
              <a:latin typeface="Aria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385" y="4281735"/>
            <a:ext cx="2219325" cy="2057400"/>
          </a:xfrm>
          <a:prstGeom prst="rect">
            <a:avLst/>
          </a:prstGeom>
        </p:spPr>
      </p:pic>
    </p:spTree>
    <p:extLst>
      <p:ext uri="{BB962C8B-B14F-4D97-AF65-F5344CB8AC3E}">
        <p14:creationId xmlns:p14="http://schemas.microsoft.com/office/powerpoint/2010/main" val="530744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619996" y="0"/>
            <a:ext cx="7386844" cy="1052739"/>
          </a:xfrm>
        </p:spPr>
        <p:txBody>
          <a:bodyPr anchorCtr="0">
            <a:noAutofit/>
          </a:bodyPr>
          <a:lstStyle/>
          <a:p>
            <a:pPr lvl="0" algn="l"/>
            <a:r>
              <a:rPr lang="en-US" sz="3200" b="1" dirty="0" smtClean="0">
                <a:solidFill>
                  <a:schemeClr val="accent5">
                    <a:lumMod val="50000"/>
                  </a:schemeClr>
                </a:solidFill>
                <a:latin typeface="Calibri" pitchFamily="34"/>
              </a:rPr>
              <a:t>Lessons Learnt</a:t>
            </a:r>
            <a:endParaRPr lang="bg-BG" sz="3200" b="1" dirty="0">
              <a:solidFill>
                <a:schemeClr val="accent5">
                  <a:lumMod val="50000"/>
                </a:schemeClr>
              </a:solidFill>
              <a:latin typeface="Calibri" pitchFamily="34"/>
            </a:endParaRPr>
          </a:p>
        </p:txBody>
      </p:sp>
      <p:sp>
        <p:nvSpPr>
          <p:cNvPr id="3" name="Content Placeholder 2"/>
          <p:cNvSpPr txBox="1">
            <a:spLocks noGrp="1"/>
          </p:cNvSpPr>
          <p:nvPr>
            <p:ph idx="1"/>
          </p:nvPr>
        </p:nvSpPr>
        <p:spPr>
          <a:xfrm>
            <a:off x="467541" y="1524003"/>
            <a:ext cx="8353254" cy="5040556"/>
          </a:xfrm>
        </p:spPr>
        <p:txBody>
          <a:bodyPr>
            <a:noAutofit/>
          </a:bodyPr>
          <a:lstStyle/>
          <a:p>
            <a:pPr algn="just" hangingPunct="0">
              <a:spcBef>
                <a:spcPts val="0"/>
              </a:spcBef>
              <a:spcAft>
                <a:spcPts val="1200"/>
              </a:spcAft>
              <a:buFont typeface="Wingdings" pitchFamily="2"/>
              <a:buChar char="v"/>
            </a:pPr>
            <a:r>
              <a:rPr lang="en-GB" sz="2000" dirty="0">
                <a:solidFill>
                  <a:schemeClr val="accent5">
                    <a:lumMod val="50000"/>
                  </a:schemeClr>
                </a:solidFill>
                <a:latin typeface="Arial"/>
              </a:rPr>
              <a:t>High interest in implementation of the CLLD approach by the local communities.</a:t>
            </a:r>
            <a:endParaRPr lang="bg-BG" sz="2000" dirty="0">
              <a:solidFill>
                <a:schemeClr val="accent5">
                  <a:lumMod val="50000"/>
                </a:schemeClr>
              </a:solidFill>
              <a:latin typeface="Arial"/>
            </a:endParaRPr>
          </a:p>
          <a:p>
            <a:pPr algn="just" hangingPunct="0">
              <a:spcBef>
                <a:spcPts val="0"/>
              </a:spcBef>
              <a:spcAft>
                <a:spcPts val="1200"/>
              </a:spcAft>
              <a:buFont typeface="Wingdings" pitchFamily="2"/>
              <a:buChar char="v"/>
            </a:pPr>
            <a:r>
              <a:rPr lang="en-GB" sz="2000" dirty="0">
                <a:solidFill>
                  <a:schemeClr val="accent5">
                    <a:lumMod val="50000"/>
                  </a:schemeClr>
                </a:solidFill>
                <a:latin typeface="Arial"/>
              </a:rPr>
              <a:t>Necessity to increase the skills and capacity to implement the CLLD approach:</a:t>
            </a:r>
            <a:endParaRPr lang="bg-BG" sz="2000" dirty="0">
              <a:solidFill>
                <a:schemeClr val="accent5">
                  <a:lumMod val="50000"/>
                </a:schemeClr>
              </a:solidFill>
              <a:latin typeface="Arial"/>
            </a:endParaRPr>
          </a:p>
          <a:p>
            <a:pPr lvl="1" algn="just" hangingPunct="0">
              <a:spcBef>
                <a:spcPts val="0"/>
              </a:spcBef>
              <a:spcAft>
                <a:spcPts val="1200"/>
              </a:spcAft>
              <a:buFont typeface="Wingdings" panose="05000000000000000000" pitchFamily="2" charset="2"/>
              <a:buChar char="ü"/>
            </a:pPr>
            <a:r>
              <a:rPr lang="en-GB" sz="1800" dirty="0">
                <a:solidFill>
                  <a:schemeClr val="accent5">
                    <a:lumMod val="50000"/>
                  </a:schemeClr>
                </a:solidFill>
                <a:latin typeface="Arial"/>
              </a:rPr>
              <a:t>Increasing, </a:t>
            </a:r>
            <a:r>
              <a:rPr lang="en-GB" sz="1800" dirty="0" smtClean="0">
                <a:solidFill>
                  <a:schemeClr val="accent5">
                    <a:lumMod val="50000"/>
                  </a:schemeClr>
                </a:solidFill>
                <a:latin typeface="Arial"/>
              </a:rPr>
              <a:t>sustaining </a:t>
            </a:r>
            <a:r>
              <a:rPr lang="en-GB" sz="1800" dirty="0">
                <a:solidFill>
                  <a:schemeClr val="accent5">
                    <a:lumMod val="50000"/>
                  </a:schemeClr>
                </a:solidFill>
                <a:latin typeface="Arial"/>
              </a:rPr>
              <a:t>and developing the administrative capacity of the </a:t>
            </a:r>
            <a:r>
              <a:rPr lang="en-GB" sz="1800" dirty="0" smtClean="0">
                <a:solidFill>
                  <a:schemeClr val="accent5">
                    <a:lumMod val="50000"/>
                  </a:schemeClr>
                </a:solidFill>
                <a:latin typeface="Arial"/>
              </a:rPr>
              <a:t>LAGs</a:t>
            </a:r>
            <a:endParaRPr lang="bg-BG" sz="1800" dirty="0" smtClean="0">
              <a:solidFill>
                <a:schemeClr val="accent5">
                  <a:lumMod val="50000"/>
                </a:schemeClr>
              </a:solidFill>
              <a:latin typeface="Arial"/>
            </a:endParaRPr>
          </a:p>
          <a:p>
            <a:pPr lvl="1" algn="just" hangingPunct="0">
              <a:spcBef>
                <a:spcPts val="0"/>
              </a:spcBef>
              <a:spcAft>
                <a:spcPts val="1200"/>
              </a:spcAft>
              <a:buFont typeface="Wingdings" panose="05000000000000000000" pitchFamily="2" charset="2"/>
              <a:buChar char="ü"/>
            </a:pPr>
            <a:r>
              <a:rPr lang="en-GB" sz="1800" dirty="0" smtClean="0">
                <a:solidFill>
                  <a:schemeClr val="accent5">
                    <a:lumMod val="50000"/>
                  </a:schemeClr>
                </a:solidFill>
                <a:latin typeface="Arial"/>
              </a:rPr>
              <a:t>Increasing, sustaining </a:t>
            </a:r>
            <a:r>
              <a:rPr lang="en-GB" sz="1800" dirty="0">
                <a:solidFill>
                  <a:schemeClr val="accent5">
                    <a:lumMod val="50000"/>
                  </a:schemeClr>
                </a:solidFill>
                <a:latin typeface="Arial"/>
              </a:rPr>
              <a:t>and </a:t>
            </a:r>
            <a:r>
              <a:rPr lang="en-GB" sz="1800" dirty="0" smtClean="0">
                <a:solidFill>
                  <a:schemeClr val="accent5">
                    <a:lumMod val="50000"/>
                  </a:schemeClr>
                </a:solidFill>
                <a:latin typeface="Arial"/>
              </a:rPr>
              <a:t>developing </a:t>
            </a:r>
            <a:r>
              <a:rPr lang="en-GB" sz="1800" dirty="0">
                <a:solidFill>
                  <a:schemeClr val="accent5">
                    <a:lumMod val="50000"/>
                  </a:schemeClr>
                </a:solidFill>
                <a:latin typeface="Arial"/>
              </a:rPr>
              <a:t>the capacity for preparation and implementation of projects </a:t>
            </a:r>
            <a:r>
              <a:rPr lang="en-GB" sz="1800" dirty="0" smtClean="0">
                <a:solidFill>
                  <a:schemeClr val="accent5">
                    <a:lumMod val="50000"/>
                  </a:schemeClr>
                </a:solidFill>
                <a:latin typeface="Arial"/>
              </a:rPr>
              <a:t>from </a:t>
            </a:r>
            <a:r>
              <a:rPr lang="en-GB" sz="1800" dirty="0">
                <a:solidFill>
                  <a:schemeClr val="accent5">
                    <a:lumMod val="50000"/>
                  </a:schemeClr>
                </a:solidFill>
                <a:latin typeface="Arial"/>
              </a:rPr>
              <a:t>the applicants and beneficiaries of the strategies for </a:t>
            </a:r>
            <a:r>
              <a:rPr lang="en-GB" sz="1800" dirty="0" smtClean="0">
                <a:solidFill>
                  <a:schemeClr val="accent5">
                    <a:lumMod val="50000"/>
                  </a:schemeClr>
                </a:solidFill>
                <a:latin typeface="Arial"/>
              </a:rPr>
              <a:t>CLLD</a:t>
            </a:r>
            <a:endParaRPr lang="bg-BG" sz="1800" dirty="0" smtClean="0">
              <a:solidFill>
                <a:schemeClr val="accent5">
                  <a:lumMod val="50000"/>
                </a:schemeClr>
              </a:solidFill>
              <a:latin typeface="Arial"/>
            </a:endParaRPr>
          </a:p>
          <a:p>
            <a:pPr lvl="0" algn="just" hangingPunct="0">
              <a:spcBef>
                <a:spcPts val="0"/>
              </a:spcBef>
              <a:spcAft>
                <a:spcPts val="1200"/>
              </a:spcAft>
              <a:buFont typeface="Wingdings" pitchFamily="2"/>
              <a:buChar char="v"/>
            </a:pPr>
            <a:r>
              <a:rPr lang="en-GB" sz="2000" dirty="0" smtClean="0">
                <a:solidFill>
                  <a:schemeClr val="accent5">
                    <a:lumMod val="50000"/>
                  </a:schemeClr>
                </a:solidFill>
                <a:latin typeface="Arial"/>
              </a:rPr>
              <a:t>Necessity </a:t>
            </a:r>
            <a:r>
              <a:rPr lang="en-GB" sz="2000" dirty="0">
                <a:solidFill>
                  <a:schemeClr val="accent5">
                    <a:lumMod val="50000"/>
                  </a:schemeClr>
                </a:solidFill>
                <a:latin typeface="Arial"/>
              </a:rPr>
              <a:t>to simplify the mechanism of implementation of the BOMR approach.</a:t>
            </a:r>
            <a:endParaRPr lang="bg-BG" sz="2000" dirty="0">
              <a:solidFill>
                <a:schemeClr val="accent5">
                  <a:lumMod val="50000"/>
                </a:schemeClr>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1557569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0000000-0000-0000-0000-000000000000}"/>
              </a:ext>
            </a:extLst>
          </p:cNvPr>
          <p:cNvPicPr>
            <a:picLocks noChangeAspect="1"/>
          </p:cNvPicPr>
          <p:nvPr/>
        </p:nvPicPr>
        <p:blipFill>
          <a:blip r:embed="rId3"/>
          <a:srcRect l="900" t="800" r="700" b="934"/>
          <a:stretch>
            <a:fillRect/>
          </a:stretch>
        </p:blipFill>
        <p:spPr>
          <a:xfrm>
            <a:off x="9143" y="-6775"/>
            <a:ext cx="9165451" cy="6864775"/>
          </a:xfrm>
          <a:prstGeom prst="rect">
            <a:avLst/>
          </a:prstGeom>
          <a:noFill/>
          <a:ln cap="flat">
            <a:noFill/>
          </a:ln>
        </p:spPr>
      </p:pic>
      <p:sp>
        <p:nvSpPr>
          <p:cNvPr id="4" name="Content Placeholder 2"/>
          <p:cNvSpPr txBox="1">
            <a:spLocks noGrp="1"/>
          </p:cNvSpPr>
          <p:nvPr>
            <p:ph idx="1"/>
          </p:nvPr>
        </p:nvSpPr>
        <p:spPr>
          <a:xfrm>
            <a:off x="146303" y="1600200"/>
            <a:ext cx="8851393" cy="5102352"/>
          </a:xfrm>
        </p:spPr>
        <p:txBody>
          <a:bodyPr>
            <a:normAutofit/>
          </a:bodyPr>
          <a:lstStyle/>
          <a:p>
            <a:pPr marL="0" indent="0" algn="ctr">
              <a:buNone/>
            </a:pPr>
            <a:r>
              <a:rPr lang="en-US" sz="4000" b="1" cap="all" dirty="0">
                <a:ln w="3175" cmpd="sng">
                  <a:noFill/>
                </a:ln>
                <a:solidFill>
                  <a:schemeClr val="accent5">
                    <a:lumMod val="50000"/>
                  </a:schemeClr>
                </a:solidFill>
              </a:rPr>
              <a:t>KEY CHALLENGES AND COMMITMENTS MADE AT NATIONAL LEVEL</a:t>
            </a:r>
          </a:p>
          <a:p>
            <a:pPr marL="0" indent="0" algn="ctr">
              <a:buNone/>
            </a:pPr>
            <a:r>
              <a:rPr lang="bg-BG" sz="2000" cap="all" dirty="0" smtClean="0">
                <a:ln w="3175" cmpd="sng">
                  <a:noFill/>
                </a:ln>
                <a:solidFill>
                  <a:schemeClr val="accent5">
                    <a:lumMod val="50000"/>
                  </a:schemeClr>
                </a:solidFill>
              </a:rPr>
              <a:t> </a:t>
            </a:r>
            <a:endParaRPr lang="bg-BG" sz="2000" cap="all" dirty="0">
              <a:ln w="3175" cmpd="sng">
                <a:noFill/>
              </a:ln>
              <a:solidFill>
                <a:schemeClr val="accent5">
                  <a:lumMod val="50000"/>
                </a:schemeClr>
              </a:solidFill>
            </a:endParaRPr>
          </a:p>
          <a:p>
            <a:endParaRPr lang="en-GB" dirty="0">
              <a:solidFill>
                <a:schemeClr val="accent5">
                  <a:lumMod val="50000"/>
                </a:schemeClr>
              </a:solidFill>
            </a:endParaRPr>
          </a:p>
        </p:txBody>
      </p:sp>
      <p:sp>
        <p:nvSpPr>
          <p:cNvPr id="3" name="TextBox 2"/>
          <p:cNvSpPr txBox="1"/>
          <p:nvPr/>
        </p:nvSpPr>
        <p:spPr>
          <a:xfrm>
            <a:off x="5751577" y="4819257"/>
            <a:ext cx="3113384" cy="1569660"/>
          </a:xfrm>
          <a:prstGeom prst="rect">
            <a:avLst/>
          </a:prstGeom>
          <a:noFill/>
        </p:spPr>
        <p:txBody>
          <a:bodyPr wrap="square" rtlCol="0">
            <a:spAutoFit/>
          </a:bodyPr>
          <a:lstStyle/>
          <a:p>
            <a:r>
              <a:rPr lang="en-US" sz="2400" b="1" i="1" dirty="0" smtClean="0">
                <a:solidFill>
                  <a:schemeClr val="accent5">
                    <a:lumMod val="50000"/>
                  </a:schemeClr>
                </a:solidFill>
              </a:rPr>
              <a:t>Ivan Ivanov</a:t>
            </a:r>
          </a:p>
          <a:p>
            <a:r>
              <a:rPr lang="en-US" sz="2400" i="1" dirty="0" smtClean="0">
                <a:solidFill>
                  <a:schemeClr val="accent5">
                    <a:lumMod val="50000"/>
                  </a:schemeClr>
                </a:solidFill>
              </a:rPr>
              <a:t>Director</a:t>
            </a:r>
          </a:p>
          <a:p>
            <a:r>
              <a:rPr lang="en-US" sz="2400" i="1" dirty="0" smtClean="0">
                <a:solidFill>
                  <a:schemeClr val="accent5">
                    <a:lumMod val="50000"/>
                  </a:schemeClr>
                </a:solidFill>
              </a:rPr>
              <a:t>Central Coordination Unit</a:t>
            </a:r>
            <a:endParaRPr lang="en-GB" sz="2400" i="1" dirty="0">
              <a:solidFill>
                <a:schemeClr val="accent5">
                  <a:lumMod val="50000"/>
                </a:schemeClr>
              </a:solidFill>
            </a:endParaRPr>
          </a:p>
        </p:txBody>
      </p:sp>
      <p:grpSp>
        <p:nvGrpSpPr>
          <p:cNvPr id="11" name="Group 10"/>
          <p:cNvGrpSpPr/>
          <p:nvPr/>
        </p:nvGrpSpPr>
        <p:grpSpPr>
          <a:xfrm>
            <a:off x="0" y="54864"/>
            <a:ext cx="9064397" cy="941832"/>
            <a:chOff x="0" y="54864"/>
            <a:chExt cx="9064397" cy="941832"/>
          </a:xfrm>
        </p:grpSpPr>
        <p:pic>
          <p:nvPicPr>
            <p:cNvPr id="12" name="Picture 11"/>
            <p:cNvPicPr>
              <a:picLocks noChangeAspect="1"/>
            </p:cNvPicPr>
            <p:nvPr/>
          </p:nvPicPr>
          <p:blipFill rotWithShape="1">
            <a:blip r:embed="rId4"/>
            <a:srcRect l="1818" t="8336" r="3536" b="12500"/>
            <a:stretch/>
          </p:blipFill>
          <p:spPr>
            <a:xfrm>
              <a:off x="0" y="54864"/>
              <a:ext cx="3941064" cy="941832"/>
            </a:xfrm>
            <a:prstGeom prst="rect">
              <a:avLst/>
            </a:prstGeom>
          </p:spPr>
        </p:pic>
        <p:grpSp>
          <p:nvGrpSpPr>
            <p:cNvPr id="13" name="Group 12"/>
            <p:cNvGrpSpPr/>
            <p:nvPr/>
          </p:nvGrpSpPr>
          <p:grpSpPr>
            <a:xfrm>
              <a:off x="5751577" y="69424"/>
              <a:ext cx="3312820" cy="899282"/>
              <a:chOff x="5751577" y="69424"/>
              <a:chExt cx="3312820" cy="899282"/>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1577" y="69424"/>
                <a:ext cx="1161750" cy="899282"/>
              </a:xfrm>
              <a:prstGeom prst="rect">
                <a:avLst/>
              </a:prstGeom>
            </p:spPr>
          </p:pic>
          <p:pic>
            <p:nvPicPr>
              <p:cNvPr id="15" name="Picture 14"/>
              <p:cNvPicPr>
                <a:picLocks noChangeAspect="1"/>
              </p:cNvPicPr>
              <p:nvPr/>
            </p:nvPicPr>
            <p:blipFill rotWithShape="1">
              <a:blip r:embed="rId6"/>
              <a:srcRect l="31846" t="26726" r="3392" b="20261"/>
              <a:stretch/>
            </p:blipFill>
            <p:spPr>
              <a:xfrm>
                <a:off x="6825562" y="210312"/>
                <a:ext cx="2238835" cy="612648"/>
              </a:xfrm>
              <a:prstGeom prst="rect">
                <a:avLst/>
              </a:prstGeom>
            </p:spPr>
          </p:pic>
        </p:grpSp>
      </p:grpSp>
    </p:spTree>
    <p:extLst>
      <p:ext uri="{BB962C8B-B14F-4D97-AF65-F5344CB8AC3E}">
        <p14:creationId xmlns:p14="http://schemas.microsoft.com/office/powerpoint/2010/main" val="2262595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591421" y="0"/>
            <a:ext cx="7386844" cy="1052739"/>
          </a:xfrm>
        </p:spPr>
        <p:txBody>
          <a:bodyPr anchorCtr="0">
            <a:noAutofit/>
          </a:bodyPr>
          <a:lstStyle/>
          <a:p>
            <a:pPr lvl="0" algn="l"/>
            <a:r>
              <a:rPr lang="en-US" sz="3200" b="1" dirty="0" smtClean="0">
                <a:solidFill>
                  <a:schemeClr val="accent5">
                    <a:lumMod val="50000"/>
                  </a:schemeClr>
                </a:solidFill>
                <a:latin typeface="Calibri" pitchFamily="34"/>
              </a:rPr>
              <a:t>Territorial </a:t>
            </a:r>
            <a:r>
              <a:rPr lang="en-US" sz="3200" b="1" dirty="0">
                <a:solidFill>
                  <a:schemeClr val="accent5">
                    <a:lumMod val="50000"/>
                  </a:schemeClr>
                </a:solidFill>
                <a:latin typeface="Calibri" pitchFamily="34"/>
              </a:rPr>
              <a:t>dimension of the EU Funds Support</a:t>
            </a:r>
            <a:endParaRPr lang="bg-BG" sz="3200" b="1" dirty="0">
              <a:solidFill>
                <a:schemeClr val="accent5">
                  <a:lumMod val="50000"/>
                </a:schemeClr>
              </a:solidFill>
              <a:latin typeface="Calibri" pitchFamily="34"/>
            </a:endParaRPr>
          </a:p>
        </p:txBody>
      </p:sp>
      <p:sp>
        <p:nvSpPr>
          <p:cNvPr id="3" name="Content Placeholder 2"/>
          <p:cNvSpPr txBox="1">
            <a:spLocks noGrp="1"/>
          </p:cNvSpPr>
          <p:nvPr>
            <p:ph idx="1"/>
          </p:nvPr>
        </p:nvSpPr>
        <p:spPr>
          <a:xfrm>
            <a:off x="280061" y="1289303"/>
            <a:ext cx="8698203" cy="5410435"/>
          </a:xfrm>
        </p:spPr>
        <p:txBody>
          <a:bodyPr>
            <a:noAutofit/>
          </a:bodyPr>
          <a:lstStyle/>
          <a:p>
            <a:pPr lvl="0" algn="just" hangingPunct="0">
              <a:spcBef>
                <a:spcPts val="0"/>
              </a:spcBef>
              <a:spcAft>
                <a:spcPts val="1200"/>
              </a:spcAft>
              <a:buFont typeface="Wingdings" pitchFamily="2"/>
              <a:buChar char="v"/>
            </a:pPr>
            <a:r>
              <a:rPr lang="en-US" sz="1800" b="1" dirty="0">
                <a:solidFill>
                  <a:schemeClr val="accent5">
                    <a:lumMod val="50000"/>
                  </a:schemeClr>
                </a:solidFill>
                <a:latin typeface="Arial"/>
              </a:rPr>
              <a:t>Cohesion Policy Investments in BG Northern </a:t>
            </a:r>
            <a:r>
              <a:rPr lang="en-US" sz="1800" b="1" dirty="0" smtClean="0">
                <a:solidFill>
                  <a:schemeClr val="accent5">
                    <a:lumMod val="50000"/>
                  </a:schemeClr>
                </a:solidFill>
                <a:latin typeface="Arial"/>
              </a:rPr>
              <a:t>Regions</a:t>
            </a:r>
            <a:r>
              <a:rPr lang="bg-BG" sz="1800" b="1" dirty="0" smtClean="0">
                <a:solidFill>
                  <a:schemeClr val="accent5">
                    <a:lumMod val="50000"/>
                  </a:schemeClr>
                </a:solidFill>
                <a:latin typeface="Arial"/>
              </a:rPr>
              <a:t>: </a:t>
            </a:r>
            <a:r>
              <a:rPr lang="en-US" sz="1800" b="1" dirty="0" smtClean="0">
                <a:solidFill>
                  <a:schemeClr val="accent5">
                    <a:lumMod val="50000"/>
                  </a:schemeClr>
                </a:solidFill>
                <a:latin typeface="Arial"/>
              </a:rPr>
              <a:t>baselines</a:t>
            </a:r>
            <a:r>
              <a:rPr lang="en-GB" sz="1800" b="1" dirty="0" smtClean="0">
                <a:solidFill>
                  <a:schemeClr val="accent5">
                    <a:lumMod val="50000"/>
                  </a:schemeClr>
                </a:solidFill>
                <a:latin typeface="Arial"/>
              </a:rPr>
              <a:t> </a:t>
            </a:r>
            <a:r>
              <a:rPr lang="en-US" sz="1800" b="1" dirty="0" smtClean="0">
                <a:solidFill>
                  <a:schemeClr val="accent5">
                    <a:lumMod val="50000"/>
                  </a:schemeClr>
                </a:solidFill>
                <a:latin typeface="Arial"/>
              </a:rPr>
              <a:t>for the 2014 </a:t>
            </a:r>
            <a:r>
              <a:rPr lang="en-US" sz="1800" b="1" dirty="0" smtClean="0">
                <a:solidFill>
                  <a:schemeClr val="accent5">
                    <a:lumMod val="50000"/>
                  </a:schemeClr>
                </a:solidFill>
                <a:latin typeface="Arial"/>
              </a:rPr>
              <a:t>– 2020 programming </a:t>
            </a:r>
            <a:r>
              <a:rPr lang="en-US" sz="1800" b="1" dirty="0" smtClean="0">
                <a:solidFill>
                  <a:schemeClr val="accent5">
                    <a:lumMod val="50000"/>
                  </a:schemeClr>
                </a:solidFill>
                <a:latin typeface="Arial"/>
              </a:rPr>
              <a:t>period</a:t>
            </a:r>
            <a:endParaRPr lang="en-US" sz="1800" b="1" dirty="0" smtClean="0">
              <a:solidFill>
                <a:schemeClr val="accent5">
                  <a:lumMod val="50000"/>
                </a:schemeClr>
              </a:solidFill>
              <a:latin typeface="Arial"/>
            </a:endParaRPr>
          </a:p>
          <a:p>
            <a:pPr lvl="0" algn="just" hangingPunct="0">
              <a:spcBef>
                <a:spcPts val="0"/>
              </a:spcBef>
              <a:spcAft>
                <a:spcPts val="1200"/>
              </a:spcAft>
              <a:buFont typeface="Wingdings" pitchFamily="2"/>
              <a:buChar char="v"/>
            </a:pPr>
            <a:endParaRPr lang="en-GB" sz="1900" b="1" dirty="0" smtClean="0">
              <a:solidFill>
                <a:schemeClr val="accent5">
                  <a:lumMod val="50000"/>
                </a:schemeClr>
              </a:solidFill>
              <a:latin typeface="Arial"/>
            </a:endParaRPr>
          </a:p>
          <a:p>
            <a:pPr lvl="0" algn="just" hangingPunct="0">
              <a:spcBef>
                <a:spcPts val="0"/>
              </a:spcBef>
              <a:spcAft>
                <a:spcPts val="1200"/>
              </a:spcAft>
              <a:buFont typeface="Wingdings" pitchFamily="2"/>
              <a:buChar char="v"/>
            </a:pPr>
            <a:endParaRPr lang="en-GB" sz="1900" b="1" dirty="0">
              <a:solidFill>
                <a:schemeClr val="accent5">
                  <a:lumMod val="50000"/>
                </a:schemeClr>
              </a:solidFill>
              <a:latin typeface="Arial"/>
            </a:endParaRPr>
          </a:p>
          <a:p>
            <a:pPr lvl="0" algn="just" hangingPunct="0">
              <a:spcBef>
                <a:spcPts val="0"/>
              </a:spcBef>
              <a:spcAft>
                <a:spcPts val="1200"/>
              </a:spcAft>
              <a:buFont typeface="Wingdings" pitchFamily="2"/>
              <a:buChar char="v"/>
            </a:pPr>
            <a:endParaRPr lang="en-GB" sz="1900" b="1" dirty="0" smtClean="0">
              <a:solidFill>
                <a:schemeClr val="accent5">
                  <a:lumMod val="50000"/>
                </a:schemeClr>
              </a:solidFill>
              <a:latin typeface="Arial"/>
            </a:endParaRPr>
          </a:p>
          <a:p>
            <a:pPr lvl="0" algn="just" hangingPunct="0">
              <a:spcBef>
                <a:spcPts val="0"/>
              </a:spcBef>
              <a:spcAft>
                <a:spcPts val="1200"/>
              </a:spcAft>
              <a:buFont typeface="Wingdings" pitchFamily="2"/>
              <a:buChar char="v"/>
            </a:pPr>
            <a:endParaRPr lang="bg-BG" sz="1900" b="1" dirty="0">
              <a:solidFill>
                <a:schemeClr val="accent5">
                  <a:lumMod val="50000"/>
                </a:schemeClr>
              </a:solidFill>
              <a:latin typeface="Arial"/>
            </a:endParaRPr>
          </a:p>
          <a:p>
            <a:pPr lvl="0" algn="just" hangingPunct="0">
              <a:spcBef>
                <a:spcPts val="0"/>
              </a:spcBef>
              <a:spcAft>
                <a:spcPts val="1200"/>
              </a:spcAft>
              <a:buFont typeface="Wingdings" pitchFamily="2"/>
              <a:buChar char="v"/>
            </a:pPr>
            <a:endParaRPr lang="en-US" sz="2000" b="1" dirty="0" smtClean="0">
              <a:solidFill>
                <a:schemeClr val="accent5">
                  <a:lumMod val="50000"/>
                </a:schemeClr>
              </a:solidFill>
              <a:latin typeface="Arial"/>
            </a:endParaRPr>
          </a:p>
          <a:p>
            <a:pPr marL="0" lvl="0" indent="0" algn="just" hangingPunct="0">
              <a:spcBef>
                <a:spcPts val="0"/>
              </a:spcBef>
              <a:spcAft>
                <a:spcPts val="600"/>
              </a:spcAft>
              <a:buNone/>
            </a:pPr>
            <a:endParaRPr lang="bg-BG" sz="1200" dirty="0" smtClean="0">
              <a:solidFill>
                <a:schemeClr val="accent5">
                  <a:lumMod val="50000"/>
                </a:schemeClr>
              </a:solidFill>
              <a:latin typeface="Arial"/>
            </a:endParaRPr>
          </a:p>
          <a:p>
            <a:pPr marL="0" lvl="0" indent="0" algn="just" hangingPunct="0">
              <a:spcBef>
                <a:spcPts val="0"/>
              </a:spcBef>
              <a:spcAft>
                <a:spcPts val="600"/>
              </a:spcAft>
              <a:buNone/>
            </a:pPr>
            <a:endParaRPr lang="bg-BG" sz="1200" dirty="0">
              <a:solidFill>
                <a:schemeClr val="accent5">
                  <a:lumMod val="50000"/>
                </a:schemeClr>
              </a:solidFill>
              <a:latin typeface="Arial"/>
            </a:endParaRPr>
          </a:p>
          <a:p>
            <a:pPr marL="0" lvl="0" indent="0" algn="just" hangingPunct="0">
              <a:spcBef>
                <a:spcPts val="0"/>
              </a:spcBef>
              <a:spcAft>
                <a:spcPts val="600"/>
              </a:spcAft>
              <a:buNone/>
            </a:pPr>
            <a:endParaRPr lang="bg-BG" sz="1200" dirty="0" smtClean="0">
              <a:solidFill>
                <a:schemeClr val="accent5">
                  <a:lumMod val="50000"/>
                </a:schemeClr>
              </a:solidFill>
              <a:latin typeface="Arial"/>
            </a:endParaRPr>
          </a:p>
          <a:p>
            <a:pPr marL="0" lvl="0" indent="0" algn="just" hangingPunct="0">
              <a:spcBef>
                <a:spcPts val="0"/>
              </a:spcBef>
              <a:spcAft>
                <a:spcPts val="600"/>
              </a:spcAft>
              <a:buNone/>
            </a:pPr>
            <a:endParaRPr lang="bg-BG" sz="1200" dirty="0">
              <a:solidFill>
                <a:schemeClr val="accent5">
                  <a:lumMod val="50000"/>
                </a:schemeClr>
              </a:solidFill>
              <a:latin typeface="Arial"/>
            </a:endParaRPr>
          </a:p>
          <a:p>
            <a:pPr marL="0" lvl="0" indent="0" algn="just" hangingPunct="0">
              <a:spcBef>
                <a:spcPts val="0"/>
              </a:spcBef>
              <a:spcAft>
                <a:spcPts val="600"/>
              </a:spcAft>
              <a:buNone/>
            </a:pPr>
            <a:endParaRPr lang="bg-BG" sz="1200" dirty="0" smtClean="0">
              <a:solidFill>
                <a:schemeClr val="accent5">
                  <a:lumMod val="50000"/>
                </a:schemeClr>
              </a:solidFill>
              <a:latin typeface="Arial"/>
            </a:endParaRPr>
          </a:p>
          <a:p>
            <a:pPr marL="0" lvl="0" indent="0" algn="just" hangingPunct="0">
              <a:spcBef>
                <a:spcPts val="0"/>
              </a:spcBef>
              <a:spcAft>
                <a:spcPts val="600"/>
              </a:spcAft>
              <a:buNone/>
            </a:pPr>
            <a:endParaRPr lang="bg-BG" sz="1200" dirty="0" smtClean="0">
              <a:solidFill>
                <a:schemeClr val="accent5">
                  <a:lumMod val="50000"/>
                </a:schemeClr>
              </a:solidFill>
              <a:latin typeface="Arial"/>
            </a:endParaRPr>
          </a:p>
          <a:p>
            <a:pPr marL="0" lvl="0" indent="0" algn="just" hangingPunct="0">
              <a:spcBef>
                <a:spcPts val="0"/>
              </a:spcBef>
              <a:spcAft>
                <a:spcPts val="600"/>
              </a:spcAft>
              <a:buNone/>
            </a:pPr>
            <a:endParaRPr lang="bg-BG" sz="1200" dirty="0">
              <a:solidFill>
                <a:schemeClr val="accent5">
                  <a:lumMod val="50000"/>
                </a:schemeClr>
              </a:solidFill>
              <a:latin typeface="Arial"/>
            </a:endParaRPr>
          </a:p>
          <a:p>
            <a:pPr marL="0" lvl="0" indent="0" algn="just" hangingPunct="0">
              <a:spcBef>
                <a:spcPts val="0"/>
              </a:spcBef>
              <a:spcAft>
                <a:spcPts val="600"/>
              </a:spcAft>
              <a:buNone/>
            </a:pPr>
            <a:endParaRPr lang="bg-BG" sz="1400" dirty="0" smtClean="0">
              <a:solidFill>
                <a:schemeClr val="accent5">
                  <a:lumMod val="50000"/>
                </a:schemeClr>
              </a:solidFill>
              <a:latin typeface="Arial"/>
            </a:endParaRPr>
          </a:p>
          <a:p>
            <a:pPr marL="0" lvl="0" indent="0" algn="just" hangingPunct="0">
              <a:spcBef>
                <a:spcPts val="0"/>
              </a:spcBef>
              <a:spcAft>
                <a:spcPts val="600"/>
              </a:spcAft>
              <a:buNone/>
            </a:pPr>
            <a:r>
              <a:rPr lang="en-US" sz="1400" dirty="0" smtClean="0">
                <a:solidFill>
                  <a:schemeClr val="accent5">
                    <a:lumMod val="50000"/>
                  </a:schemeClr>
                </a:solidFill>
                <a:latin typeface="Arial"/>
              </a:rPr>
              <a:t>Data source: UMIS2020, October 2023</a:t>
            </a:r>
          </a:p>
          <a:p>
            <a:pPr marL="457200" lvl="1" indent="0" algn="just" hangingPunct="0">
              <a:spcBef>
                <a:spcPts val="0"/>
              </a:spcBef>
              <a:spcAft>
                <a:spcPts val="1200"/>
              </a:spcAft>
              <a:buNone/>
            </a:pPr>
            <a:endParaRPr lang="ru-RU" sz="1700" dirty="0" smtClean="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graphicFrame>
        <p:nvGraphicFramePr>
          <p:cNvPr id="6" name="Chart 5"/>
          <p:cNvGraphicFramePr/>
          <p:nvPr>
            <p:extLst>
              <p:ext uri="{D42A27DB-BD31-4B8C-83A1-F6EECF244321}">
                <p14:modId xmlns:p14="http://schemas.microsoft.com/office/powerpoint/2010/main" val="3485742197"/>
              </p:ext>
            </p:extLst>
          </p:nvPr>
        </p:nvGraphicFramePr>
        <p:xfrm>
          <a:off x="280061" y="2023634"/>
          <a:ext cx="4328730" cy="40527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1056040151"/>
              </p:ext>
            </p:extLst>
          </p:nvPr>
        </p:nvGraphicFramePr>
        <p:xfrm>
          <a:off x="4907552" y="2022889"/>
          <a:ext cx="4070712" cy="40534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34857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619996" y="0"/>
            <a:ext cx="7386844" cy="1052739"/>
          </a:xfrm>
        </p:spPr>
        <p:txBody>
          <a:bodyPr anchorCtr="0">
            <a:noAutofit/>
          </a:bodyPr>
          <a:lstStyle/>
          <a:p>
            <a:pPr lvl="0" algn="l"/>
            <a:r>
              <a:rPr lang="en-US" sz="3200" b="1" dirty="0" smtClean="0">
                <a:solidFill>
                  <a:schemeClr val="accent5">
                    <a:lumMod val="50000"/>
                  </a:schemeClr>
                </a:solidFill>
                <a:latin typeface="Calibri" pitchFamily="34"/>
              </a:rPr>
              <a:t>Key challenges</a:t>
            </a:r>
            <a:endParaRPr lang="bg-BG" sz="3200" b="1" dirty="0">
              <a:solidFill>
                <a:schemeClr val="accent5">
                  <a:lumMod val="50000"/>
                </a:schemeClr>
              </a:solidFill>
              <a:latin typeface="Calibri" pitchFamily="34"/>
            </a:endParaRPr>
          </a:p>
        </p:txBody>
      </p:sp>
      <p:sp>
        <p:nvSpPr>
          <p:cNvPr id="3" name="Content Placeholder 2"/>
          <p:cNvSpPr txBox="1">
            <a:spLocks noGrp="1"/>
          </p:cNvSpPr>
          <p:nvPr>
            <p:ph idx="1"/>
          </p:nvPr>
        </p:nvSpPr>
        <p:spPr>
          <a:xfrm>
            <a:off x="191729" y="1283110"/>
            <a:ext cx="8629066" cy="5281449"/>
          </a:xfrm>
        </p:spPr>
        <p:txBody>
          <a:bodyPr>
            <a:noAutofit/>
          </a:bodyPr>
          <a:lstStyle/>
          <a:p>
            <a:pPr lvl="0" algn="just" hangingPunct="0">
              <a:spcBef>
                <a:spcPts val="0"/>
              </a:spcBef>
              <a:spcAft>
                <a:spcPts val="1200"/>
              </a:spcAft>
              <a:buFont typeface="Wingdings" pitchFamily="2"/>
              <a:buChar char="v"/>
            </a:pPr>
            <a:r>
              <a:rPr lang="en-GB" sz="2000" dirty="0" smtClean="0">
                <a:solidFill>
                  <a:srgbClr val="4472C4">
                    <a:lumMod val="50000"/>
                  </a:srgbClr>
                </a:solidFill>
                <a:latin typeface="Arial"/>
              </a:rPr>
              <a:t>Cohesion policy Funds have not succeeded to address the deepening intra- and inter-regional disparities due to: </a:t>
            </a:r>
            <a:endParaRPr lang="bg-BG" sz="2000" dirty="0">
              <a:solidFill>
                <a:srgbClr val="4472C4">
                  <a:lumMod val="50000"/>
                </a:srgbClr>
              </a:solidFill>
              <a:latin typeface="Arial"/>
            </a:endParaRPr>
          </a:p>
          <a:p>
            <a:pPr lvl="1" algn="just" hangingPunct="0">
              <a:spcBef>
                <a:spcPts val="0"/>
              </a:spcBef>
              <a:spcAft>
                <a:spcPts val="1200"/>
              </a:spcAft>
              <a:buFont typeface="Wingdings" panose="05000000000000000000" pitchFamily="2" charset="2"/>
              <a:buChar char="ü"/>
            </a:pPr>
            <a:r>
              <a:rPr lang="en-US" sz="1800" dirty="0">
                <a:solidFill>
                  <a:srgbClr val="4472C4">
                    <a:lumMod val="50000"/>
                  </a:srgbClr>
                </a:solidFill>
                <a:latin typeface="Arial"/>
              </a:rPr>
              <a:t>Low number of </a:t>
            </a:r>
            <a:r>
              <a:rPr lang="en-US" sz="1800" dirty="0" smtClean="0">
                <a:solidFill>
                  <a:srgbClr val="4472C4">
                    <a:lumMod val="50000"/>
                  </a:srgbClr>
                </a:solidFill>
                <a:latin typeface="Arial"/>
              </a:rPr>
              <a:t>applicants</a:t>
            </a:r>
            <a:r>
              <a:rPr lang="en-GB" sz="1800" dirty="0" smtClean="0">
                <a:solidFill>
                  <a:srgbClr val="4472C4">
                    <a:lumMod val="50000"/>
                  </a:srgbClr>
                </a:solidFill>
                <a:latin typeface="Arial"/>
              </a:rPr>
              <a:t> from Northern BG</a:t>
            </a:r>
            <a:r>
              <a:rPr lang="en-US" sz="1800" dirty="0" smtClean="0">
                <a:solidFill>
                  <a:srgbClr val="4472C4">
                    <a:lumMod val="50000"/>
                  </a:srgbClr>
                </a:solidFill>
                <a:latin typeface="Arial"/>
              </a:rPr>
              <a:t>: </a:t>
            </a:r>
            <a:r>
              <a:rPr lang="en-US" sz="1800" dirty="0">
                <a:solidFill>
                  <a:srgbClr val="4472C4">
                    <a:lumMod val="50000"/>
                  </a:srgbClr>
                </a:solidFill>
                <a:latin typeface="Arial"/>
              </a:rPr>
              <a:t>depopulation </a:t>
            </a:r>
            <a:r>
              <a:rPr lang="en-GB" sz="1800" dirty="0" smtClean="0">
                <a:solidFill>
                  <a:srgbClr val="4472C4">
                    <a:lumMod val="50000"/>
                  </a:srgbClr>
                </a:solidFill>
                <a:latin typeface="Arial"/>
              </a:rPr>
              <a:t>of the regions </a:t>
            </a:r>
            <a:r>
              <a:rPr lang="en-US" sz="1800" dirty="0" smtClean="0">
                <a:solidFill>
                  <a:srgbClr val="4472C4">
                    <a:lumMod val="50000"/>
                  </a:srgbClr>
                </a:solidFill>
                <a:latin typeface="Arial"/>
              </a:rPr>
              <a:t>and </a:t>
            </a:r>
            <a:r>
              <a:rPr lang="en-US" sz="1800" dirty="0">
                <a:solidFill>
                  <a:srgbClr val="4472C4">
                    <a:lumMod val="50000"/>
                  </a:srgbClr>
                </a:solidFill>
                <a:latin typeface="Arial"/>
              </a:rPr>
              <a:t>insufficient number of viable SMEs</a:t>
            </a:r>
          </a:p>
          <a:p>
            <a:pPr lvl="1" algn="just" hangingPunct="0">
              <a:spcBef>
                <a:spcPts val="0"/>
              </a:spcBef>
              <a:spcAft>
                <a:spcPts val="1200"/>
              </a:spcAft>
              <a:buFont typeface="Wingdings" panose="05000000000000000000" pitchFamily="2" charset="2"/>
              <a:buChar char="ü"/>
            </a:pPr>
            <a:r>
              <a:rPr lang="en-US" sz="1800" dirty="0">
                <a:solidFill>
                  <a:srgbClr val="4472C4">
                    <a:lumMod val="50000"/>
                  </a:srgbClr>
                </a:solidFill>
                <a:latin typeface="Arial"/>
              </a:rPr>
              <a:t>Low absorption capacity of beneficiaries from Northern </a:t>
            </a:r>
            <a:r>
              <a:rPr lang="en-US" sz="1800" dirty="0">
                <a:solidFill>
                  <a:srgbClr val="4472C4">
                    <a:lumMod val="50000"/>
                  </a:srgbClr>
                </a:solidFill>
                <a:latin typeface="Arial"/>
              </a:rPr>
              <a:t>BG</a:t>
            </a:r>
            <a:endParaRPr lang="bg-BG" sz="1800" dirty="0">
              <a:solidFill>
                <a:srgbClr val="4472C4">
                  <a:lumMod val="50000"/>
                </a:srgbClr>
              </a:solidFill>
              <a:latin typeface="Arial"/>
            </a:endParaRPr>
          </a:p>
          <a:p>
            <a:pPr lvl="1" algn="just" hangingPunct="0">
              <a:spcBef>
                <a:spcPts val="0"/>
              </a:spcBef>
              <a:spcAft>
                <a:spcPts val="1200"/>
              </a:spcAft>
              <a:buFont typeface="Wingdings" panose="05000000000000000000" pitchFamily="2" charset="2"/>
              <a:buChar char="ü"/>
            </a:pPr>
            <a:r>
              <a:rPr lang="en-GB" sz="1800" dirty="0">
                <a:solidFill>
                  <a:srgbClr val="4472C4">
                    <a:lumMod val="50000"/>
                  </a:srgbClr>
                </a:solidFill>
                <a:latin typeface="Arial"/>
              </a:rPr>
              <a:t>P</a:t>
            </a:r>
            <a:r>
              <a:rPr lang="en-US" sz="1800" dirty="0" err="1">
                <a:solidFill>
                  <a:srgbClr val="4472C4">
                    <a:lumMod val="50000"/>
                  </a:srgbClr>
                </a:solidFill>
                <a:latin typeface="Arial"/>
              </a:rPr>
              <a:t>oor</a:t>
            </a:r>
            <a:r>
              <a:rPr lang="en-US" sz="1800" dirty="0">
                <a:solidFill>
                  <a:srgbClr val="4472C4">
                    <a:lumMod val="50000"/>
                  </a:srgbClr>
                </a:solidFill>
                <a:latin typeface="Arial"/>
              </a:rPr>
              <a:t> project pipeline</a:t>
            </a:r>
          </a:p>
          <a:p>
            <a:pPr lvl="1" algn="just" hangingPunct="0">
              <a:spcBef>
                <a:spcPts val="0"/>
              </a:spcBef>
              <a:spcAft>
                <a:spcPts val="1200"/>
              </a:spcAft>
              <a:buFont typeface="Wingdings" panose="05000000000000000000" pitchFamily="2" charset="2"/>
              <a:buChar char="ü"/>
            </a:pPr>
            <a:r>
              <a:rPr lang="en-US" sz="1800" dirty="0">
                <a:solidFill>
                  <a:srgbClr val="4472C4">
                    <a:lumMod val="50000"/>
                  </a:srgbClr>
                </a:solidFill>
                <a:latin typeface="Arial"/>
              </a:rPr>
              <a:t>Limitations to MAs’ options for territorial </a:t>
            </a:r>
            <a:r>
              <a:rPr lang="en-US" sz="1800" dirty="0" err="1">
                <a:solidFill>
                  <a:srgbClr val="4472C4">
                    <a:lumMod val="50000"/>
                  </a:srgbClr>
                </a:solidFill>
                <a:latin typeface="Arial"/>
              </a:rPr>
              <a:t>prioritisation</a:t>
            </a:r>
            <a:r>
              <a:rPr lang="en-US" sz="1800" dirty="0">
                <a:solidFill>
                  <a:srgbClr val="4472C4">
                    <a:lumMod val="50000"/>
                  </a:srgbClr>
                </a:solidFill>
                <a:latin typeface="Arial"/>
              </a:rPr>
              <a:t> of projects due to factors beyond their control</a:t>
            </a:r>
            <a:endParaRPr lang="bg-BG" sz="1800" dirty="0">
              <a:solidFill>
                <a:srgbClr val="4472C4">
                  <a:lumMod val="50000"/>
                </a:srgbClr>
              </a:solidFill>
              <a:latin typeface="Arial"/>
            </a:endParaRPr>
          </a:p>
          <a:p>
            <a:pPr algn="just" hangingPunct="0">
              <a:spcBef>
                <a:spcPts val="0"/>
              </a:spcBef>
              <a:spcAft>
                <a:spcPts val="1200"/>
              </a:spcAft>
              <a:buFont typeface="Wingdings" pitchFamily="2"/>
              <a:buChar char="v"/>
            </a:pPr>
            <a:r>
              <a:rPr lang="en-GB" sz="2000" dirty="0">
                <a:solidFill>
                  <a:srgbClr val="4472C4">
                    <a:lumMod val="50000"/>
                  </a:srgbClr>
                </a:solidFill>
                <a:latin typeface="Arial"/>
              </a:rPr>
              <a:t>Controversial former experience from measures to foster investments in North West </a:t>
            </a:r>
            <a:r>
              <a:rPr lang="en-GB" sz="2000" dirty="0" smtClean="0">
                <a:solidFill>
                  <a:srgbClr val="4472C4">
                    <a:lumMod val="50000"/>
                  </a:srgbClr>
                </a:solidFill>
                <a:latin typeface="Arial"/>
              </a:rPr>
              <a:t>Region</a:t>
            </a:r>
            <a:endParaRPr lang="bg-BG" sz="2000" dirty="0" smtClean="0">
              <a:solidFill>
                <a:srgbClr val="4472C4">
                  <a:lumMod val="50000"/>
                </a:srgbClr>
              </a:solidFill>
              <a:latin typeface="Arial"/>
            </a:endParaRPr>
          </a:p>
          <a:p>
            <a:pPr algn="just" hangingPunct="0">
              <a:spcBef>
                <a:spcPts val="0"/>
              </a:spcBef>
              <a:spcAft>
                <a:spcPts val="1200"/>
              </a:spcAft>
              <a:buFont typeface="Wingdings" pitchFamily="2"/>
              <a:buChar char="v"/>
            </a:pPr>
            <a:r>
              <a:rPr lang="en-GB" sz="2000" dirty="0" smtClean="0">
                <a:solidFill>
                  <a:srgbClr val="4472C4">
                    <a:lumMod val="50000"/>
                  </a:srgbClr>
                </a:solidFill>
                <a:latin typeface="Arial"/>
              </a:rPr>
              <a:t>The </a:t>
            </a:r>
            <a:r>
              <a:rPr lang="en-GB" sz="2000" dirty="0">
                <a:solidFill>
                  <a:srgbClr val="4472C4">
                    <a:lumMod val="50000"/>
                  </a:srgbClr>
                </a:solidFill>
                <a:latin typeface="Arial"/>
              </a:rPr>
              <a:t>M</a:t>
            </a:r>
            <a:r>
              <a:rPr lang="en-GB" sz="2000" dirty="0" smtClean="0">
                <a:solidFill>
                  <a:srgbClr val="4472C4">
                    <a:lumMod val="50000"/>
                  </a:srgbClr>
                </a:solidFill>
                <a:latin typeface="Arial"/>
              </a:rPr>
              <a:t>ulti-layer challenges require complex solutions taking due account of the </a:t>
            </a:r>
            <a:r>
              <a:rPr lang="en-GB" sz="2000" smtClean="0">
                <a:solidFill>
                  <a:srgbClr val="4472C4">
                    <a:lumMod val="50000"/>
                  </a:srgbClr>
                </a:solidFill>
                <a:latin typeface="Arial"/>
              </a:rPr>
              <a:t>lessons learnt</a:t>
            </a:r>
            <a:endParaRPr lang="ru-RU" sz="2000" dirty="0">
              <a:solidFill>
                <a:srgbClr val="4472C4">
                  <a:lumMod val="50000"/>
                </a:srgbClr>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61442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619996" y="0"/>
            <a:ext cx="7386844" cy="1052739"/>
          </a:xfrm>
        </p:spPr>
        <p:txBody>
          <a:bodyPr anchorCtr="0">
            <a:noAutofit/>
          </a:bodyPr>
          <a:lstStyle/>
          <a:p>
            <a:pPr lvl="0" algn="l"/>
            <a:r>
              <a:rPr lang="en-GB" sz="3200" b="1" dirty="0" smtClean="0">
                <a:solidFill>
                  <a:schemeClr val="accent5">
                    <a:lumMod val="50000"/>
                  </a:schemeClr>
                </a:solidFill>
                <a:latin typeface="Calibri" pitchFamily="34"/>
              </a:rPr>
              <a:t>Cohesion Policy tools for fostering the balanced territorial development</a:t>
            </a:r>
            <a:endParaRPr lang="bg-BG" sz="3200" b="1" dirty="0">
              <a:solidFill>
                <a:schemeClr val="accent5">
                  <a:lumMod val="50000"/>
                </a:schemeClr>
              </a:solidFill>
              <a:latin typeface="Calibri" pitchFamily="34"/>
            </a:endParaRPr>
          </a:p>
        </p:txBody>
      </p:sp>
      <p:sp>
        <p:nvSpPr>
          <p:cNvPr id="3" name="Content Placeholder 2"/>
          <p:cNvSpPr txBox="1">
            <a:spLocks noGrp="1"/>
          </p:cNvSpPr>
          <p:nvPr>
            <p:ph idx="1"/>
          </p:nvPr>
        </p:nvSpPr>
        <p:spPr>
          <a:xfrm>
            <a:off x="147484" y="1283110"/>
            <a:ext cx="8673311" cy="5281449"/>
          </a:xfrm>
        </p:spPr>
        <p:txBody>
          <a:bodyPr>
            <a:noAutofit/>
          </a:bodyPr>
          <a:lstStyle/>
          <a:p>
            <a:pPr lvl="0" algn="just" hangingPunct="0">
              <a:spcBef>
                <a:spcPts val="0"/>
              </a:spcBef>
              <a:spcAft>
                <a:spcPts val="1200"/>
              </a:spcAft>
              <a:buFont typeface="Wingdings" pitchFamily="2"/>
              <a:buChar char="v"/>
            </a:pPr>
            <a:r>
              <a:rPr lang="en-GB" sz="2000" dirty="0" smtClean="0">
                <a:solidFill>
                  <a:srgbClr val="4472C4">
                    <a:lumMod val="50000"/>
                  </a:srgbClr>
                </a:solidFill>
                <a:latin typeface="Arial"/>
              </a:rPr>
              <a:t>Commitment made in the 2021 – 2027 Partnership Agreement to target at least 50% of the Cohesion Policy funds for the less developed regions of Bulgaria to the 3 regions in Norther Bulgaria</a:t>
            </a:r>
            <a:endParaRPr lang="bg-BG" sz="2000" dirty="0" smtClean="0">
              <a:solidFill>
                <a:srgbClr val="4472C4">
                  <a:lumMod val="50000"/>
                </a:srgbClr>
              </a:solidFill>
              <a:latin typeface="Arial"/>
            </a:endParaRPr>
          </a:p>
          <a:p>
            <a:pPr lvl="1" algn="just" hangingPunct="0">
              <a:spcBef>
                <a:spcPts val="0"/>
              </a:spcBef>
              <a:spcAft>
                <a:spcPts val="600"/>
              </a:spcAft>
              <a:buFont typeface="Wingdings" pitchFamily="2"/>
              <a:buChar char="ü"/>
            </a:pPr>
            <a:r>
              <a:rPr lang="en-GB" sz="1800" dirty="0">
                <a:solidFill>
                  <a:schemeClr val="accent5">
                    <a:lumMod val="50000"/>
                  </a:schemeClr>
                </a:solidFill>
                <a:latin typeface="Arial"/>
              </a:rPr>
              <a:t>Concept for achieving the </a:t>
            </a:r>
            <a:r>
              <a:rPr lang="bg-BG" sz="1800" dirty="0" smtClean="0">
                <a:solidFill>
                  <a:schemeClr val="accent5">
                    <a:lumMod val="50000"/>
                  </a:schemeClr>
                </a:solidFill>
                <a:latin typeface="Arial"/>
              </a:rPr>
              <a:t>50% </a:t>
            </a:r>
            <a:r>
              <a:rPr lang="en-GB" sz="1800" dirty="0" smtClean="0">
                <a:solidFill>
                  <a:schemeClr val="accent5">
                    <a:lumMod val="50000"/>
                  </a:schemeClr>
                </a:solidFill>
                <a:latin typeface="Arial"/>
              </a:rPr>
              <a:t>target is </a:t>
            </a:r>
            <a:r>
              <a:rPr lang="en-GB" sz="1800" dirty="0">
                <a:solidFill>
                  <a:schemeClr val="accent5">
                    <a:lumMod val="50000"/>
                  </a:schemeClr>
                </a:solidFill>
                <a:latin typeface="Arial"/>
              </a:rPr>
              <a:t>being </a:t>
            </a:r>
            <a:r>
              <a:rPr lang="en-GB" sz="1800" dirty="0" smtClean="0">
                <a:solidFill>
                  <a:schemeClr val="accent5">
                    <a:lumMod val="50000"/>
                  </a:schemeClr>
                </a:solidFill>
                <a:latin typeface="Arial"/>
              </a:rPr>
              <a:t>developed</a:t>
            </a:r>
            <a:endParaRPr lang="bg-BG" sz="1800" dirty="0" smtClean="0">
              <a:solidFill>
                <a:schemeClr val="accent5">
                  <a:lumMod val="50000"/>
                </a:schemeClr>
              </a:solidFill>
              <a:latin typeface="Arial"/>
            </a:endParaRPr>
          </a:p>
          <a:p>
            <a:pPr lvl="1" algn="just" hangingPunct="0">
              <a:spcBef>
                <a:spcPts val="0"/>
              </a:spcBef>
              <a:spcAft>
                <a:spcPts val="600"/>
              </a:spcAft>
              <a:buFont typeface="Wingdings" pitchFamily="2"/>
              <a:buChar char="ü"/>
            </a:pPr>
            <a:r>
              <a:rPr lang="en-GB" sz="1800" dirty="0" smtClean="0">
                <a:solidFill>
                  <a:schemeClr val="accent5">
                    <a:lumMod val="50000"/>
                  </a:schemeClr>
                </a:solidFill>
                <a:latin typeface="Arial"/>
              </a:rPr>
              <a:t>Different types of measures being considered</a:t>
            </a:r>
            <a:endParaRPr lang="bg-BG" sz="1800" dirty="0">
              <a:solidFill>
                <a:schemeClr val="accent5">
                  <a:lumMod val="50000"/>
                </a:schemeClr>
              </a:solidFill>
              <a:latin typeface="Arial"/>
            </a:endParaRPr>
          </a:p>
          <a:p>
            <a:pPr lvl="1" algn="just" hangingPunct="0">
              <a:spcBef>
                <a:spcPts val="0"/>
              </a:spcBef>
              <a:spcAft>
                <a:spcPts val="600"/>
              </a:spcAft>
              <a:buFont typeface="Wingdings" pitchFamily="2"/>
              <a:buChar char="ü"/>
            </a:pPr>
            <a:r>
              <a:rPr lang="en-US" sz="1800" dirty="0">
                <a:solidFill>
                  <a:schemeClr val="accent5">
                    <a:lumMod val="50000"/>
                  </a:schemeClr>
                </a:solidFill>
                <a:latin typeface="Arial"/>
              </a:rPr>
              <a:t>Annual Action Plans to be developed following the adoption of Indicative Annual Working Programmes</a:t>
            </a:r>
          </a:p>
          <a:p>
            <a:pPr lvl="1" algn="just" hangingPunct="0">
              <a:spcBef>
                <a:spcPts val="0"/>
              </a:spcBef>
              <a:spcAft>
                <a:spcPts val="600"/>
              </a:spcAft>
              <a:buFont typeface="Wingdings" pitchFamily="2"/>
              <a:buChar char="ü"/>
            </a:pPr>
            <a:r>
              <a:rPr lang="en-US" sz="1800" dirty="0">
                <a:solidFill>
                  <a:schemeClr val="accent5">
                    <a:lumMod val="50000"/>
                  </a:schemeClr>
                </a:solidFill>
                <a:latin typeface="Arial"/>
              </a:rPr>
              <a:t>Appropriate actions to be designed by matching </a:t>
            </a:r>
            <a:r>
              <a:rPr lang="en-US" sz="1800" dirty="0" err="1">
                <a:solidFill>
                  <a:schemeClr val="accent5">
                    <a:lumMod val="50000"/>
                  </a:schemeClr>
                </a:solidFill>
                <a:latin typeface="Arial"/>
              </a:rPr>
              <a:t>programme</a:t>
            </a:r>
            <a:r>
              <a:rPr lang="en-US" sz="1800" dirty="0">
                <a:solidFill>
                  <a:schemeClr val="accent5">
                    <a:lumMod val="50000"/>
                  </a:schemeClr>
                </a:solidFill>
                <a:latin typeface="Arial"/>
              </a:rPr>
              <a:t> specifics to local needs</a:t>
            </a:r>
          </a:p>
          <a:p>
            <a:pPr lvl="1" algn="just" hangingPunct="0">
              <a:spcBef>
                <a:spcPts val="0"/>
              </a:spcBef>
              <a:spcAft>
                <a:spcPts val="600"/>
              </a:spcAft>
              <a:buFont typeface="Wingdings" pitchFamily="2"/>
              <a:buChar char="ü"/>
            </a:pPr>
            <a:r>
              <a:rPr lang="en-US" sz="1800" dirty="0" smtClean="0">
                <a:solidFill>
                  <a:schemeClr val="accent5">
                    <a:lumMod val="50000"/>
                  </a:schemeClr>
                </a:solidFill>
                <a:latin typeface="Arial"/>
              </a:rPr>
              <a:t>The </a:t>
            </a:r>
            <a:r>
              <a:rPr lang="en-US" sz="1800" dirty="0">
                <a:solidFill>
                  <a:schemeClr val="accent5">
                    <a:lumMod val="50000"/>
                  </a:schemeClr>
                </a:solidFill>
                <a:latin typeface="Arial"/>
              </a:rPr>
              <a:t>territorial dimension of CP implementation to be closely monitored </a:t>
            </a:r>
          </a:p>
          <a:p>
            <a:pPr algn="just" hangingPunct="0">
              <a:spcBef>
                <a:spcPts val="0"/>
              </a:spcBef>
              <a:spcAft>
                <a:spcPts val="1200"/>
              </a:spcAft>
              <a:buFont typeface="Wingdings" pitchFamily="2"/>
              <a:buChar char="v"/>
            </a:pPr>
            <a:r>
              <a:rPr lang="en-GB" sz="2000" dirty="0" smtClean="0">
                <a:solidFill>
                  <a:srgbClr val="4472C4">
                    <a:lumMod val="50000"/>
                  </a:srgbClr>
                </a:solidFill>
                <a:latin typeface="Arial"/>
              </a:rPr>
              <a:t>Application </a:t>
            </a:r>
            <a:r>
              <a:rPr lang="en-GB" sz="2000" dirty="0">
                <a:solidFill>
                  <a:srgbClr val="4472C4">
                    <a:lumMod val="50000"/>
                  </a:srgbClr>
                </a:solidFill>
                <a:latin typeface="Arial"/>
              </a:rPr>
              <a:t>of Integrated territorial development tools: </a:t>
            </a:r>
            <a:r>
              <a:rPr lang="en-GB" sz="2000" dirty="0" err="1">
                <a:solidFill>
                  <a:srgbClr val="4472C4">
                    <a:lumMod val="50000"/>
                  </a:srgbClr>
                </a:solidFill>
                <a:latin typeface="Arial"/>
              </a:rPr>
              <a:t>ITI</a:t>
            </a:r>
            <a:r>
              <a:rPr lang="en-GB" sz="2000" dirty="0">
                <a:solidFill>
                  <a:srgbClr val="4472C4">
                    <a:lumMod val="50000"/>
                  </a:srgbClr>
                </a:solidFill>
                <a:latin typeface="Arial"/>
              </a:rPr>
              <a:t> and CLLD</a:t>
            </a:r>
          </a:p>
          <a:p>
            <a:pPr algn="just" hangingPunct="0">
              <a:spcBef>
                <a:spcPts val="0"/>
              </a:spcBef>
              <a:spcAft>
                <a:spcPts val="1200"/>
              </a:spcAft>
              <a:buFont typeface="Wingdings" pitchFamily="2"/>
              <a:buChar char="v"/>
            </a:pPr>
            <a:r>
              <a:rPr lang="bg-BG" sz="2000" dirty="0">
                <a:solidFill>
                  <a:srgbClr val="4472C4">
                    <a:lumMod val="50000"/>
                  </a:srgbClr>
                </a:solidFill>
                <a:latin typeface="Arial"/>
              </a:rPr>
              <a:t>К</a:t>
            </a:r>
            <a:r>
              <a:rPr lang="en-GB" sz="2000" dirty="0" err="1">
                <a:solidFill>
                  <a:srgbClr val="4472C4">
                    <a:lumMod val="50000"/>
                  </a:srgbClr>
                </a:solidFill>
                <a:latin typeface="Arial"/>
              </a:rPr>
              <a:t>ey</a:t>
            </a:r>
            <a:r>
              <a:rPr lang="en-GB" sz="2000" dirty="0">
                <a:solidFill>
                  <a:srgbClr val="4472C4">
                    <a:lumMod val="50000"/>
                  </a:srgbClr>
                </a:solidFill>
                <a:latin typeface="Arial"/>
              </a:rPr>
              <a:t> role of the measures to enhance the capacity of beneficiaries from Northern Bulgaria</a:t>
            </a:r>
          </a:p>
          <a:p>
            <a:pPr lvl="0" algn="just" hangingPunct="0">
              <a:spcBef>
                <a:spcPts val="0"/>
              </a:spcBef>
              <a:spcAft>
                <a:spcPts val="1200"/>
              </a:spcAft>
              <a:buFont typeface="Wingdings" pitchFamily="2"/>
              <a:buChar char="v"/>
            </a:pPr>
            <a:endParaRPr lang="ru-RU" sz="2200" dirty="0">
              <a:solidFill>
                <a:srgbClr val="1A3A80"/>
              </a:solidFill>
              <a:latin typeface="Arial"/>
            </a:endParaRPr>
          </a:p>
        </p:txBody>
      </p:sp>
    </p:spTree>
    <p:extLst>
      <p:ext uri="{BB962C8B-B14F-4D97-AF65-F5344CB8AC3E}">
        <p14:creationId xmlns:p14="http://schemas.microsoft.com/office/powerpoint/2010/main" val="438379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0000000-0000-0000-0000-000000000000}"/>
              </a:ext>
            </a:extLst>
          </p:cNvPr>
          <p:cNvPicPr>
            <a:picLocks noChangeAspect="1"/>
          </p:cNvPicPr>
          <p:nvPr/>
        </p:nvPicPr>
        <p:blipFill>
          <a:blip r:embed="rId3"/>
          <a:srcRect l="900" t="800" r="700" b="934"/>
          <a:stretch>
            <a:fillRect/>
          </a:stretch>
        </p:blipFill>
        <p:spPr>
          <a:xfrm>
            <a:off x="9143" y="-6775"/>
            <a:ext cx="9165451" cy="6864775"/>
          </a:xfrm>
          <a:prstGeom prst="rect">
            <a:avLst/>
          </a:prstGeom>
          <a:noFill/>
          <a:ln cap="flat">
            <a:noFill/>
          </a:ln>
        </p:spPr>
      </p:pic>
      <p:sp>
        <p:nvSpPr>
          <p:cNvPr id="4" name="Content Placeholder 2"/>
          <p:cNvSpPr txBox="1">
            <a:spLocks noGrp="1"/>
          </p:cNvSpPr>
          <p:nvPr>
            <p:ph idx="1"/>
          </p:nvPr>
        </p:nvSpPr>
        <p:spPr>
          <a:xfrm>
            <a:off x="146303" y="1600200"/>
            <a:ext cx="8851393" cy="5102352"/>
          </a:xfrm>
        </p:spPr>
        <p:txBody>
          <a:bodyPr>
            <a:normAutofit/>
          </a:bodyPr>
          <a:lstStyle/>
          <a:p>
            <a:pPr marL="0" indent="0" algn="ctr">
              <a:buNone/>
            </a:pPr>
            <a:r>
              <a:rPr lang="en-US" sz="4000" b="1" cap="all" dirty="0" smtClean="0">
                <a:ln w="3175" cmpd="sng">
                  <a:noFill/>
                </a:ln>
                <a:solidFill>
                  <a:schemeClr val="accent5">
                    <a:lumMod val="50000"/>
                  </a:schemeClr>
                </a:solidFill>
              </a:rPr>
              <a:t>the vision of the municipalities</a:t>
            </a:r>
            <a:endParaRPr lang="bg-BG" sz="4000" b="1" cap="all" dirty="0">
              <a:ln w="3175" cmpd="sng">
                <a:noFill/>
              </a:ln>
              <a:solidFill>
                <a:schemeClr val="accent5">
                  <a:lumMod val="50000"/>
                </a:schemeClr>
              </a:solidFill>
            </a:endParaRPr>
          </a:p>
          <a:p>
            <a:pPr marL="0" indent="0" algn="ctr">
              <a:buNone/>
            </a:pPr>
            <a:r>
              <a:rPr lang="bg-BG" sz="2000" cap="all" dirty="0" smtClean="0">
                <a:ln w="3175" cmpd="sng">
                  <a:noFill/>
                </a:ln>
                <a:solidFill>
                  <a:schemeClr val="accent5">
                    <a:lumMod val="50000"/>
                  </a:schemeClr>
                </a:solidFill>
              </a:rPr>
              <a:t> </a:t>
            </a:r>
            <a:endParaRPr lang="bg-BG" sz="2000" cap="all" dirty="0">
              <a:ln w="3175" cmpd="sng">
                <a:noFill/>
              </a:ln>
              <a:solidFill>
                <a:schemeClr val="accent5">
                  <a:lumMod val="50000"/>
                </a:schemeClr>
              </a:solidFill>
            </a:endParaRPr>
          </a:p>
          <a:p>
            <a:endParaRPr lang="en-GB" dirty="0">
              <a:solidFill>
                <a:schemeClr val="accent5">
                  <a:lumMod val="50000"/>
                </a:schemeClr>
              </a:solidFill>
            </a:endParaRPr>
          </a:p>
        </p:txBody>
      </p:sp>
      <p:sp>
        <p:nvSpPr>
          <p:cNvPr id="3" name="TextBox 2"/>
          <p:cNvSpPr txBox="1"/>
          <p:nvPr/>
        </p:nvSpPr>
        <p:spPr>
          <a:xfrm>
            <a:off x="5520363" y="4763560"/>
            <a:ext cx="3791391" cy="1938992"/>
          </a:xfrm>
          <a:prstGeom prst="rect">
            <a:avLst/>
          </a:prstGeom>
          <a:noFill/>
        </p:spPr>
        <p:txBody>
          <a:bodyPr wrap="square" rtlCol="0">
            <a:spAutoFit/>
          </a:bodyPr>
          <a:lstStyle/>
          <a:p>
            <a:r>
              <a:rPr lang="en-US" sz="2400" b="1" i="1" dirty="0" smtClean="0">
                <a:solidFill>
                  <a:schemeClr val="accent5">
                    <a:lumMod val="50000"/>
                  </a:schemeClr>
                </a:solidFill>
              </a:rPr>
              <a:t>Silvia Georgieva</a:t>
            </a:r>
          </a:p>
          <a:p>
            <a:r>
              <a:rPr lang="en-US" sz="2400" i="1" dirty="0" smtClean="0">
                <a:solidFill>
                  <a:schemeClr val="accent5">
                    <a:lumMod val="50000"/>
                  </a:schemeClr>
                </a:solidFill>
              </a:rPr>
              <a:t>Executive Director </a:t>
            </a:r>
            <a:endParaRPr lang="bg-BG" sz="2400" i="1" dirty="0" smtClean="0">
              <a:solidFill>
                <a:schemeClr val="accent5">
                  <a:lumMod val="50000"/>
                </a:schemeClr>
              </a:solidFill>
            </a:endParaRPr>
          </a:p>
          <a:p>
            <a:r>
              <a:rPr lang="en-US" sz="2400" i="1" dirty="0">
                <a:solidFill>
                  <a:schemeClr val="accent5">
                    <a:lumMod val="50000"/>
                  </a:schemeClr>
                </a:solidFill>
              </a:rPr>
              <a:t>N</a:t>
            </a:r>
            <a:r>
              <a:rPr lang="en-GB" sz="2400" i="1" dirty="0" err="1" smtClean="0">
                <a:solidFill>
                  <a:schemeClr val="accent5">
                    <a:lumMod val="50000"/>
                  </a:schemeClr>
                </a:solidFill>
              </a:rPr>
              <a:t>ational</a:t>
            </a:r>
            <a:r>
              <a:rPr lang="en-GB" sz="2400" i="1" dirty="0" smtClean="0">
                <a:solidFill>
                  <a:schemeClr val="accent5">
                    <a:lumMod val="50000"/>
                  </a:schemeClr>
                </a:solidFill>
              </a:rPr>
              <a:t> Association of Municipalities in the Republic of Bulgaria</a:t>
            </a:r>
            <a:endParaRPr lang="en-GB" sz="2400" i="1" dirty="0">
              <a:solidFill>
                <a:schemeClr val="accent5">
                  <a:lumMod val="50000"/>
                </a:schemeClr>
              </a:solidFill>
            </a:endParaRPr>
          </a:p>
        </p:txBody>
      </p:sp>
      <p:grpSp>
        <p:nvGrpSpPr>
          <p:cNvPr id="11" name="Group 10"/>
          <p:cNvGrpSpPr/>
          <p:nvPr/>
        </p:nvGrpSpPr>
        <p:grpSpPr>
          <a:xfrm>
            <a:off x="0" y="54864"/>
            <a:ext cx="9064397" cy="941832"/>
            <a:chOff x="0" y="54864"/>
            <a:chExt cx="9064397" cy="941832"/>
          </a:xfrm>
        </p:grpSpPr>
        <p:pic>
          <p:nvPicPr>
            <p:cNvPr id="12" name="Picture 11"/>
            <p:cNvPicPr>
              <a:picLocks noChangeAspect="1"/>
            </p:cNvPicPr>
            <p:nvPr/>
          </p:nvPicPr>
          <p:blipFill rotWithShape="1">
            <a:blip r:embed="rId4"/>
            <a:srcRect l="1818" t="8336" r="3536" b="12500"/>
            <a:stretch/>
          </p:blipFill>
          <p:spPr>
            <a:xfrm>
              <a:off x="0" y="54864"/>
              <a:ext cx="3941064" cy="941832"/>
            </a:xfrm>
            <a:prstGeom prst="rect">
              <a:avLst/>
            </a:prstGeom>
          </p:spPr>
        </p:pic>
        <p:grpSp>
          <p:nvGrpSpPr>
            <p:cNvPr id="13" name="Group 12"/>
            <p:cNvGrpSpPr/>
            <p:nvPr/>
          </p:nvGrpSpPr>
          <p:grpSpPr>
            <a:xfrm>
              <a:off x="5751577" y="69424"/>
              <a:ext cx="3312820" cy="899282"/>
              <a:chOff x="5751577" y="69424"/>
              <a:chExt cx="3312820" cy="899282"/>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1577" y="69424"/>
                <a:ext cx="1161750" cy="899282"/>
              </a:xfrm>
              <a:prstGeom prst="rect">
                <a:avLst/>
              </a:prstGeom>
            </p:spPr>
          </p:pic>
          <p:pic>
            <p:nvPicPr>
              <p:cNvPr id="15" name="Picture 14"/>
              <p:cNvPicPr>
                <a:picLocks noChangeAspect="1"/>
              </p:cNvPicPr>
              <p:nvPr/>
            </p:nvPicPr>
            <p:blipFill rotWithShape="1">
              <a:blip r:embed="rId6"/>
              <a:srcRect l="31846" t="26726" r="3392" b="20261"/>
              <a:stretch/>
            </p:blipFill>
            <p:spPr>
              <a:xfrm>
                <a:off x="6825562" y="210312"/>
                <a:ext cx="2238835" cy="612648"/>
              </a:xfrm>
              <a:prstGeom prst="rect">
                <a:avLst/>
              </a:prstGeom>
            </p:spPr>
          </p:pic>
        </p:grpSp>
      </p:grpSp>
    </p:spTree>
    <p:extLst>
      <p:ext uri="{BB962C8B-B14F-4D97-AF65-F5344CB8AC3E}">
        <p14:creationId xmlns:p14="http://schemas.microsoft.com/office/powerpoint/2010/main" val="419277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33">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619996" y="0"/>
            <a:ext cx="7200799" cy="1052739"/>
          </a:xfrm>
        </p:spPr>
        <p:txBody>
          <a:bodyPr anchorCtr="0">
            <a:noAutofit/>
          </a:bodyPr>
          <a:lstStyle/>
          <a:p>
            <a:pPr algn="l"/>
            <a:r>
              <a:rPr lang="en-US" sz="3100" b="1" dirty="0">
                <a:solidFill>
                  <a:schemeClr val="accent5">
                    <a:lumMod val="50000"/>
                  </a:schemeClr>
                </a:solidFill>
                <a:latin typeface="Calibri" pitchFamily="34"/>
              </a:rPr>
              <a:t>National Association of the Municipalities in Republic of Bulgaria – in brief</a:t>
            </a:r>
            <a:endParaRPr lang="bg-BG" sz="3100" b="1" dirty="0">
              <a:solidFill>
                <a:schemeClr val="accent5">
                  <a:lumMod val="50000"/>
                </a:schemeClr>
              </a:solidFill>
              <a:latin typeface="Calibri" pitchFamily="34"/>
            </a:endParaRPr>
          </a:p>
        </p:txBody>
      </p:sp>
      <p:sp>
        <p:nvSpPr>
          <p:cNvPr id="3" name="Content Placeholder 2"/>
          <p:cNvSpPr txBox="1">
            <a:spLocks noGrp="1"/>
          </p:cNvSpPr>
          <p:nvPr>
            <p:ph idx="1"/>
          </p:nvPr>
        </p:nvSpPr>
        <p:spPr>
          <a:xfrm>
            <a:off x="467541" y="1524003"/>
            <a:ext cx="8353254" cy="5040556"/>
          </a:xfrm>
        </p:spPr>
        <p:txBody>
          <a:bodyPr>
            <a:noAutofit/>
          </a:bodyPr>
          <a:lstStyle/>
          <a:p>
            <a:pPr marL="0" lvl="0" indent="0" algn="just" hangingPunct="0">
              <a:spcBef>
                <a:spcPts val="0"/>
              </a:spcBef>
              <a:spcAft>
                <a:spcPts val="1200"/>
              </a:spcAft>
              <a:buNone/>
            </a:pPr>
            <a:r>
              <a:rPr lang="bg-BG" sz="2200" dirty="0">
                <a:solidFill>
                  <a:schemeClr val="accent5">
                    <a:lumMod val="50000"/>
                  </a:schemeClr>
                </a:solidFill>
                <a:latin typeface="Arial"/>
              </a:rPr>
              <a:t>...</a:t>
            </a:r>
            <a:r>
              <a:rPr lang="bg-BG" sz="2400" b="1" dirty="0">
                <a:solidFill>
                  <a:srgbClr val="08997E"/>
                </a:solidFill>
                <a:latin typeface="Arial Narrow" panose="020B0606020202030204" pitchFamily="34" charset="0"/>
                <a:cs typeface="Arial" panose="020B0604020202020204" pitchFamily="34" charset="0"/>
              </a:rPr>
              <a:t> </a:t>
            </a:r>
            <a:r>
              <a:rPr lang="en-GB" sz="2400" b="1" dirty="0" smtClean="0">
                <a:solidFill>
                  <a:srgbClr val="08997E"/>
                </a:solidFill>
                <a:latin typeface="Arial" panose="020B0604020202020204" pitchFamily="34" charset="0"/>
                <a:cs typeface="Arial" panose="020B0604020202020204" pitchFamily="34" charset="0"/>
              </a:rPr>
              <a:t>Initiated in 1</a:t>
            </a:r>
            <a:r>
              <a:rPr lang="bg-BG" sz="2400" b="1" dirty="0" smtClean="0">
                <a:solidFill>
                  <a:srgbClr val="08997E"/>
                </a:solidFill>
                <a:latin typeface="Arial" panose="020B0604020202020204" pitchFamily="34" charset="0"/>
                <a:cs typeface="Arial" panose="020B0604020202020204" pitchFamily="34" charset="0"/>
              </a:rPr>
              <a:t>996 </a:t>
            </a:r>
            <a:r>
              <a:rPr lang="en-GB" sz="2400" b="1" dirty="0" smtClean="0">
                <a:solidFill>
                  <a:srgbClr val="08997E"/>
                </a:solidFill>
                <a:latin typeface="Arial" panose="020B0604020202020204" pitchFamily="34" charset="0"/>
                <a:cs typeface="Arial" panose="020B0604020202020204" pitchFamily="34" charset="0"/>
              </a:rPr>
              <a:t>by</a:t>
            </a:r>
            <a:r>
              <a:rPr lang="bg-BG" sz="2400" b="1" dirty="0" smtClean="0">
                <a:solidFill>
                  <a:srgbClr val="08997E"/>
                </a:solidFill>
                <a:latin typeface="Arial" panose="020B0604020202020204" pitchFamily="34" charset="0"/>
                <a:cs typeface="Arial" panose="020B0604020202020204" pitchFamily="34" charset="0"/>
              </a:rPr>
              <a:t> </a:t>
            </a:r>
            <a:r>
              <a:rPr lang="bg-BG" sz="2400" b="1" dirty="0">
                <a:solidFill>
                  <a:srgbClr val="08997E"/>
                </a:solidFill>
                <a:latin typeface="Arial" panose="020B0604020202020204" pitchFamily="34" charset="0"/>
                <a:cs typeface="Arial" panose="020B0604020202020204" pitchFamily="34" charset="0"/>
              </a:rPr>
              <a:t>1/3 </a:t>
            </a:r>
            <a:r>
              <a:rPr lang="en-GB" sz="2400" b="1" dirty="0" smtClean="0">
                <a:solidFill>
                  <a:srgbClr val="08997E"/>
                </a:solidFill>
                <a:latin typeface="Arial" panose="020B0604020202020204" pitchFamily="34" charset="0"/>
                <a:cs typeface="Arial" panose="020B0604020202020204" pitchFamily="34" charset="0"/>
              </a:rPr>
              <a:t>of the municipalities</a:t>
            </a:r>
            <a:endParaRPr lang="bg-BG" sz="2400" b="1" dirty="0">
              <a:solidFill>
                <a:srgbClr val="08997E"/>
              </a:solidFill>
              <a:latin typeface="Arial" panose="020B0604020202020204" pitchFamily="34" charset="0"/>
              <a:cs typeface="Arial" panose="020B0604020202020204" pitchFamily="34" charset="0"/>
            </a:endParaRPr>
          </a:p>
          <a:p>
            <a:pPr marL="0" indent="0" algn="just" hangingPunct="0">
              <a:spcBef>
                <a:spcPts val="0"/>
              </a:spcBef>
              <a:spcAft>
                <a:spcPts val="1200"/>
              </a:spcAft>
              <a:buNone/>
            </a:pPr>
            <a:r>
              <a:rPr lang="en-GB" sz="2400" dirty="0">
                <a:solidFill>
                  <a:schemeClr val="accent5">
                    <a:lumMod val="50000"/>
                  </a:schemeClr>
                </a:solidFill>
                <a:latin typeface="Arial"/>
              </a:rPr>
              <a:t>Today</a:t>
            </a:r>
            <a:r>
              <a:rPr lang="bg-BG" sz="2400" dirty="0">
                <a:solidFill>
                  <a:schemeClr val="accent5">
                    <a:lumMod val="50000"/>
                  </a:schemeClr>
                </a:solidFill>
                <a:latin typeface="Arial"/>
              </a:rPr>
              <a:t>, </a:t>
            </a:r>
            <a:r>
              <a:rPr lang="en-GB" sz="2400" dirty="0">
                <a:solidFill>
                  <a:schemeClr val="accent5">
                    <a:lumMod val="50000"/>
                  </a:schemeClr>
                </a:solidFill>
                <a:latin typeface="Arial"/>
              </a:rPr>
              <a:t>all</a:t>
            </a:r>
            <a:r>
              <a:rPr lang="bg-BG" sz="2400" dirty="0">
                <a:solidFill>
                  <a:schemeClr val="accent5">
                    <a:lumMod val="50000"/>
                  </a:schemeClr>
                </a:solidFill>
                <a:latin typeface="Arial"/>
              </a:rPr>
              <a:t> 265 </a:t>
            </a:r>
            <a:r>
              <a:rPr lang="en-GB" sz="2400" dirty="0">
                <a:solidFill>
                  <a:schemeClr val="accent5">
                    <a:lumMod val="50000"/>
                  </a:schemeClr>
                </a:solidFill>
                <a:latin typeface="Arial"/>
              </a:rPr>
              <a:t>municipalities are NAMRB members</a:t>
            </a:r>
            <a:r>
              <a:rPr lang="bg-BG" sz="2400" dirty="0">
                <a:solidFill>
                  <a:schemeClr val="accent5">
                    <a:lumMod val="50000"/>
                  </a:schemeClr>
                </a:solidFill>
                <a:latin typeface="Arial"/>
              </a:rPr>
              <a:t>.</a:t>
            </a:r>
          </a:p>
          <a:p>
            <a:pPr marL="0" lvl="0" indent="0" algn="just" hangingPunct="0">
              <a:spcBef>
                <a:spcPts val="0"/>
              </a:spcBef>
              <a:spcAft>
                <a:spcPts val="1200"/>
              </a:spcAft>
              <a:buNone/>
            </a:pPr>
            <a:r>
              <a:rPr lang="en-GB" sz="2400" b="1" dirty="0" smtClean="0">
                <a:solidFill>
                  <a:srgbClr val="08997E"/>
                </a:solidFill>
                <a:latin typeface="Arial" panose="020B0604020202020204" pitchFamily="34" charset="0"/>
                <a:cs typeface="Arial" panose="020B0604020202020204" pitchFamily="34" charset="0"/>
              </a:rPr>
              <a:t>The national representative organisation of the local authorities</a:t>
            </a:r>
            <a:r>
              <a:rPr lang="bg-BG" sz="2400" b="1" dirty="0" smtClean="0">
                <a:solidFill>
                  <a:srgbClr val="08997E"/>
                </a:solidFill>
                <a:latin typeface="Arial" panose="020B0604020202020204" pitchFamily="34" charset="0"/>
                <a:cs typeface="Arial" panose="020B0604020202020204" pitchFamily="34" charset="0"/>
              </a:rPr>
              <a:t>:</a:t>
            </a:r>
            <a:endParaRPr lang="bg-BG" sz="2400" b="1" dirty="0">
              <a:solidFill>
                <a:srgbClr val="08997E"/>
              </a:solidFill>
              <a:latin typeface="Arial" panose="020B0604020202020204" pitchFamily="34" charset="0"/>
              <a:cs typeface="Arial" panose="020B0604020202020204" pitchFamily="34" charset="0"/>
            </a:endParaRPr>
          </a:p>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Represents the interests of the municipalities to the central government</a:t>
            </a:r>
            <a:r>
              <a:rPr lang="bg-BG" sz="2000" dirty="0">
                <a:solidFill>
                  <a:schemeClr val="accent5">
                    <a:lumMod val="50000"/>
                  </a:schemeClr>
                </a:solidFill>
                <a:latin typeface="Arial"/>
              </a:rPr>
              <a:t>; </a:t>
            </a:r>
          </a:p>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Participates in the legislative decision-making process and in the procedures for the annual budget negotiations</a:t>
            </a:r>
          </a:p>
          <a:p>
            <a:pPr marL="0" indent="0" algn="just" hangingPunct="0">
              <a:spcBef>
                <a:spcPts val="0"/>
              </a:spcBef>
              <a:spcAft>
                <a:spcPts val="1200"/>
              </a:spcAft>
              <a:buNone/>
            </a:pPr>
            <a:r>
              <a:rPr lang="en-US" sz="2400" b="1" dirty="0">
                <a:solidFill>
                  <a:srgbClr val="08997E"/>
                </a:solidFill>
                <a:latin typeface="Arial" panose="020B0604020202020204" pitchFamily="34" charset="0"/>
                <a:cs typeface="Arial" panose="020B0604020202020204" pitchFamily="34" charset="0"/>
              </a:rPr>
              <a:t>Politically and financially independent</a:t>
            </a: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pic>
        <p:nvPicPr>
          <p:cNvPr id="4" name="Picture 3"/>
          <p:cNvPicPr>
            <a:picLocks noChangeAspect="1"/>
          </p:cNvPicPr>
          <p:nvPr/>
        </p:nvPicPr>
        <p:blipFill>
          <a:blip r:embed="rId4"/>
          <a:stretch>
            <a:fillRect/>
          </a:stretch>
        </p:blipFill>
        <p:spPr>
          <a:xfrm>
            <a:off x="7153706" y="5587181"/>
            <a:ext cx="1536325" cy="8535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619996" y="0"/>
            <a:ext cx="7200799" cy="1052739"/>
          </a:xfrm>
        </p:spPr>
        <p:txBody>
          <a:bodyPr anchorCtr="0">
            <a:noAutofit/>
          </a:bodyPr>
          <a:lstStyle/>
          <a:p>
            <a:pPr lvl="0" algn="l"/>
            <a:r>
              <a:rPr lang="en-US" sz="3100" b="1" dirty="0">
                <a:solidFill>
                  <a:schemeClr val="accent5">
                    <a:lumMod val="50000"/>
                  </a:schemeClr>
                </a:solidFill>
                <a:latin typeface="Calibri" pitchFamily="34"/>
              </a:rPr>
              <a:t>National Association of the Municipalities in Republic of Bulgaria – in brief</a:t>
            </a:r>
            <a:endParaRPr lang="bg-BG" sz="3100" b="1" dirty="0">
              <a:solidFill>
                <a:schemeClr val="accent5">
                  <a:lumMod val="50000"/>
                </a:schemeClr>
              </a:solidFill>
              <a:latin typeface="Calibri" pitchFamily="34"/>
            </a:endParaRPr>
          </a:p>
        </p:txBody>
      </p:sp>
      <p:sp>
        <p:nvSpPr>
          <p:cNvPr id="3" name="Content Placeholder 2"/>
          <p:cNvSpPr txBox="1">
            <a:spLocks noGrp="1"/>
          </p:cNvSpPr>
          <p:nvPr>
            <p:ph idx="1"/>
          </p:nvPr>
        </p:nvSpPr>
        <p:spPr>
          <a:xfrm>
            <a:off x="467541" y="1524003"/>
            <a:ext cx="8353254" cy="5040556"/>
          </a:xfrm>
        </p:spPr>
        <p:txBody>
          <a:bodyPr>
            <a:noAutofit/>
          </a:bodyPr>
          <a:lstStyle/>
          <a:p>
            <a:pPr marL="0" lvl="0" indent="0" algn="just" hangingPunct="0">
              <a:spcBef>
                <a:spcPts val="0"/>
              </a:spcBef>
              <a:spcAft>
                <a:spcPts val="1200"/>
              </a:spcAft>
              <a:buNone/>
            </a:pPr>
            <a:r>
              <a:rPr lang="en-US" sz="2400" dirty="0">
                <a:solidFill>
                  <a:schemeClr val="accent5">
                    <a:lumMod val="50000"/>
                  </a:schemeClr>
                </a:solidFill>
                <a:latin typeface="Arial"/>
              </a:rPr>
              <a:t>Activities</a:t>
            </a:r>
            <a:endParaRPr lang="bg-BG" sz="2400" dirty="0">
              <a:solidFill>
                <a:schemeClr val="accent5">
                  <a:lumMod val="50000"/>
                </a:schemeClr>
              </a:solidFill>
              <a:latin typeface="Arial"/>
            </a:endParaRPr>
          </a:p>
          <a:p>
            <a:pPr marL="628650" indent="0" algn="just">
              <a:buNone/>
            </a:pPr>
            <a:endParaRPr lang="bg-BG" sz="800" b="1" dirty="0">
              <a:solidFill>
                <a:schemeClr val="accent5"/>
              </a:solidFill>
              <a:latin typeface="Arial" panose="020B0604020202020204" pitchFamily="34" charset="0"/>
              <a:cs typeface="Arial" panose="020B0604020202020204" pitchFamily="34" charset="0"/>
            </a:endParaRPr>
          </a:p>
          <a:p>
            <a:pPr algn="just" hangingPunct="0">
              <a:spcBef>
                <a:spcPts val="0"/>
              </a:spcBef>
              <a:spcAft>
                <a:spcPts val="1200"/>
              </a:spcAft>
              <a:buFont typeface="Wingdings" pitchFamily="2"/>
              <a:buChar char="v"/>
            </a:pPr>
            <a:r>
              <a:rPr lang="en-GB" sz="2000" dirty="0">
                <a:solidFill>
                  <a:schemeClr val="accent5">
                    <a:lumMod val="50000"/>
                  </a:schemeClr>
                </a:solidFill>
                <a:latin typeface="Arial"/>
              </a:rPr>
              <a:t>Lobbying and Advocacy</a:t>
            </a:r>
            <a:r>
              <a:rPr lang="bg-BG" sz="20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Consultations</a:t>
            </a:r>
            <a:r>
              <a:rPr lang="bg-BG" sz="20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Trainings</a:t>
            </a:r>
            <a:r>
              <a:rPr lang="bg-BG" sz="20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Forums</a:t>
            </a:r>
            <a:r>
              <a:rPr lang="bg-BG" sz="2000" dirty="0">
                <a:solidFill>
                  <a:schemeClr val="accent5">
                    <a:lumMod val="50000"/>
                  </a:schemeClr>
                </a:solidFill>
                <a:latin typeface="Arial"/>
              </a:rPr>
              <a:t>/</a:t>
            </a:r>
            <a:r>
              <a:rPr lang="en-US" sz="2000" dirty="0">
                <a:solidFill>
                  <a:schemeClr val="accent5">
                    <a:lumMod val="50000"/>
                  </a:schemeClr>
                </a:solidFill>
                <a:latin typeface="Arial"/>
              </a:rPr>
              <a:t>Seminars</a:t>
            </a:r>
            <a:r>
              <a:rPr lang="bg-BG" sz="2000" dirty="0">
                <a:solidFill>
                  <a:schemeClr val="accent5">
                    <a:lumMod val="50000"/>
                  </a:schemeClr>
                </a:solidFill>
                <a:latin typeface="Arial"/>
              </a:rPr>
              <a:t>;</a:t>
            </a:r>
          </a:p>
          <a:p>
            <a:pPr algn="just" hangingPunct="0">
              <a:spcBef>
                <a:spcPts val="0"/>
              </a:spcBef>
              <a:spcAft>
                <a:spcPts val="1200"/>
              </a:spcAft>
              <a:buFont typeface="Wingdings" pitchFamily="2"/>
              <a:buChar char="v"/>
            </a:pPr>
            <a:r>
              <a:rPr lang="en-US" sz="2000" dirty="0">
                <a:solidFill>
                  <a:schemeClr val="accent5">
                    <a:lumMod val="50000"/>
                  </a:schemeClr>
                </a:solidFill>
                <a:latin typeface="Arial"/>
              </a:rPr>
              <a:t>Support for interaction with business, NGOs and other local authorities</a:t>
            </a:r>
            <a:r>
              <a:rPr lang="bg-BG" sz="2000" dirty="0">
                <a:solidFill>
                  <a:schemeClr val="accent5">
                    <a:lumMod val="50000"/>
                  </a:schemeClr>
                </a:solidFill>
                <a:latin typeface="Arial"/>
              </a:rPr>
              <a:t>.</a:t>
            </a: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2306844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TotalTime>
  <Words>1676</Words>
  <Application>Microsoft Office PowerPoint</Application>
  <PresentationFormat>On-screen Show (4:3)</PresentationFormat>
  <Paragraphs>182</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Arial Narrow</vt:lpstr>
      <vt:lpstr>Calibri</vt:lpstr>
      <vt:lpstr>Calibri Light</vt:lpstr>
      <vt:lpstr>Palatino Linotype</vt:lpstr>
      <vt:lpstr>Wingdings</vt:lpstr>
      <vt:lpstr>3_Office Theme</vt:lpstr>
      <vt:lpstr>Custom Design</vt:lpstr>
      <vt:lpstr>PowerPoint Presentation</vt:lpstr>
      <vt:lpstr>PowerPoint Presentation</vt:lpstr>
      <vt:lpstr>PowerPoint Presentation</vt:lpstr>
      <vt:lpstr>Territorial dimension of the EU Funds Support</vt:lpstr>
      <vt:lpstr>Key challenges</vt:lpstr>
      <vt:lpstr>Cohesion Policy tools for fostering the balanced territorial development</vt:lpstr>
      <vt:lpstr>PowerPoint Presentation</vt:lpstr>
      <vt:lpstr>National Association of the Municipalities in Republic of Bulgaria – in brief</vt:lpstr>
      <vt:lpstr>National Association of the Municipalities in Republic of Bulgaria – in brief</vt:lpstr>
      <vt:lpstr>EU Funds &amp; Bulgarian Municipalities</vt:lpstr>
      <vt:lpstr>Unbalanced territorial development - reasons</vt:lpstr>
      <vt:lpstr>The challenges to the local authorities</vt:lpstr>
      <vt:lpstr>The difficulties in the access to EU financing</vt:lpstr>
      <vt:lpstr>The difficulties in the access to EU financing</vt:lpstr>
      <vt:lpstr>Opportunities to address imbalances</vt:lpstr>
      <vt:lpstr>NAMRB support to address imbalances</vt:lpstr>
      <vt:lpstr>NAMRB support to address imbalances</vt:lpstr>
      <vt:lpstr>NAMRB support to address imbalances</vt:lpstr>
      <vt:lpstr>PowerPoint Presentation</vt:lpstr>
      <vt:lpstr>Implementation Progress: Key Results Achieved</vt:lpstr>
      <vt:lpstr>Lessons Learnt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Екатерина Алексиева</dc:creator>
  <cp:lastModifiedBy>Susan Ziya</cp:lastModifiedBy>
  <cp:revision>69</cp:revision>
  <dcterms:created xsi:type="dcterms:W3CDTF">2015-11-12T16:10:40Z</dcterms:created>
  <dcterms:modified xsi:type="dcterms:W3CDTF">2023-11-24T06:36:00Z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TC034606639991</vt:lpwstr>
  </property>
</Properties>
</file>