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4" r:id="rId26"/>
    <p:sldId id="285" r:id="rId27"/>
    <p:sldId id="286" r:id="rId28"/>
    <p:sldId id="287" r:id="rId29"/>
    <p:sldId id="288" r:id="rId30"/>
  </p:sldIdLst>
  <p:sldSz cx="24382413" cy="13716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" panose="020B0604020202020204" charset="-18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4" roundtripDataSignature="AMtx7mgUMhAgWbCJU7+BaHb4Zavd6/J1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36" y="78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5" name="Google Shape;2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4" name="Google Shape;2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6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 rot="5400000">
            <a:off x="7839869" y="-2512327"/>
            <a:ext cx="8702676" cy="2102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 rot="5400000">
            <a:off x="14265555" y="3913359"/>
            <a:ext cx="11623676" cy="52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 rot="5400000">
            <a:off x="3598250" y="-1191708"/>
            <a:ext cx="11623676" cy="1546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Verdana"/>
              <a:buNone/>
              <a:defRPr sz="56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>
            <a:spLocks noGrp="1"/>
          </p:cNvSpPr>
          <p:nvPr>
            <p:ph type="title"/>
          </p:nvPr>
        </p:nvSpPr>
        <p:spPr>
          <a:xfrm>
            <a:off x="1663592" y="3419477"/>
            <a:ext cx="2102983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body" idx="1"/>
          </p:nvPr>
        </p:nvSpPr>
        <p:spPr>
          <a:xfrm>
            <a:off x="1663592" y="9178927"/>
            <a:ext cx="2102983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2"/>
          </p:nvPr>
        </p:nvSpPr>
        <p:spPr>
          <a:xfrm>
            <a:off x="12343596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1679467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1679467" y="5010150"/>
            <a:ext cx="10314903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3"/>
          </p:nvPr>
        </p:nvSpPr>
        <p:spPr>
          <a:xfrm>
            <a:off x="12343597" y="3362326"/>
            <a:ext cx="10365701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body" idx="4"/>
          </p:nvPr>
        </p:nvSpPr>
        <p:spPr>
          <a:xfrm>
            <a:off x="12343597" y="5010150"/>
            <a:ext cx="10365701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2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>
            <a:spLocks noGrp="1"/>
          </p:cNvSpPr>
          <p:nvPr>
            <p:ph type="pic" idx="2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1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5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5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5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5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5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euodp/bg/hom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ata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527"/>
            <a:ext cx="24538155" cy="1379552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35037" y="11475429"/>
            <a:ext cx="23571530" cy="15087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E7E6E6">
                <a:alpha val="74117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bg-BG" sz="7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ДАННИ НА ПУБЛИЧНАТА АДМИНИСТРАЦИЯ</a:t>
            </a:r>
            <a:endParaRPr sz="74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000"/>
            </a:pPr>
            <a:r>
              <a:rPr lang="ru-RU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 КАКВА ФОРМА МОЖЕМ ДА НАМЕРИМ ДАННИТЕ</a:t>
            </a:r>
            <a:r>
              <a:rPr lang="ru-RU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12"/>
          <p:cNvSpPr txBox="1"/>
          <p:nvPr/>
        </p:nvSpPr>
        <p:spPr>
          <a:xfrm>
            <a:off x="2359150" y="5176750"/>
            <a:ext cx="8064900" cy="4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>
              <a:lnSpc>
                <a:spcPct val="80000"/>
              </a:lnSpc>
              <a:buSzPts val="4800"/>
            </a:pP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Понякога един и същ документ може да съдържа както </a:t>
            </a:r>
            <a:r>
              <a:rPr lang="bg-BG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структурирани, така и неструктурирани данни</a:t>
            </a: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3" name="Google Shape;1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5550" y="3625375"/>
            <a:ext cx="11786276" cy="86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000"/>
            </a:pPr>
            <a:r>
              <a:rPr lang="ru-RU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 КАКВА ФОРМА МОЖЕМ ДА НАМЕРИМ ДАННИТЕ</a:t>
            </a:r>
            <a:r>
              <a:rPr lang="ru-RU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13"/>
          <p:cNvSpPr txBox="1"/>
          <p:nvPr/>
        </p:nvSpPr>
        <p:spPr>
          <a:xfrm>
            <a:off x="1589538" y="3991664"/>
            <a:ext cx="1198843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bg-BG" sz="56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АДМИНИСТРАТИВНИ ДАННИ</a:t>
            </a: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1315" y="5119891"/>
            <a:ext cx="3733025" cy="528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3"/>
          <p:cNvSpPr txBox="1"/>
          <p:nvPr/>
        </p:nvSpPr>
        <p:spPr>
          <a:xfrm>
            <a:off x="10932972" y="7762654"/>
            <a:ext cx="6192537" cy="125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bg-BG" sz="56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СТАТИСТИЧЕСКИ ДАННИ</a:t>
            </a: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25509" y="6292558"/>
            <a:ext cx="5376899" cy="32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4000" b="1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IN CHE FORMA POSSIAMO TROVARE I DATI?</a:t>
            </a:r>
            <a:endParaRPr sz="4000" b="1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14"/>
          <p:cNvSpPr txBox="1"/>
          <p:nvPr/>
        </p:nvSpPr>
        <p:spPr>
          <a:xfrm>
            <a:off x="3554625" y="4548113"/>
            <a:ext cx="11526600" cy="57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bg-BG" sz="48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Административните данни</a:t>
            </a:r>
            <a:endParaRPr sz="4800" b="1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>
              <a:lnSpc>
                <a:spcPct val="80000"/>
              </a:lnSpc>
              <a:buSzPts val="4800"/>
            </a:pP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представят реалността</a:t>
            </a:r>
          </a:p>
          <a:p>
            <a:pPr marL="457200" lvl="0">
              <a:lnSpc>
                <a:spcPct val="80000"/>
              </a:lnSpc>
              <a:buSzPts val="4800"/>
            </a:pP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и се събират и управляват от държавните служби/органи за предоставяне на услуги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bg-BG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Помислете си например за </a:t>
            </a: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регистъра на населението, за кадастъра или финансовите отчети на една организация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" name="Google Shape;1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1233" y="2270694"/>
            <a:ext cx="7248426" cy="102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4000" b="1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IN CHE FORMA POSSIAMO TROVARE I DATI?</a:t>
            </a:r>
            <a:endParaRPr sz="4000" b="1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3527200" y="2871725"/>
            <a:ext cx="16114200" cy="85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>
              <a:lnSpc>
                <a:spcPct val="80000"/>
              </a:lnSpc>
              <a:buSzPts val="4800"/>
            </a:pPr>
            <a:r>
              <a:rPr lang="bg-BG" sz="48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Статистическите данни</a:t>
            </a:r>
            <a:r>
              <a:rPr lang="bg-BG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идват от преброяване на населението, от проучвания и обработка на административни данни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Те се получават от представителна извадка или от съвкупността от изучаваните субекти и процесът на събиране, обработване</a:t>
            </a:r>
          </a:p>
          <a:p>
            <a:pPr marL="457200" lvl="0">
              <a:lnSpc>
                <a:spcPct val="80000"/>
              </a:lnSpc>
              <a:buSzPts val="4800"/>
            </a:pP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и анализ следва точна</a:t>
            </a:r>
          </a:p>
          <a:p>
            <a:pPr marL="457200" lvl="0">
              <a:lnSpc>
                <a:spcPct val="80000"/>
              </a:lnSpc>
              <a:buSzPts val="4800"/>
            </a:pP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методика за гарантиране</a:t>
            </a:r>
          </a:p>
          <a:p>
            <a:pPr marL="457200" lvl="0">
              <a:lnSpc>
                <a:spcPct val="80000"/>
              </a:lnSpc>
              <a:buSzPts val="4800"/>
            </a:pP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качеството на резултатите.</a:t>
            </a:r>
          </a:p>
          <a:p>
            <a:pPr marL="457200" lvl="0">
              <a:lnSpc>
                <a:spcPct val="80000"/>
              </a:lnSpc>
              <a:buSzPts val="4800"/>
            </a:pP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99550" y="7092050"/>
            <a:ext cx="8328350" cy="51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/>
          <p:nvPr/>
        </p:nvSpPr>
        <p:spPr>
          <a:xfrm>
            <a:off x="4057900" y="6148950"/>
            <a:ext cx="16266601" cy="1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bg-BG" sz="80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В ТЪРСЕНЕ НА ДАННИ</a:t>
            </a:r>
            <a:r>
              <a:rPr lang="en" sz="80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8000" b="1" i="0" u="none" strike="noStrike" cap="none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bg-BG" sz="4000" b="1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В ТЪРСЕНЕ НА ДАННИ</a:t>
            </a:r>
            <a:r>
              <a:rPr lang="en" sz="4000" b="1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17"/>
          <p:cNvSpPr txBox="1"/>
          <p:nvPr/>
        </p:nvSpPr>
        <p:spPr>
          <a:xfrm>
            <a:off x="2712725" y="3660900"/>
            <a:ext cx="9491400" cy="6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bg-BG" sz="60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Откъде започваме да търсим</a:t>
            </a:r>
            <a:r>
              <a:rPr lang="en" sz="60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6000" b="1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br>
              <a:rPr lang="en" sz="60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bg-BG" sz="60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Преди всичко от сайтовете на публичната администрация</a:t>
            </a:r>
            <a:r>
              <a:rPr lang="en" sz="60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sz="60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02848" y="1506125"/>
            <a:ext cx="8876851" cy="2952039"/>
          </a:xfrm>
          <a:prstGeom prst="rect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" name="Google Shape;20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43800" y="4845483"/>
            <a:ext cx="8876853" cy="3454665"/>
          </a:xfrm>
          <a:prstGeom prst="rect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0" name="Google Shape;210;p17"/>
          <p:cNvPicPr preferRelativeResize="0"/>
          <p:nvPr/>
        </p:nvPicPr>
        <p:blipFill rotWithShape="1">
          <a:blip r:embed="rId5">
            <a:alphaModFix/>
          </a:blip>
          <a:srcRect t="37039" r="32477"/>
          <a:stretch/>
        </p:blipFill>
        <p:spPr>
          <a:xfrm>
            <a:off x="13202845" y="8792314"/>
            <a:ext cx="8876854" cy="3606761"/>
          </a:xfrm>
          <a:prstGeom prst="rect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В ТЪРСЕНЕ НА ДАННИ</a:t>
            </a:r>
            <a:r>
              <a:rPr lang="en" sz="4000" b="1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2657850" y="3331725"/>
            <a:ext cx="18097306" cy="25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>
              <a:lnSpc>
                <a:spcPct val="80000"/>
              </a:lnSpc>
              <a:buSzPts val="4800"/>
            </a:pP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За да намерим източника, трябва да разберем 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→ 	</a:t>
            </a:r>
            <a:r>
              <a:rPr lang="bg-BG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как работи публичната администрация</a:t>
            </a: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bg-BG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какви са задачите на организационните </a:t>
            </a:r>
            <a:r>
              <a:rPr lang="bg-BG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ѝ</a:t>
            </a: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нива</a:t>
            </a: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02600" y="6276325"/>
            <a:ext cx="10336776" cy="61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В ТЪРСЕНЕ НА ДАННИ</a:t>
            </a:r>
            <a:r>
              <a:rPr lang="en" sz="4000" b="1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2657850" y="3331725"/>
            <a:ext cx="19781400" cy="11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… </a:t>
            </a:r>
            <a:r>
              <a:rPr lang="bg-BG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а ако не можем да намерим данните, които търсим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4" name="Google Shape;22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3379" y="4564411"/>
            <a:ext cx="5070350" cy="41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9"/>
          <p:cNvSpPr txBox="1"/>
          <p:nvPr/>
        </p:nvSpPr>
        <p:spPr>
          <a:xfrm>
            <a:off x="2657850" y="9455150"/>
            <a:ext cx="19781400" cy="21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bg-BG" sz="56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Да следваме други пътища</a:t>
            </a:r>
            <a:r>
              <a:rPr lang="en" sz="56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5600" b="1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1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" sz="56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																				</a:t>
            </a:r>
            <a:endParaRPr lang="bg-BG" sz="56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bg-BG" sz="56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Ето някои примери</a:t>
            </a:r>
            <a:r>
              <a:rPr lang="en" sz="56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...</a:t>
            </a:r>
            <a:endParaRPr sz="56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В ТЪРСЕНЕ НА ДАННИ</a:t>
            </a:r>
            <a:r>
              <a:rPr lang="en" sz="4000" b="1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0"/>
          <p:cNvSpPr txBox="1"/>
          <p:nvPr/>
        </p:nvSpPr>
        <p:spPr>
          <a:xfrm>
            <a:off x="10457725" y="3660900"/>
            <a:ext cx="13678984" cy="6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750"/>
              <a:buFont typeface="Montserrat"/>
              <a:buNone/>
            </a:pPr>
            <a:r>
              <a:rPr lang="bg-BG" sz="6000" b="1" i="0" u="sng" strike="noStrike" cap="none" dirty="0">
                <a:solidFill>
                  <a:srgbClr val="439EA5"/>
                </a:solidFill>
                <a:latin typeface="Montserrat"/>
                <a:ea typeface="Montserrat"/>
                <a:cs typeface="Montserrat"/>
                <a:sym typeface="Montserrat"/>
              </a:rPr>
              <a:t>СЛУЧАЙ</a:t>
            </a:r>
            <a:r>
              <a:rPr lang="en" sz="6000" b="1" i="0" u="sng" strike="noStrike" cap="none" dirty="0">
                <a:solidFill>
                  <a:srgbClr val="439EA5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sz="60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  <a:buSzPts val="4800"/>
            </a:pPr>
            <a:r>
              <a:rPr lang="ru-RU" sz="4800" b="1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Данните не присъстват в уебсайта на съответната служба </a:t>
            </a:r>
            <a:r>
              <a:rPr lang="en" sz="48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sz="4800" b="1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Clr>
                <a:srgbClr val="00B050"/>
              </a:buClr>
              <a:buSzPts val="4800"/>
              <a:buFont typeface="Montserrat"/>
              <a:buChar char="✓"/>
            </a:pP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проверете дали това е компетентната служба, която предоставя данните</a:t>
            </a: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buClr>
                <a:srgbClr val="00B050"/>
              </a:buClr>
              <a:buSzPts val="4800"/>
              <a:buFont typeface="Montserrat"/>
              <a:buChar char="✓"/>
            </a:pPr>
            <a:r>
              <a:rPr lang="bg-BG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потърсете справки за 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sz="4800" b="1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2" name="Google Shape;23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3925" y="3043475"/>
            <a:ext cx="6359850" cy="947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В ТЪРСЕНЕ НА ДАННИ</a:t>
            </a:r>
            <a:r>
              <a:rPr lang="en" sz="4000" b="1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1"/>
          <p:cNvSpPr txBox="1"/>
          <p:nvPr/>
        </p:nvSpPr>
        <p:spPr>
          <a:xfrm>
            <a:off x="2039800" y="3520700"/>
            <a:ext cx="20302800" cy="76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Montserrat"/>
              <a:buChar char="✓"/>
            </a:pPr>
            <a:r>
              <a:rPr lang="bg-BG" sz="4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Потърсете алтернативен източник на данни</a:t>
            </a:r>
            <a:endParaRPr lang="en" sz="4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800"/>
              <a:buFont typeface="Montserrat"/>
              <a:buChar char="✓"/>
            </a:pPr>
            <a:endParaRPr sz="4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>
              <a:buClr>
                <a:srgbClr val="00B050"/>
              </a:buClr>
              <a:buSzPts val="4800"/>
              <a:buFont typeface="Montserrat"/>
              <a:buChar char="✓"/>
            </a:pPr>
            <a:r>
              <a:rPr lang="ru-RU" sz="4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Опитайте се да направите сравнителен прочит </a:t>
            </a:r>
            <a:r>
              <a:rPr lang="en" sz="4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bg-BG" sz="4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мждународен</a:t>
            </a:r>
            <a:r>
              <a:rPr lang="en" sz="4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ru-RU" sz="4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темите, с които се занимавате</a:t>
            </a:r>
            <a:r>
              <a:rPr lang="en" sz="4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bg-BG" sz="4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като посетите например</a:t>
            </a:r>
            <a:r>
              <a:rPr lang="en" sz="4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pl-PL" sz="4800" u="sng" dirty="0">
                <a:solidFill>
                  <a:srgbClr val="1155CC"/>
                </a:solidFill>
                <a:latin typeface="Montserrat"/>
                <a:hlinkClick r:id="rId3"/>
              </a:rPr>
              <a:t>https://data.europa.eu/euodp/bg</a:t>
            </a:r>
            <a:r>
              <a:rPr lang="en" sz="4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bg-BG" sz="4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или също: </a:t>
            </a:r>
            <a:r>
              <a:rPr lang="en" sz="4800" b="0" i="0" u="sng" strike="noStrike" cap="none" dirty="0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http://www.data.gov</a:t>
            </a:r>
            <a:r>
              <a:rPr lang="en" sz="4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4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>
              <a:buClr>
                <a:srgbClr val="00B050"/>
              </a:buClr>
              <a:buSzPts val="4800"/>
              <a:buFont typeface="Montserrat"/>
              <a:buChar char="✓"/>
            </a:pPr>
            <a:r>
              <a:rPr lang="bg-BG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Използвайте търсачка </a:t>
            </a:r>
            <a:r>
              <a:rPr lang="en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bg-BG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напр</a:t>
            </a:r>
            <a:r>
              <a:rPr lang="en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 Google) </a:t>
            </a:r>
            <a:r>
              <a:rPr lang="ru-RU" sz="48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и въведете ключови думи за избраната тема</a:t>
            </a:r>
            <a:r>
              <a:rPr lang="en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bg-BG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напр</a:t>
            </a:r>
            <a:r>
              <a:rPr lang="en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bg-BG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„трафик“</a:t>
            </a:r>
            <a:r>
              <a:rPr lang="en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sz="48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или</a:t>
            </a:r>
            <a:r>
              <a:rPr lang="en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„околна среда“</a:t>
            </a:r>
            <a:r>
              <a:rPr lang="en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bg-BG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заедно с термина „данни“</a:t>
            </a:r>
            <a:r>
              <a:rPr lang="en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или</a:t>
            </a:r>
            <a:r>
              <a:rPr lang="en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„отворени данни“</a:t>
            </a:r>
            <a:endParaRPr sz="4800" b="1" i="0" u="sng" strike="noStrike" cap="none" dirty="0">
              <a:solidFill>
                <a:srgbClr val="439EA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3640015" y="5544000"/>
            <a:ext cx="17373599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bg-BG" sz="80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КАК СЕ ПУБЛИКУВАТ ДАННИТЕ НА ПУБЛИЧНАТА АДМИНИСТРАЦИЯ</a:t>
            </a:r>
            <a:endParaRPr sz="8000" b="1" i="0" u="none" strike="noStrike" cap="none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В ТЪРСЕНЕ НА ДАННИ</a:t>
            </a:r>
            <a:r>
              <a:rPr lang="en" sz="4000" b="1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22"/>
          <p:cNvSpPr txBox="1"/>
          <p:nvPr/>
        </p:nvSpPr>
        <p:spPr>
          <a:xfrm>
            <a:off x="10457725" y="3660900"/>
            <a:ext cx="12341400" cy="707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SzPts val="6000"/>
            </a:pPr>
            <a:r>
              <a:rPr lang="bg-BG" sz="6000" b="1" u="sng" dirty="0">
                <a:solidFill>
                  <a:srgbClr val="439EA5"/>
                </a:solidFill>
                <a:latin typeface="Montserrat"/>
                <a:ea typeface="Montserrat"/>
                <a:cs typeface="Montserrat"/>
                <a:sym typeface="Montserrat"/>
              </a:rPr>
              <a:t>СЛУЧАЙ</a:t>
            </a:r>
            <a:r>
              <a:rPr lang="en" sz="6000" b="1" i="0" u="sng" strike="noStrike" cap="none" dirty="0">
                <a:solidFill>
                  <a:srgbClr val="439EA5"/>
                </a:solidFill>
                <a:latin typeface="Montserrat"/>
                <a:ea typeface="Montserrat"/>
                <a:cs typeface="Montserrat"/>
                <a:sym typeface="Montserrat"/>
              </a:rPr>
              <a:t> 2</a:t>
            </a:r>
            <a:endParaRPr sz="60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bg-BG" sz="48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Намерих информация, но не ми изглежда пълна</a:t>
            </a:r>
            <a:br>
              <a:rPr lang="en" sz="48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 sz="48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bg-BG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Възможно е необходимите данни да са предоставени от повече от една организация и да се търсят на различни места</a:t>
            </a:r>
            <a:r>
              <a:rPr lang="en" sz="48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800" b="1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7425" y="2799575"/>
            <a:ext cx="5051600" cy="976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В ТЪРСЕНЕ НА ДАННИ</a:t>
            </a:r>
            <a:r>
              <a:rPr lang="en" sz="4000" b="1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5089275" y="3033025"/>
            <a:ext cx="15010272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SzPts val="5600"/>
            </a:pPr>
            <a:r>
              <a:rPr lang="ru-RU" sz="56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Възстановете веригата от информация, за да разберете кои са източниците</a:t>
            </a:r>
            <a:endParaRPr sz="5600" b="0" i="0" u="none" strike="noStrike" cap="none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2" name="Google Shape;25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3300" y="5314750"/>
            <a:ext cx="12115799" cy="72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В ТЪРСЕНЕ НА ДАННИ</a:t>
            </a:r>
            <a:r>
              <a:rPr lang="en" sz="4000" b="1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24"/>
          <p:cNvSpPr txBox="1"/>
          <p:nvPr/>
        </p:nvSpPr>
        <p:spPr>
          <a:xfrm>
            <a:off x="8668525" y="3688788"/>
            <a:ext cx="14813400" cy="878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SzPts val="6000"/>
            </a:pPr>
            <a:r>
              <a:rPr lang="bg-BG" sz="6000" b="1" u="sng" dirty="0">
                <a:solidFill>
                  <a:srgbClr val="439EA5"/>
                </a:solidFill>
                <a:latin typeface="Montserrat"/>
                <a:ea typeface="Montserrat"/>
                <a:cs typeface="Montserrat"/>
                <a:sym typeface="Montserrat"/>
              </a:rPr>
              <a:t>СЛУЧАЙ</a:t>
            </a:r>
            <a:r>
              <a:rPr lang="en" sz="6000" b="1" i="0" u="sng" strike="noStrike" cap="none" dirty="0">
                <a:solidFill>
                  <a:srgbClr val="439EA5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  <a:endParaRPr sz="60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  <a:buSzPts val="4800"/>
            </a:pPr>
            <a:r>
              <a:rPr lang="bg-BG" sz="48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Данните не са публикувани онлайн или не са актуализирани</a:t>
            </a:r>
            <a:br>
              <a:rPr lang="en" sz="48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Не всички служби публикуват или актуализират данните по различни причини, вариращи от инертност до цената на процеса на цифровизация или представяне на информацията</a:t>
            </a:r>
            <a:endParaRPr sz="4800" b="1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9" name="Google Shape;25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3636" y="2301025"/>
            <a:ext cx="3991900" cy="10027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В ТЪРСЕНЕ НА ДАННИ</a:t>
            </a:r>
            <a:r>
              <a:rPr lang="en" sz="4000" b="1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1999575" y="4549200"/>
            <a:ext cx="15554100" cy="5060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bg-BG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Ако публичната администрация не е публикувала данни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bg-BG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гражданинът може да поиска да получи съдържанието, което търси, като подаде заявление то да бъде публикувано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bg-BG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Опитайте се да се свържете със съответните служби и може този подход да проработи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4800" b="1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6" name="Google Shape;2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53675" y="4709705"/>
            <a:ext cx="4830850" cy="702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4000" b="1" i="0" u="none" strike="noStrike" cap="non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A CACCIA DI DATI!</a:t>
            </a:r>
            <a:endParaRPr sz="4000" b="1" i="0" u="none" strike="noStrike" cap="non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1618500" y="2692975"/>
            <a:ext cx="20766000" cy="9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SzPts val="4800"/>
            </a:pP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Много страни по света са приели хармонизирани правила относно прозрачността на информацията на публичната администрация, уредени в т. нар. </a:t>
            </a:r>
            <a:r>
              <a:rPr lang="en" sz="48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FOIA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48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(Freedom Of Information Act)</a:t>
            </a:r>
            <a:r>
              <a:rPr lang="ru-RU" sz="4800" dirty="0"/>
              <a:t> - </a:t>
            </a:r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</a:rPr>
              <a:t>Закон за свободата на информацията</a:t>
            </a:r>
            <a:r>
              <a:rPr lang="en" sz="4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/>
                <a:cs typeface="Montserrat"/>
                <a:sym typeface="Montserrat"/>
              </a:rPr>
              <a:t>.</a:t>
            </a:r>
            <a:r>
              <a:rPr lang="en" sz="4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  <a:buClr>
                <a:srgbClr val="4C4C4C"/>
              </a:buClr>
              <a:buSzPts val="600"/>
            </a:pP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Научете повече по темата тук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600"/>
              <a:buFont typeface="Montserrat"/>
              <a:buNone/>
            </a:pPr>
            <a:r>
              <a:rPr lang="en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600"/>
              <a:buFont typeface="Montserrat"/>
              <a:buNone/>
            </a:pP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/>
          <p:nvPr/>
        </p:nvSpPr>
        <p:spPr>
          <a:xfrm>
            <a:off x="4057900" y="6148950"/>
            <a:ext cx="16266601" cy="14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  <a:buSzPts val="8000"/>
            </a:pPr>
            <a:r>
              <a:rPr lang="bg-BG" sz="8000" b="1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ПРАКТИЧЕСКИ СЪВЕТИ</a:t>
            </a:r>
            <a:endParaRPr sz="4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В ТЪРСЕНЕ НА ДАННИ</a:t>
            </a:r>
            <a:r>
              <a:rPr lang="en" sz="4000" b="1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30"/>
          <p:cNvSpPr txBox="1"/>
          <p:nvPr/>
        </p:nvSpPr>
        <p:spPr>
          <a:xfrm>
            <a:off x="4387425" y="3688800"/>
            <a:ext cx="9822300" cy="7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SzPts val="4400"/>
            </a:pPr>
            <a:r>
              <a:rPr lang="ru-RU" sz="44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Обикновено колкото по-високи са правителствените нива, толкова по-често се намират действия, които засягат </a:t>
            </a:r>
            <a:r>
              <a:rPr lang="ru-RU" sz="4400" u="sng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цялата национална територия</a:t>
            </a:r>
            <a:r>
              <a:rPr lang="ru-RU" sz="44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</a:p>
          <a:p>
            <a:pPr lvl="0">
              <a:lnSpc>
                <a:spcPct val="115000"/>
              </a:lnSpc>
              <a:buSzPts val="4400"/>
            </a:pPr>
            <a:r>
              <a:rPr lang="ru-RU" sz="44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или са свързани с дълъг период от време (дългосрочно планиране)</a:t>
            </a:r>
            <a:endParaRPr sz="4400" b="0" i="0" u="none" strike="noStrike" cap="none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30"/>
          <p:cNvSpPr txBox="1"/>
          <p:nvPr/>
        </p:nvSpPr>
        <p:spPr>
          <a:xfrm>
            <a:off x="1856675" y="3688800"/>
            <a:ext cx="1982100" cy="1982100"/>
          </a:xfrm>
          <a:prstGeom prst="rect">
            <a:avLst/>
          </a:prstGeom>
          <a:solidFill>
            <a:srgbClr val="439E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</a:pPr>
            <a:r>
              <a:rPr lang="en" sz="5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8381" y="3008337"/>
            <a:ext cx="7688799" cy="918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В ТЪРСЕНЕ НА ДАННИ</a:t>
            </a:r>
            <a:r>
              <a:rPr lang="en" sz="4000" b="1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1"/>
          <p:cNvSpPr txBox="1"/>
          <p:nvPr/>
        </p:nvSpPr>
        <p:spPr>
          <a:xfrm>
            <a:off x="4387425" y="3688799"/>
            <a:ext cx="9822300" cy="614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SzPts val="4400"/>
            </a:pPr>
            <a:r>
              <a:rPr lang="bg-BG" sz="44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Не се примирявайте</a:t>
            </a:r>
            <a:r>
              <a:rPr lang="en" sz="44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! </a:t>
            </a:r>
            <a:endParaRPr sz="4400" b="0" i="0" u="none" strike="noStrike" cap="none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  <a:buSzPts val="4400"/>
            </a:pPr>
            <a:r>
              <a:rPr lang="ru-RU" sz="44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Сравнявайте информацията и търсете разнообразни източници на информация: трябва да се стремите вашето проучване да бъде обширно и с контекст. </a:t>
            </a:r>
            <a:endParaRPr sz="4400" b="0" i="0" u="none" strike="noStrike" cap="none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1856675" y="3688800"/>
            <a:ext cx="1982100" cy="1982100"/>
          </a:xfrm>
          <a:prstGeom prst="rect">
            <a:avLst/>
          </a:prstGeom>
          <a:solidFill>
            <a:srgbClr val="439E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</a:pPr>
            <a:r>
              <a:rPr lang="en" sz="5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b="77067"/>
          <a:stretch/>
        </p:blipFill>
        <p:spPr>
          <a:xfrm>
            <a:off x="13920127" y="1309785"/>
            <a:ext cx="8491800" cy="11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В ТЪРСЕНЕ НА ДАННИ</a:t>
            </a:r>
            <a:r>
              <a:rPr lang="en" sz="4000" b="1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32"/>
          <p:cNvSpPr txBox="1"/>
          <p:nvPr/>
        </p:nvSpPr>
        <p:spPr>
          <a:xfrm>
            <a:off x="4594459" y="2584619"/>
            <a:ext cx="18408600" cy="6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SzPts val="4400"/>
            </a:pPr>
            <a:r>
              <a:rPr lang="bg-BG" sz="44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Обърнете внимание на </a:t>
            </a:r>
            <a:r>
              <a:rPr lang="bg-BG" sz="4400" b="0" i="0" u="sng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качеството на източника</a:t>
            </a:r>
            <a:r>
              <a:rPr lang="en" sz="44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bg-BG" sz="44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винаги проверявайте дали източниците са надеждни</a:t>
            </a:r>
            <a:r>
              <a:rPr lang="en" sz="44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bg-BG" sz="44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Не е задължително данните да идват единствено и само от публични източници</a:t>
            </a:r>
            <a:r>
              <a:rPr lang="en" sz="44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ru-RU" sz="44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Особено ако те идват от частни субекти, проверете дали са пълни и точни.</a:t>
            </a:r>
            <a:endParaRPr sz="4400" b="0" i="0" u="none" strike="noStrike" cap="none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br>
              <a:rPr lang="en" sz="44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bg-BG" sz="44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Накрая</a:t>
            </a:r>
            <a:r>
              <a:rPr lang="en" sz="44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… </a:t>
            </a:r>
            <a:r>
              <a:rPr lang="bg-BG" sz="4400" b="1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цитирайте винаги източниците</a:t>
            </a:r>
            <a:r>
              <a:rPr lang="en" sz="44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br>
              <a:rPr lang="en" sz="4400" b="0" i="0" u="none" strike="noStrike" cap="none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4400" b="0" i="0" u="none" strike="noStrike" cap="none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32"/>
          <p:cNvSpPr txBox="1"/>
          <p:nvPr/>
        </p:nvSpPr>
        <p:spPr>
          <a:xfrm>
            <a:off x="1856675" y="3688800"/>
            <a:ext cx="1982100" cy="1982100"/>
          </a:xfrm>
          <a:prstGeom prst="rect">
            <a:avLst/>
          </a:prstGeom>
          <a:solidFill>
            <a:srgbClr val="439E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"/>
              <a:buNone/>
            </a:pPr>
            <a:r>
              <a:rPr lang="en" sz="56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5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41680" y="6668775"/>
            <a:ext cx="5451625" cy="54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527"/>
            <a:ext cx="24538153" cy="1379552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3"/>
          <p:cNvSpPr txBox="1"/>
          <p:nvPr/>
        </p:nvSpPr>
        <p:spPr>
          <a:xfrm>
            <a:off x="948969" y="11370916"/>
            <a:ext cx="23433444" cy="15087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E7E6E6">
                <a:alpha val="74509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90000"/>
              </a:lnSpc>
              <a:buSzPts val="8000"/>
            </a:pPr>
            <a:r>
              <a:rPr lang="bg-BG" sz="72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ДАННИ НА ПУБЛИЧНАТА АДМИНИСТРАЦИЯ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/>
        </p:nvSpPr>
        <p:spPr>
          <a:xfrm>
            <a:off x="4387425" y="1393350"/>
            <a:ext cx="15698999" cy="94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bg-BG" sz="4000" b="1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ДАННИ НА ПУБЛИЧНАТА АДМИНИСТРАЦИЯ</a:t>
            </a: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205600" y="3471925"/>
            <a:ext cx="17971200" cy="17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  <a:buSzPts val="4400"/>
            </a:pPr>
            <a:r>
              <a:rPr lang="bg-BG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ри организирането и предлагането на услуги на гражданите </a:t>
            </a:r>
            <a:r>
              <a:rPr lang="bg-BG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публичната администрация </a:t>
            </a: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събира и управлява много данни, документи и информация 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sz="4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t="47121" b="8178"/>
          <a:stretch/>
        </p:blipFill>
        <p:spPr>
          <a:xfrm>
            <a:off x="1997566" y="5989051"/>
            <a:ext cx="20387276" cy="637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ДАННИ НА ПУБЛИЧНАТА АДМИНИСТРАЦИЯ</a:t>
            </a:r>
          </a:p>
        </p:txBody>
      </p:sp>
      <p:sp>
        <p:nvSpPr>
          <p:cNvPr id="118" name="Google Shape;118;p5"/>
          <p:cNvSpPr txBox="1"/>
          <p:nvPr/>
        </p:nvSpPr>
        <p:spPr>
          <a:xfrm>
            <a:off x="3205600" y="3776725"/>
            <a:ext cx="179712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  <a:buSzPts val="4400"/>
            </a:pP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От изнесените данни на таблата за съобщения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...</a:t>
            </a:r>
            <a:endParaRPr sz="4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 t="5573" b="42868"/>
          <a:stretch/>
        </p:blipFill>
        <p:spPr>
          <a:xfrm>
            <a:off x="3901726" y="5564875"/>
            <a:ext cx="16670400" cy="60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ДАННИ НА ПУБЛИЧНАТА АДМИНИСТРАЦИЯ</a:t>
            </a:r>
          </a:p>
        </p:txBody>
      </p:sp>
      <p:sp>
        <p:nvSpPr>
          <p:cNvPr id="125" name="Google Shape;125;p6"/>
          <p:cNvSpPr txBox="1"/>
          <p:nvPr/>
        </p:nvSpPr>
        <p:spPr>
          <a:xfrm>
            <a:off x="3452475" y="5551800"/>
            <a:ext cx="8974200" cy="314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  <a:buSzPts val="4400"/>
            </a:pP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...до данните, публикувани онлайн на сайтовете на публичните организации,</a:t>
            </a:r>
          </a:p>
          <a:p>
            <a:pPr lvl="0" algn="ctr">
              <a:lnSpc>
                <a:spcPct val="80000"/>
              </a:lnSpc>
              <a:buSzPts val="4400"/>
            </a:pP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които ги създават</a:t>
            </a:r>
            <a:endParaRPr sz="4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43675" y="3157425"/>
            <a:ext cx="9193976" cy="740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ДАННИ НА ПУБЛИЧНАТА АДМИНИСТРАЦИЯ</a:t>
            </a:r>
          </a:p>
        </p:txBody>
      </p:sp>
      <p:sp>
        <p:nvSpPr>
          <p:cNvPr id="132" name="Google Shape;132;p7"/>
          <p:cNvSpPr txBox="1"/>
          <p:nvPr/>
        </p:nvSpPr>
        <p:spPr>
          <a:xfrm>
            <a:off x="3200400" y="2869600"/>
            <a:ext cx="17690123" cy="25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bg-BG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Важен основен принцип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bg-BG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Данните на публичната администрация са </a:t>
            </a:r>
            <a:r>
              <a:rPr lang="bg-BG" sz="48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публични,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bg-BG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bg-BG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свен някои специфични </a:t>
            </a:r>
            <a:r>
              <a:rPr lang="bg-BG" sz="4800" b="1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изключения</a:t>
            </a:r>
            <a:endParaRPr sz="4800" b="1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0425" y="7905638"/>
            <a:ext cx="6939550" cy="389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8908" y="7905635"/>
            <a:ext cx="4429787" cy="389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3638" y="7905638"/>
            <a:ext cx="3896840" cy="38968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7"/>
          <p:cNvCxnSpPr/>
          <p:nvPr/>
        </p:nvCxnSpPr>
        <p:spPr>
          <a:xfrm flipH="1">
            <a:off x="8867119" y="5647450"/>
            <a:ext cx="4560300" cy="1758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37" name="Google Shape;137;p7"/>
          <p:cNvCxnSpPr/>
          <p:nvPr/>
        </p:nvCxnSpPr>
        <p:spPr>
          <a:xfrm flipH="1">
            <a:off x="13400558" y="5143250"/>
            <a:ext cx="55200" cy="2203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38" name="Google Shape;138;p7"/>
          <p:cNvCxnSpPr/>
          <p:nvPr/>
        </p:nvCxnSpPr>
        <p:spPr>
          <a:xfrm>
            <a:off x="13461598" y="5650907"/>
            <a:ext cx="3406800" cy="1792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triangle" w="lg" len="lg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ДАННИ НА ПУБЛИЧНАТА АДМИНИСТРАЦИЯ</a:t>
            </a:r>
          </a:p>
        </p:txBody>
      </p:sp>
      <p:sp>
        <p:nvSpPr>
          <p:cNvPr id="144" name="Google Shape;144;p8"/>
          <p:cNvSpPr txBox="1"/>
          <p:nvPr/>
        </p:nvSpPr>
        <p:spPr>
          <a:xfrm>
            <a:off x="1783100" y="5513450"/>
            <a:ext cx="13606200" cy="3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  <a:buSzPts val="4400"/>
            </a:pP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lang="ru-RU" sz="4800" b="1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всички граждани </a:t>
            </a: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е гарантирано правото на достъп до публична информация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480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Това право се урежда от </a:t>
            </a:r>
            <a:r>
              <a:rPr lang="ru-RU" sz="4800" b="1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закона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8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8" descr="https://farm4.staticflickr.com/3269/3285952133_0937b6bbaf_o_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24597" y="2278889"/>
            <a:ext cx="6784875" cy="101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/>
        </p:nvSpPr>
        <p:spPr>
          <a:xfrm>
            <a:off x="4057900" y="5544000"/>
            <a:ext cx="16266601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bg-BG" sz="80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В КАКВА ФОРМА МОЖЕМ ДА НАМЕРИМ ДАННИТЕ</a:t>
            </a:r>
            <a:r>
              <a:rPr lang="en" sz="80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8000" b="1" i="0" u="none" strike="noStrike" cap="none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/>
          <p:nvPr/>
        </p:nvSpPr>
        <p:spPr>
          <a:xfrm>
            <a:off x="4387425" y="1393350"/>
            <a:ext cx="15698999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000"/>
            </a:pPr>
            <a:r>
              <a:rPr lang="bg-BG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 КАКВА ФОРМА МОЖЕМ ДА НАМЕРИМ ДАННИТЕ</a:t>
            </a:r>
            <a:r>
              <a:rPr lang="en" sz="4000" b="1" i="0" u="none" strike="noStrike" cap="non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000" b="1" i="0" u="none" strike="noStrike" cap="none" dirty="0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1"/>
          <p:cNvSpPr txBox="1"/>
          <p:nvPr/>
        </p:nvSpPr>
        <p:spPr>
          <a:xfrm>
            <a:off x="6003985" y="3006700"/>
            <a:ext cx="12939623" cy="3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bg-BG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Данните могат да бъдат</a:t>
            </a: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bg-BG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Описателни текстове</a:t>
            </a: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bg-BG" sz="4800" b="0" i="0" u="none" strike="noStrike" cap="none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Файлове със структурирани данни</a:t>
            </a:r>
            <a:endParaRPr sz="4800" b="0" i="0" u="none" strike="noStrike" cap="none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" name="Google Shape;166;p11"/>
          <p:cNvPicPr preferRelativeResize="0"/>
          <p:nvPr/>
        </p:nvPicPr>
        <p:blipFill rotWithShape="1">
          <a:blip r:embed="rId3">
            <a:alphaModFix/>
          </a:blip>
          <a:srcRect l="1283"/>
          <a:stretch/>
        </p:blipFill>
        <p:spPr>
          <a:xfrm>
            <a:off x="4051913" y="6181950"/>
            <a:ext cx="16522425" cy="63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Custom</PresentationFormat>
  <Paragraphs>91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Montserrat</vt:lpstr>
      <vt:lpstr>Verdana</vt:lpstr>
      <vt:lpstr>Arial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2020-01-08T14:57:25Z</dcterms:modified>
</cp:coreProperties>
</file>