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9"/>
  </p:notesMasterIdLst>
  <p:sldIdLst>
    <p:sldId id="288" r:id="rId2"/>
    <p:sldId id="260" r:id="rId3"/>
    <p:sldId id="302" r:id="rId4"/>
    <p:sldId id="303" r:id="rId5"/>
    <p:sldId id="304" r:id="rId6"/>
    <p:sldId id="305" r:id="rId7"/>
    <p:sldId id="306" r:id="rId8"/>
    <p:sldId id="309" r:id="rId9"/>
    <p:sldId id="299" r:id="rId10"/>
    <p:sldId id="291" r:id="rId11"/>
    <p:sldId id="292" r:id="rId12"/>
    <p:sldId id="293" r:id="rId13"/>
    <p:sldId id="294" r:id="rId14"/>
    <p:sldId id="295" r:id="rId15"/>
    <p:sldId id="290" r:id="rId16"/>
    <p:sldId id="298" r:id="rId17"/>
    <p:sldId id="274" r:id="rId18"/>
  </p:sldIdLst>
  <p:sldSz cx="18288000" cy="10287000"/>
  <p:notesSz cx="6797675" cy="9926638"/>
  <p:embeddedFontLst>
    <p:embeddedFont>
      <p:font typeface="Bahnschrift SemiBold Condensed" panose="020B0502040204020203" pitchFamily="34" charset="0"/>
      <p:bold r:id="rId20"/>
    </p:embeddedFont>
    <p:embeddedFont>
      <p:font typeface="Bahnschrift SemiBold SemiConden" panose="020B0502040204020203" pitchFamily="34" charset="0"/>
      <p:bold r:id="rId21"/>
    </p:embeddedFont>
    <p:embeddedFont>
      <p:font typeface="Bahnschrift SemiLight Condensed" panose="020B0502040204020203" pitchFamily="34" charset="0"/>
      <p:regular r:id="rId22"/>
    </p:embeddedFont>
    <p:embeddedFont>
      <p:font typeface="League Spartan" panose="020B0604020202020204" charset="0"/>
      <p:regular r:id="rId23"/>
      <p:bold r:id="rId24"/>
    </p:embeddedFont>
    <p:embeddedFont>
      <p:font typeface="Libre Baskerville" panose="02000000000000000000" pitchFamily="2" charset="0"/>
      <p:regular r:id="rId25"/>
      <p:bold r:id="rId26"/>
      <p: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OS BG51" initials="OB" lastIdx="1" clrIdx="0">
    <p:extLst>
      <p:ext uri="{19B8F6BF-5375-455C-9EA6-DF929625EA0E}">
        <p15:presenceInfo xmlns:p15="http://schemas.microsoft.com/office/powerpoint/2012/main" userId="e90cd6b7fceb396f" providerId="Windows Live"/>
      </p:ext>
    </p:extLst>
  </p:cmAuthor>
  <p:cmAuthor id="2" name="OPOS BG67" initials="OB" lastIdx="1" clrIdx="1">
    <p:extLst>
      <p:ext uri="{19B8F6BF-5375-455C-9EA6-DF929625EA0E}">
        <p15:presenceInfo xmlns:p15="http://schemas.microsoft.com/office/powerpoint/2012/main" userId="9cd2a222bf344d0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FCC"/>
    <a:srgbClr val="5FA400"/>
    <a:srgbClr val="7D8F7E"/>
    <a:srgbClr val="C189F7"/>
    <a:srgbClr val="00AA48"/>
    <a:srgbClr val="C88800"/>
    <a:srgbClr val="989800"/>
    <a:srgbClr val="FF74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FA7B871-1B43-42B7-8097-2AD4734AA12D}">
  <a:tblStyle styleId="{BFA7B871-1B43-42B7-8097-2AD4734AA12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8772" autoAdjust="0"/>
  </p:normalViewPr>
  <p:slideViewPr>
    <p:cSldViewPr snapToGrid="0">
      <p:cViewPr varScale="1">
        <p:scale>
          <a:sx n="53" d="100"/>
          <a:sy n="53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NMihova\AppData\Local\Temp\pid-16196\&#1044;&#1080;&#1072;&#1075;&#1088;&#1072;&#1084;&#1072;%20&#1092;&#1080;&#1085;.%20&#1080;&#1079;&#1087;_2024.05.20_%20&#1095;&#1072;&#1088;&#1090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NMihova\AppData\Local\Temp\pid-16196\&#1044;&#1080;&#1072;&#1075;&#1088;&#1072;&#1084;&#1072;%20&#1092;&#1080;&#1085;.%20&#1080;&#1079;&#1087;_2024.05.20_%20&#1095;&#1072;&#1088;&#1090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K.Yanchev\Desktop\&#1055;&#1088;&#1077;&#1079;&#1077;&#1085;&#1090;&#1072;&#1094;&#1080;&#1103;%20&#1054;&#1082;&#1086;&#1085;&#1095;&#1072;&#1090;&#1077;&#1083;&#1077;&#1085;%20&#1076;&#1086;&#1082;&#1083;&#1072;&#1076;%20&#1079;&#1072;%20&#1054;&#1055;&#1054;&#1057;%202014-2020\OPE_2014-2020_implementation_2025.11.5_%20&#1095;&#1072;&#1088;&#1090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1937184534625478"/>
          <c:y val="1.6438504017188139E-2"/>
          <c:w val="0.65852297447488495"/>
          <c:h val="0.6498485764561337"/>
        </c:manualLayout>
      </c:layout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67123512"/>
        <c:axId val="667121872"/>
        <c:axId val="0"/>
        <c:extLst/>
      </c:bar3DChart>
      <c:dateAx>
        <c:axId val="667123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667121872"/>
        <c:crosses val="autoZero"/>
        <c:auto val="0"/>
        <c:lblOffset val="100"/>
        <c:baseTimeUnit val="days"/>
      </c:dateAx>
      <c:valAx>
        <c:axId val="667121872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66712351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bg-BG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1937184534625478"/>
          <c:y val="1.6438504017188139E-2"/>
          <c:w val="0.65852297447488495"/>
          <c:h val="0.6498485764561337"/>
        </c:manualLayout>
      </c:layout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67123512"/>
        <c:axId val="667121872"/>
        <c:axId val="0"/>
        <c:extLst/>
      </c:bar3DChart>
      <c:dateAx>
        <c:axId val="667123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667121872"/>
        <c:crosses val="autoZero"/>
        <c:auto val="0"/>
        <c:lblOffset val="100"/>
        <c:baseTimeUnit val="days"/>
      </c:dateAx>
      <c:valAx>
        <c:axId val="667121872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66712351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bg-BG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882217232719633"/>
          <c:y val="1.6438504017188139E-2"/>
          <c:w val="0.84664240728457307"/>
          <c:h val="0.84203462947584862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Sheet3!$C$5</c:f>
              <c:strCache>
                <c:ptCount val="1"/>
                <c:pt idx="0">
                  <c:v>Бюджет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Sheet3!$B$6:$B$13</c:f>
              <c:strCache>
                <c:ptCount val="8"/>
                <c:pt idx="0">
                  <c:v>Приоритетна ос 1 (КФ)</c:v>
                </c:pt>
                <c:pt idx="1">
                  <c:v>Приоритетна ос 2 (ЕФРР)</c:v>
                </c:pt>
                <c:pt idx="2">
                  <c:v>Приоритетна ос 3 (ЕФРР)</c:v>
                </c:pt>
                <c:pt idx="3">
                  <c:v>Приоритетна ос 4 (КФ)</c:v>
                </c:pt>
                <c:pt idx="4">
                  <c:v>Приоритетна ос 5 (КФ)</c:v>
                </c:pt>
                <c:pt idx="5">
                  <c:v>Приоритетна ос 6 (ЕФРР)</c:v>
                </c:pt>
                <c:pt idx="6">
                  <c:v>Приоритетна ос 7 (ЕФРР)</c:v>
                </c:pt>
                <c:pt idx="7">
                  <c:v>Приоритетна ос 8 (КФ)/ (ЕФРР)</c:v>
                </c:pt>
              </c:strCache>
            </c:strRef>
          </c:cat>
          <c:val>
            <c:numRef>
              <c:f>Sheet3!$C$6:$C$13</c:f>
              <c:numCache>
                <c:formatCode>#,##0</c:formatCode>
                <c:ptCount val="8"/>
                <c:pt idx="0">
                  <c:v>791028092</c:v>
                </c:pt>
                <c:pt idx="1">
                  <c:v>207804748</c:v>
                </c:pt>
                <c:pt idx="2">
                  <c:v>85980607</c:v>
                </c:pt>
                <c:pt idx="3">
                  <c:v>83120638</c:v>
                </c:pt>
                <c:pt idx="4">
                  <c:v>300376856</c:v>
                </c:pt>
                <c:pt idx="5">
                  <c:v>39654150</c:v>
                </c:pt>
                <c:pt idx="6">
                  <c:v>15639517</c:v>
                </c:pt>
                <c:pt idx="7">
                  <c:v>144900000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67-419A-896C-29C82C934E4E}"/>
            </c:ext>
          </c:extLst>
        </c:ser>
        <c:ser>
          <c:idx val="2"/>
          <c:order val="1"/>
          <c:tx>
            <c:strRef>
              <c:f>Sheet3!$D$5</c:f>
              <c:strCache>
                <c:ptCount val="1"/>
                <c:pt idx="0">
                  <c:v>Договорени суми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Sheet3!$B$6:$B$13</c:f>
              <c:strCache>
                <c:ptCount val="8"/>
                <c:pt idx="0">
                  <c:v>Приоритетна ос 1 (КФ)</c:v>
                </c:pt>
                <c:pt idx="1">
                  <c:v>Приоритетна ос 2 (ЕФРР)</c:v>
                </c:pt>
                <c:pt idx="2">
                  <c:v>Приоритетна ос 3 (ЕФРР)</c:v>
                </c:pt>
                <c:pt idx="3">
                  <c:v>Приоритетна ос 4 (КФ)</c:v>
                </c:pt>
                <c:pt idx="4">
                  <c:v>Приоритетна ос 5 (КФ)</c:v>
                </c:pt>
                <c:pt idx="5">
                  <c:v>Приоритетна ос 6 (ЕФРР)</c:v>
                </c:pt>
                <c:pt idx="6">
                  <c:v>Приоритетна ос 7 (ЕФРР)</c:v>
                </c:pt>
                <c:pt idx="7">
                  <c:v>Приоритетна ос 8 (КФ)/ (ЕФРР)</c:v>
                </c:pt>
              </c:strCache>
            </c:strRef>
          </c:cat>
          <c:val>
            <c:numRef>
              <c:f>Sheet3!$D$6:$D$13</c:f>
              <c:numCache>
                <c:formatCode>#,##0</c:formatCode>
                <c:ptCount val="8"/>
                <c:pt idx="0">
                  <c:v>764947365.42999995</c:v>
                </c:pt>
                <c:pt idx="1">
                  <c:v>212523511.72999999</c:v>
                </c:pt>
                <c:pt idx="2">
                  <c:v>83317505.549999997</c:v>
                </c:pt>
                <c:pt idx="3">
                  <c:v>80874936.079999998</c:v>
                </c:pt>
                <c:pt idx="4">
                  <c:v>298072176.99000001</c:v>
                </c:pt>
                <c:pt idx="5">
                  <c:v>39629722.880000003</c:v>
                </c:pt>
                <c:pt idx="6">
                  <c:v>15502472.1</c:v>
                </c:pt>
                <c:pt idx="7">
                  <c:v>144892334.88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967-419A-896C-29C82C934E4E}"/>
            </c:ext>
          </c:extLst>
        </c:ser>
        <c:ser>
          <c:idx val="0"/>
          <c:order val="2"/>
          <c:tx>
            <c:strRef>
              <c:f>Sheet3!$E$5</c:f>
              <c:strCache>
                <c:ptCount val="1"/>
                <c:pt idx="0">
                  <c:v>Платени суми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Sheet3!$B$6:$B$13</c:f>
              <c:strCache>
                <c:ptCount val="8"/>
                <c:pt idx="0">
                  <c:v>Приоритетна ос 1 (КФ)</c:v>
                </c:pt>
                <c:pt idx="1">
                  <c:v>Приоритетна ос 2 (ЕФРР)</c:v>
                </c:pt>
                <c:pt idx="2">
                  <c:v>Приоритетна ос 3 (ЕФРР)</c:v>
                </c:pt>
                <c:pt idx="3">
                  <c:v>Приоритетна ос 4 (КФ)</c:v>
                </c:pt>
                <c:pt idx="4">
                  <c:v>Приоритетна ос 5 (КФ)</c:v>
                </c:pt>
                <c:pt idx="5">
                  <c:v>Приоритетна ос 6 (ЕФРР)</c:v>
                </c:pt>
                <c:pt idx="6">
                  <c:v>Приоритетна ос 7 (ЕФРР)</c:v>
                </c:pt>
                <c:pt idx="7">
                  <c:v>Приоритетна ос 8 (КФ)/ (ЕФРР)</c:v>
                </c:pt>
              </c:strCache>
            </c:strRef>
          </c:cat>
          <c:val>
            <c:numRef>
              <c:f>Sheet3!$E$6:$E$13</c:f>
              <c:numCache>
                <c:formatCode>#,##0</c:formatCode>
                <c:ptCount val="8"/>
                <c:pt idx="0">
                  <c:v>754991405.42999995</c:v>
                </c:pt>
                <c:pt idx="1">
                  <c:v>210095270.61000001</c:v>
                </c:pt>
                <c:pt idx="2">
                  <c:v>81985110.159999996</c:v>
                </c:pt>
                <c:pt idx="3">
                  <c:v>80764021.420000002</c:v>
                </c:pt>
                <c:pt idx="4">
                  <c:v>297779171.94999999</c:v>
                </c:pt>
                <c:pt idx="5">
                  <c:v>39564960.869999997</c:v>
                </c:pt>
                <c:pt idx="6">
                  <c:v>15498890.35</c:v>
                </c:pt>
                <c:pt idx="7">
                  <c:v>144892334.88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967-419A-896C-29C82C934E4E}"/>
            </c:ext>
          </c:extLst>
        </c:ser>
        <c:ser>
          <c:idx val="3"/>
          <c:order val="3"/>
          <c:tx>
            <c:strRef>
              <c:f>Sheet3!$F$5</c:f>
              <c:strCache>
                <c:ptCount val="1"/>
                <c:pt idx="0">
                  <c:v>Верифицирани разходи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Sheet3!$B$6:$B$13</c:f>
              <c:strCache>
                <c:ptCount val="8"/>
                <c:pt idx="0">
                  <c:v>Приоритетна ос 1 (КФ)</c:v>
                </c:pt>
                <c:pt idx="1">
                  <c:v>Приоритетна ос 2 (ЕФРР)</c:v>
                </c:pt>
                <c:pt idx="2">
                  <c:v>Приоритетна ос 3 (ЕФРР)</c:v>
                </c:pt>
                <c:pt idx="3">
                  <c:v>Приоритетна ос 4 (КФ)</c:v>
                </c:pt>
                <c:pt idx="4">
                  <c:v>Приоритетна ос 5 (КФ)</c:v>
                </c:pt>
                <c:pt idx="5">
                  <c:v>Приоритетна ос 6 (ЕФРР)</c:v>
                </c:pt>
                <c:pt idx="6">
                  <c:v>Приоритетна ос 7 (ЕФРР)</c:v>
                </c:pt>
                <c:pt idx="7">
                  <c:v>Приоритетна ос 8 (КФ)/ (ЕФРР)</c:v>
                </c:pt>
              </c:strCache>
            </c:strRef>
          </c:cat>
          <c:val>
            <c:numRef>
              <c:f>Sheet3!$F$6:$F$13</c:f>
              <c:numCache>
                <c:formatCode>#,##0</c:formatCode>
                <c:ptCount val="8"/>
                <c:pt idx="0">
                  <c:v>743702606.5</c:v>
                </c:pt>
                <c:pt idx="1">
                  <c:v>207382846.78999999</c:v>
                </c:pt>
                <c:pt idx="2">
                  <c:v>81650152.900000006</c:v>
                </c:pt>
                <c:pt idx="3">
                  <c:v>80764100.299999997</c:v>
                </c:pt>
                <c:pt idx="4">
                  <c:v>297621769.11000001</c:v>
                </c:pt>
                <c:pt idx="5">
                  <c:v>39564961.170000002</c:v>
                </c:pt>
                <c:pt idx="6">
                  <c:v>15498890.35</c:v>
                </c:pt>
                <c:pt idx="7">
                  <c:v>144892334.88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967-419A-896C-29C82C934E4E}"/>
            </c:ext>
          </c:extLst>
        </c:ser>
        <c:ser>
          <c:idx val="4"/>
          <c:order val="4"/>
          <c:tx>
            <c:strRef>
              <c:f>Sheet3!$G$5</c:f>
              <c:strCache>
                <c:ptCount val="1"/>
                <c:pt idx="0">
                  <c:v>Сертифицирани разходи 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strRef>
              <c:f>Sheet3!$B$6:$B$13</c:f>
              <c:strCache>
                <c:ptCount val="8"/>
                <c:pt idx="0">
                  <c:v>Приоритетна ос 1 (КФ)</c:v>
                </c:pt>
                <c:pt idx="1">
                  <c:v>Приоритетна ос 2 (ЕФРР)</c:v>
                </c:pt>
                <c:pt idx="2">
                  <c:v>Приоритетна ос 3 (ЕФРР)</c:v>
                </c:pt>
                <c:pt idx="3">
                  <c:v>Приоритетна ос 4 (КФ)</c:v>
                </c:pt>
                <c:pt idx="4">
                  <c:v>Приоритетна ос 5 (КФ)</c:v>
                </c:pt>
                <c:pt idx="5">
                  <c:v>Приоритетна ос 6 (ЕФРР)</c:v>
                </c:pt>
                <c:pt idx="6">
                  <c:v>Приоритетна ос 7 (ЕФРР)</c:v>
                </c:pt>
                <c:pt idx="7">
                  <c:v>Приоритетна ос 8 (КФ)/ (ЕФРР)</c:v>
                </c:pt>
              </c:strCache>
            </c:strRef>
          </c:cat>
          <c:val>
            <c:numRef>
              <c:f>Sheet3!$G$6:$G$13</c:f>
              <c:numCache>
                <c:formatCode>#,##0</c:formatCode>
                <c:ptCount val="8"/>
                <c:pt idx="0">
                  <c:v>745442231.0461185</c:v>
                </c:pt>
                <c:pt idx="1">
                  <c:v>207305536.3534103</c:v>
                </c:pt>
                <c:pt idx="2">
                  <c:v>81651405.327743098</c:v>
                </c:pt>
                <c:pt idx="3">
                  <c:v>80765260.256672472</c:v>
                </c:pt>
                <c:pt idx="4">
                  <c:v>297626334.32355022</c:v>
                </c:pt>
                <c:pt idx="5">
                  <c:v>39565567.757439405</c:v>
                </c:pt>
                <c:pt idx="6">
                  <c:v>15499128.090806831</c:v>
                </c:pt>
                <c:pt idx="7">
                  <c:v>144894557.38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967-419A-896C-29C82C934E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67123512"/>
        <c:axId val="667121872"/>
        <c:axId val="0"/>
        <c:extLst/>
      </c:bar3DChart>
      <c:dateAx>
        <c:axId val="667123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667121872"/>
        <c:crosses val="autoZero"/>
        <c:auto val="0"/>
        <c:lblOffset val="100"/>
        <c:baseTimeUnit val="days"/>
      </c:dateAx>
      <c:valAx>
        <c:axId val="667121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ahnschrift Condensed" panose="020B0502040204020203" pitchFamily="34" charset="0"/>
                <a:ea typeface="+mn-ea"/>
                <a:cs typeface="+mn-cs"/>
              </a:defRPr>
            </a:pPr>
            <a:endParaRPr lang="bg-BG"/>
          </a:p>
        </c:txPr>
        <c:crossAx val="66712351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ahnschrift Condensed" panose="020B0502040204020203" pitchFamily="34" charset="0"/>
                <a:ea typeface="+mn-ea"/>
                <a:cs typeface="+mn-cs"/>
              </a:defRPr>
            </a:pPr>
            <a:endParaRPr lang="bg-BG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bg-BG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1CEF92-E9AC-4D60-BC56-7024A7787690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78B491A-8826-4F41-AC07-4932879A948E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bg-B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</a:rPr>
            <a:t>През 2012 г. стартира процеса по програмиране. </a:t>
          </a:r>
        </a:p>
      </dgm:t>
    </dgm:pt>
    <dgm:pt modelId="{5C7E460C-2C06-4A66-B990-F2BE4EF542EE}" type="parTrans" cxnId="{01AE5B36-4FEC-48A6-994D-E3D885A19D7C}">
      <dgm:prSet/>
      <dgm:spPr/>
      <dgm:t>
        <a:bodyPr/>
        <a:lstStyle/>
        <a:p>
          <a:endParaRPr lang="bg-BG"/>
        </a:p>
      </dgm:t>
    </dgm:pt>
    <dgm:pt modelId="{3D389BBA-E09B-4E49-B047-29A92165B19D}" type="sibTrans" cxnId="{01AE5B36-4FEC-48A6-994D-E3D885A19D7C}">
      <dgm:prSet/>
      <dgm:spPr>
        <a:solidFill>
          <a:schemeClr val="tx2">
            <a:lumMod val="50000"/>
          </a:schemeClr>
        </a:solidFill>
      </dgm:spPr>
      <dgm:t>
        <a:bodyPr/>
        <a:lstStyle/>
        <a:p>
          <a:endParaRPr lang="bg-BG"/>
        </a:p>
      </dgm:t>
    </dgm:pt>
    <dgm:pt modelId="{04EB8553-66E0-4AE0-B660-1AE0994780E9}">
      <dgm:prSet phldrT="[Text]"/>
      <dgm:spPr>
        <a:solidFill>
          <a:srgbClr val="00AA48"/>
        </a:solidFill>
      </dgm:spPr>
      <dgm:t>
        <a:bodyPr/>
        <a:lstStyle/>
        <a:p>
          <a:r>
            <a:rPr lang="bg-B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</a:rPr>
            <a:t>На 15.06.2015 г. ОПОС 2014-2020 г.е одобрена от Европейската комисия . </a:t>
          </a:r>
        </a:p>
      </dgm:t>
    </dgm:pt>
    <dgm:pt modelId="{130BD3CA-BE86-4554-9CF6-2562F77331F8}" type="parTrans" cxnId="{699F03EA-FA6A-4BE9-9D95-0EADA94C2DEF}">
      <dgm:prSet/>
      <dgm:spPr/>
      <dgm:t>
        <a:bodyPr/>
        <a:lstStyle/>
        <a:p>
          <a:endParaRPr lang="bg-BG"/>
        </a:p>
      </dgm:t>
    </dgm:pt>
    <dgm:pt modelId="{668732F4-C517-4F32-A459-3F0CF7FD2873}" type="sibTrans" cxnId="{699F03EA-FA6A-4BE9-9D95-0EADA94C2DEF}">
      <dgm:prSet/>
      <dgm:spPr/>
      <dgm:t>
        <a:bodyPr/>
        <a:lstStyle/>
        <a:p>
          <a:endParaRPr lang="bg-BG"/>
        </a:p>
      </dgm:t>
    </dgm:pt>
    <dgm:pt modelId="{3E90BD0E-4A7C-4AC5-8911-5F62D65BD848}">
      <dgm:prSet phldrT="[Text]"/>
      <dgm:spPr>
        <a:solidFill>
          <a:srgbClr val="7D8F7E"/>
        </a:solidFill>
      </dgm:spPr>
      <dgm:t>
        <a:bodyPr/>
        <a:lstStyle/>
        <a:p>
          <a:r>
            <a:rPr lang="bg-B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</a:rPr>
            <a:t>ОПОС 2014-2020 г. допринесе за постигането тематични цели 5, 6, 9 и 3  от СП</a:t>
          </a:r>
        </a:p>
      </dgm:t>
    </dgm:pt>
    <dgm:pt modelId="{C20C4E0B-09ED-4794-A46A-0120F71C27B3}" type="parTrans" cxnId="{A25C4550-3E5D-425F-BF44-13497426B1C8}">
      <dgm:prSet/>
      <dgm:spPr/>
      <dgm:t>
        <a:bodyPr/>
        <a:lstStyle/>
        <a:p>
          <a:endParaRPr lang="bg-BG"/>
        </a:p>
      </dgm:t>
    </dgm:pt>
    <dgm:pt modelId="{8E106FB4-9754-4043-BA69-3F93CBFBB042}" type="sibTrans" cxnId="{A25C4550-3E5D-425F-BF44-13497426B1C8}">
      <dgm:prSet/>
      <dgm:spPr/>
      <dgm:t>
        <a:bodyPr/>
        <a:lstStyle/>
        <a:p>
          <a:endParaRPr lang="bg-BG"/>
        </a:p>
      </dgm:t>
    </dgm:pt>
    <dgm:pt modelId="{B23B77B9-1AEB-4D18-81ED-A0EF2BFD31C9}">
      <dgm:prSet phldrT="[Text]"/>
      <dgm:spPr>
        <a:solidFill>
          <a:srgbClr val="989800"/>
        </a:solidFill>
      </dgm:spPr>
      <dgm:t>
        <a:bodyPr/>
        <a:lstStyle/>
        <a:p>
          <a:r>
            <a:rPr lang="bg-B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</a:rPr>
            <a:t>ОПОС 2014-2020 г. предостави финансиране по осем приоритетни оси.</a:t>
          </a:r>
        </a:p>
      </dgm:t>
    </dgm:pt>
    <dgm:pt modelId="{EBB87E4F-133F-4E0E-A104-398C371FC6FA}" type="parTrans" cxnId="{7DE14031-9F24-4B0F-8593-F6C3B24AF369}">
      <dgm:prSet/>
      <dgm:spPr/>
      <dgm:t>
        <a:bodyPr/>
        <a:lstStyle/>
        <a:p>
          <a:endParaRPr lang="bg-BG"/>
        </a:p>
      </dgm:t>
    </dgm:pt>
    <dgm:pt modelId="{88BB765D-232B-420E-80A1-6D9737A0BE55}" type="sibTrans" cxnId="{7DE14031-9F24-4B0F-8593-F6C3B24AF369}">
      <dgm:prSet/>
      <dgm:spPr/>
      <dgm:t>
        <a:bodyPr/>
        <a:lstStyle/>
        <a:p>
          <a:endParaRPr lang="bg-BG"/>
        </a:p>
      </dgm:t>
    </dgm:pt>
    <dgm:pt modelId="{424AFB02-E953-4C7B-88D6-AD6CB7608D21}">
      <dgm:prSet phldrT="[Text]"/>
      <dgm:spPr>
        <a:solidFill>
          <a:srgbClr val="C88800"/>
        </a:solidFill>
        <a:effectLst>
          <a:outerShdw blurRad="50800" dist="50800" dir="5400000" algn="ctr" rotWithShape="0">
            <a:srgbClr val="000000">
              <a:alpha val="62000"/>
            </a:srgbClr>
          </a:outerShdw>
        </a:effectLst>
      </dgm:spPr>
      <dgm:t>
        <a:bodyPr/>
        <a:lstStyle/>
        <a:p>
          <a:r>
            <a:rPr lang="bg-B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</a:rPr>
            <a:t>ОПОС 2014-2020 г. приключва с над 370 реализирани проекта. </a:t>
          </a:r>
        </a:p>
      </dgm:t>
    </dgm:pt>
    <dgm:pt modelId="{D888ACAF-B022-4247-A258-249FFB6FA422}" type="parTrans" cxnId="{9C868626-3531-4459-9C71-589EF1C96C00}">
      <dgm:prSet/>
      <dgm:spPr/>
      <dgm:t>
        <a:bodyPr/>
        <a:lstStyle/>
        <a:p>
          <a:endParaRPr lang="bg-BG"/>
        </a:p>
      </dgm:t>
    </dgm:pt>
    <dgm:pt modelId="{36DB0BD9-F881-426C-848A-FC407DD1658D}" type="sibTrans" cxnId="{9C868626-3531-4459-9C71-589EF1C96C00}">
      <dgm:prSet/>
      <dgm:spPr/>
      <dgm:t>
        <a:bodyPr/>
        <a:lstStyle/>
        <a:p>
          <a:endParaRPr lang="bg-BG"/>
        </a:p>
      </dgm:t>
    </dgm:pt>
    <dgm:pt modelId="{D62FDA9B-FD66-4A40-BC4C-FE23159BBBA8}" type="pres">
      <dgm:prSet presAssocID="{1F1CEF92-E9AC-4D60-BC56-7024A7787690}" presName="Name0" presStyleCnt="0">
        <dgm:presLayoutVars>
          <dgm:dir/>
          <dgm:resizeHandles val="exact"/>
        </dgm:presLayoutVars>
      </dgm:prSet>
      <dgm:spPr/>
    </dgm:pt>
    <dgm:pt modelId="{736D35DF-C72A-482B-9626-41D8BDEA3A22}" type="pres">
      <dgm:prSet presAssocID="{1F1CEF92-E9AC-4D60-BC56-7024A7787690}" presName="cycle" presStyleCnt="0"/>
      <dgm:spPr/>
    </dgm:pt>
    <dgm:pt modelId="{0238804B-03FE-4F58-9EAB-653AC30811FA}" type="pres">
      <dgm:prSet presAssocID="{578B491A-8826-4F41-AC07-4932879A948E}" presName="nodeFirstNode" presStyleLbl="node1" presStyleIdx="0" presStyleCnt="5">
        <dgm:presLayoutVars>
          <dgm:bulletEnabled val="1"/>
        </dgm:presLayoutVars>
      </dgm:prSet>
      <dgm:spPr/>
    </dgm:pt>
    <dgm:pt modelId="{639A609E-20DB-420C-BCEB-10ADC4B6BD37}" type="pres">
      <dgm:prSet presAssocID="{3D389BBA-E09B-4E49-B047-29A92165B19D}" presName="sibTransFirstNode" presStyleLbl="bgShp" presStyleIdx="0" presStyleCnt="1" custScaleX="99018" custLinFactNeighborX="-689" custLinFactNeighborY="244"/>
      <dgm:spPr/>
    </dgm:pt>
    <dgm:pt modelId="{5A0A307D-1446-43A0-A161-E57F0BF40D91}" type="pres">
      <dgm:prSet presAssocID="{04EB8553-66E0-4AE0-B660-1AE0994780E9}" presName="nodeFollowingNodes" presStyleLbl="node1" presStyleIdx="1" presStyleCnt="5" custScaleX="115947" custScaleY="113815" custRadScaleRad="92335" custRadScaleInc="-3505">
        <dgm:presLayoutVars>
          <dgm:bulletEnabled val="1"/>
        </dgm:presLayoutVars>
      </dgm:prSet>
      <dgm:spPr/>
    </dgm:pt>
    <dgm:pt modelId="{A1D57322-36E8-4B5F-BAFB-D881D92A83FE}" type="pres">
      <dgm:prSet presAssocID="{3E90BD0E-4A7C-4AC5-8911-5F62D65BD848}" presName="nodeFollowingNodes" presStyleLbl="node1" presStyleIdx="2" presStyleCnt="5">
        <dgm:presLayoutVars>
          <dgm:bulletEnabled val="1"/>
        </dgm:presLayoutVars>
      </dgm:prSet>
      <dgm:spPr/>
    </dgm:pt>
    <dgm:pt modelId="{E209E161-C955-49E3-811D-00416689EE40}" type="pres">
      <dgm:prSet presAssocID="{B23B77B9-1AEB-4D18-81ED-A0EF2BFD31C9}" presName="nodeFollowingNodes" presStyleLbl="node1" presStyleIdx="3" presStyleCnt="5">
        <dgm:presLayoutVars>
          <dgm:bulletEnabled val="1"/>
        </dgm:presLayoutVars>
      </dgm:prSet>
      <dgm:spPr/>
    </dgm:pt>
    <dgm:pt modelId="{723DB864-6530-4B35-B9D7-143E188A3EB0}" type="pres">
      <dgm:prSet presAssocID="{424AFB02-E953-4C7B-88D6-AD6CB7608D21}" presName="nodeFollowingNodes" presStyleLbl="node1" presStyleIdx="4" presStyleCnt="5" custScaleX="109143">
        <dgm:presLayoutVars>
          <dgm:bulletEnabled val="1"/>
        </dgm:presLayoutVars>
      </dgm:prSet>
      <dgm:spPr/>
    </dgm:pt>
  </dgm:ptLst>
  <dgm:cxnLst>
    <dgm:cxn modelId="{9C868626-3531-4459-9C71-589EF1C96C00}" srcId="{1F1CEF92-E9AC-4D60-BC56-7024A7787690}" destId="{424AFB02-E953-4C7B-88D6-AD6CB7608D21}" srcOrd="4" destOrd="0" parTransId="{D888ACAF-B022-4247-A258-249FFB6FA422}" sibTransId="{36DB0BD9-F881-426C-848A-FC407DD1658D}"/>
    <dgm:cxn modelId="{02A8B92C-9878-474E-960F-9A7064F28FEE}" type="presOf" srcId="{424AFB02-E953-4C7B-88D6-AD6CB7608D21}" destId="{723DB864-6530-4B35-B9D7-143E188A3EB0}" srcOrd="0" destOrd="0" presId="urn:microsoft.com/office/officeart/2005/8/layout/cycle3"/>
    <dgm:cxn modelId="{7DE14031-9F24-4B0F-8593-F6C3B24AF369}" srcId="{1F1CEF92-E9AC-4D60-BC56-7024A7787690}" destId="{B23B77B9-1AEB-4D18-81ED-A0EF2BFD31C9}" srcOrd="3" destOrd="0" parTransId="{EBB87E4F-133F-4E0E-A104-398C371FC6FA}" sibTransId="{88BB765D-232B-420E-80A1-6D9737A0BE55}"/>
    <dgm:cxn modelId="{01AE5B36-4FEC-48A6-994D-E3D885A19D7C}" srcId="{1F1CEF92-E9AC-4D60-BC56-7024A7787690}" destId="{578B491A-8826-4F41-AC07-4932879A948E}" srcOrd="0" destOrd="0" parTransId="{5C7E460C-2C06-4A66-B990-F2BE4EF542EE}" sibTransId="{3D389BBA-E09B-4E49-B047-29A92165B19D}"/>
    <dgm:cxn modelId="{08010E49-E8EE-4B27-A79D-A5174CB3577A}" type="presOf" srcId="{578B491A-8826-4F41-AC07-4932879A948E}" destId="{0238804B-03FE-4F58-9EAB-653AC30811FA}" srcOrd="0" destOrd="0" presId="urn:microsoft.com/office/officeart/2005/8/layout/cycle3"/>
    <dgm:cxn modelId="{1B4F504E-346A-450F-B0C8-127C29712B8A}" type="presOf" srcId="{04EB8553-66E0-4AE0-B660-1AE0994780E9}" destId="{5A0A307D-1446-43A0-A161-E57F0BF40D91}" srcOrd="0" destOrd="0" presId="urn:microsoft.com/office/officeart/2005/8/layout/cycle3"/>
    <dgm:cxn modelId="{A25C4550-3E5D-425F-BF44-13497426B1C8}" srcId="{1F1CEF92-E9AC-4D60-BC56-7024A7787690}" destId="{3E90BD0E-4A7C-4AC5-8911-5F62D65BD848}" srcOrd="2" destOrd="0" parTransId="{C20C4E0B-09ED-4794-A46A-0120F71C27B3}" sibTransId="{8E106FB4-9754-4043-BA69-3F93CBFBB042}"/>
    <dgm:cxn modelId="{C7297A59-FFF1-4D43-8F8B-73243D667EE7}" type="presOf" srcId="{1F1CEF92-E9AC-4D60-BC56-7024A7787690}" destId="{D62FDA9B-FD66-4A40-BC4C-FE23159BBBA8}" srcOrd="0" destOrd="0" presId="urn:microsoft.com/office/officeart/2005/8/layout/cycle3"/>
    <dgm:cxn modelId="{5F26FB9A-E462-441D-A16B-BCD743D0B7BD}" type="presOf" srcId="{3E90BD0E-4A7C-4AC5-8911-5F62D65BD848}" destId="{A1D57322-36E8-4B5F-BAFB-D881D92A83FE}" srcOrd="0" destOrd="0" presId="urn:microsoft.com/office/officeart/2005/8/layout/cycle3"/>
    <dgm:cxn modelId="{C6C710AD-D2E7-463C-8EE4-AA46D4287A07}" type="presOf" srcId="{B23B77B9-1AEB-4D18-81ED-A0EF2BFD31C9}" destId="{E209E161-C955-49E3-811D-00416689EE40}" srcOrd="0" destOrd="0" presId="urn:microsoft.com/office/officeart/2005/8/layout/cycle3"/>
    <dgm:cxn modelId="{699F03EA-FA6A-4BE9-9D95-0EADA94C2DEF}" srcId="{1F1CEF92-E9AC-4D60-BC56-7024A7787690}" destId="{04EB8553-66E0-4AE0-B660-1AE0994780E9}" srcOrd="1" destOrd="0" parTransId="{130BD3CA-BE86-4554-9CF6-2562F77331F8}" sibTransId="{668732F4-C517-4F32-A459-3F0CF7FD2873}"/>
    <dgm:cxn modelId="{AE1D71F5-1365-429F-A9A0-2291AF1D4C02}" type="presOf" srcId="{3D389BBA-E09B-4E49-B047-29A92165B19D}" destId="{639A609E-20DB-420C-BCEB-10ADC4B6BD37}" srcOrd="0" destOrd="0" presId="urn:microsoft.com/office/officeart/2005/8/layout/cycle3"/>
    <dgm:cxn modelId="{1100ACBC-05BE-4B20-9AD8-B7AF87200169}" type="presParOf" srcId="{D62FDA9B-FD66-4A40-BC4C-FE23159BBBA8}" destId="{736D35DF-C72A-482B-9626-41D8BDEA3A22}" srcOrd="0" destOrd="0" presId="urn:microsoft.com/office/officeart/2005/8/layout/cycle3"/>
    <dgm:cxn modelId="{88421089-0280-4BA1-8100-D4768AE9FC9C}" type="presParOf" srcId="{736D35DF-C72A-482B-9626-41D8BDEA3A22}" destId="{0238804B-03FE-4F58-9EAB-653AC30811FA}" srcOrd="0" destOrd="0" presId="urn:microsoft.com/office/officeart/2005/8/layout/cycle3"/>
    <dgm:cxn modelId="{C100365E-D64C-41D2-8A61-6B576520BBCE}" type="presParOf" srcId="{736D35DF-C72A-482B-9626-41D8BDEA3A22}" destId="{639A609E-20DB-420C-BCEB-10ADC4B6BD37}" srcOrd="1" destOrd="0" presId="urn:microsoft.com/office/officeart/2005/8/layout/cycle3"/>
    <dgm:cxn modelId="{1E78D5BE-FA35-4EEB-A103-712B5AB1FB97}" type="presParOf" srcId="{736D35DF-C72A-482B-9626-41D8BDEA3A22}" destId="{5A0A307D-1446-43A0-A161-E57F0BF40D91}" srcOrd="2" destOrd="0" presId="urn:microsoft.com/office/officeart/2005/8/layout/cycle3"/>
    <dgm:cxn modelId="{2269313C-011B-447F-9E1B-2906479925D0}" type="presParOf" srcId="{736D35DF-C72A-482B-9626-41D8BDEA3A22}" destId="{A1D57322-36E8-4B5F-BAFB-D881D92A83FE}" srcOrd="3" destOrd="0" presId="urn:microsoft.com/office/officeart/2005/8/layout/cycle3"/>
    <dgm:cxn modelId="{6C53E0AA-AD27-4DE5-BCD4-46D753C3A137}" type="presParOf" srcId="{736D35DF-C72A-482B-9626-41D8BDEA3A22}" destId="{E209E161-C955-49E3-811D-00416689EE40}" srcOrd="4" destOrd="0" presId="urn:microsoft.com/office/officeart/2005/8/layout/cycle3"/>
    <dgm:cxn modelId="{892F73A6-84E1-465E-B201-CA3854CAC0EE}" type="presParOf" srcId="{736D35DF-C72A-482B-9626-41D8BDEA3A22}" destId="{723DB864-6530-4B35-B9D7-143E188A3EB0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9A609E-20DB-420C-BCEB-10ADC4B6BD37}">
      <dsp:nvSpPr>
        <dsp:cNvPr id="0" name=""/>
        <dsp:cNvSpPr/>
      </dsp:nvSpPr>
      <dsp:spPr>
        <a:xfrm>
          <a:off x="4524432" y="-37395"/>
          <a:ext cx="7921041" cy="7999597"/>
        </a:xfrm>
        <a:prstGeom prst="circularArrow">
          <a:avLst>
            <a:gd name="adj1" fmla="val 5544"/>
            <a:gd name="adj2" fmla="val 330680"/>
            <a:gd name="adj3" fmla="val 13690617"/>
            <a:gd name="adj4" fmla="val 17438104"/>
            <a:gd name="adj5" fmla="val 5757"/>
          </a:avLst>
        </a:prstGeom>
        <a:solidFill>
          <a:schemeClr val="tx2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38804B-03FE-4F58-9EAB-653AC30811FA}">
      <dsp:nvSpPr>
        <dsp:cNvPr id="0" name=""/>
        <dsp:cNvSpPr/>
      </dsp:nvSpPr>
      <dsp:spPr>
        <a:xfrm>
          <a:off x="6598651" y="2705"/>
          <a:ext cx="3882838" cy="1941419"/>
        </a:xfrm>
        <a:prstGeom prst="round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</a:rPr>
            <a:t>През 2012 г. стартира процеса по програмиране. </a:t>
          </a:r>
        </a:p>
      </dsp:txBody>
      <dsp:txXfrm>
        <a:off x="6693423" y="97477"/>
        <a:ext cx="3693294" cy="1751875"/>
      </dsp:txXfrm>
    </dsp:sp>
    <dsp:sp modelId="{5A0A307D-1446-43A0-A161-E57F0BF40D91}">
      <dsp:nvSpPr>
        <dsp:cNvPr id="0" name=""/>
        <dsp:cNvSpPr/>
      </dsp:nvSpPr>
      <dsp:spPr>
        <a:xfrm>
          <a:off x="9247014" y="2197308"/>
          <a:ext cx="4502034" cy="2209626"/>
        </a:xfrm>
        <a:prstGeom prst="roundRect">
          <a:avLst/>
        </a:prstGeom>
        <a:solidFill>
          <a:srgbClr val="00AA4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</a:rPr>
            <a:t>На 15.06.2015 г. ОПОС 2014-2020 г.е одобрена от Европейската комисия . </a:t>
          </a:r>
        </a:p>
      </dsp:txBody>
      <dsp:txXfrm>
        <a:off x="9354879" y="2305173"/>
        <a:ext cx="4286304" cy="1993896"/>
      </dsp:txXfrm>
    </dsp:sp>
    <dsp:sp modelId="{A1D57322-36E8-4B5F-BAFB-D881D92A83FE}">
      <dsp:nvSpPr>
        <dsp:cNvPr id="0" name=""/>
        <dsp:cNvSpPr/>
      </dsp:nvSpPr>
      <dsp:spPr>
        <a:xfrm>
          <a:off x="8603787" y="6173882"/>
          <a:ext cx="3882838" cy="1941419"/>
        </a:xfrm>
        <a:prstGeom prst="roundRect">
          <a:avLst/>
        </a:prstGeom>
        <a:solidFill>
          <a:srgbClr val="7D8F7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</a:rPr>
            <a:t>ОПОС 2014-2020 г. допринесе за постигането тематични цели 5, 6, 9 и 3  от СП</a:t>
          </a:r>
        </a:p>
      </dsp:txBody>
      <dsp:txXfrm>
        <a:off x="8698559" y="6268654"/>
        <a:ext cx="3693294" cy="1751875"/>
      </dsp:txXfrm>
    </dsp:sp>
    <dsp:sp modelId="{E209E161-C955-49E3-811D-00416689EE40}">
      <dsp:nvSpPr>
        <dsp:cNvPr id="0" name=""/>
        <dsp:cNvSpPr/>
      </dsp:nvSpPr>
      <dsp:spPr>
        <a:xfrm>
          <a:off x="4593514" y="6173882"/>
          <a:ext cx="3882838" cy="1941419"/>
        </a:xfrm>
        <a:prstGeom prst="roundRect">
          <a:avLst/>
        </a:prstGeom>
        <a:solidFill>
          <a:srgbClr val="9898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</a:rPr>
            <a:t>ОПОС 2014-2020 г. предостави финансиране по осем приоритетни оси.</a:t>
          </a:r>
        </a:p>
      </dsp:txBody>
      <dsp:txXfrm>
        <a:off x="4688286" y="6268654"/>
        <a:ext cx="3693294" cy="1751875"/>
      </dsp:txXfrm>
    </dsp:sp>
    <dsp:sp modelId="{723DB864-6530-4B35-B9D7-143E188A3EB0}">
      <dsp:nvSpPr>
        <dsp:cNvPr id="0" name=""/>
        <dsp:cNvSpPr/>
      </dsp:nvSpPr>
      <dsp:spPr>
        <a:xfrm>
          <a:off x="3176768" y="2359885"/>
          <a:ext cx="4237846" cy="1941419"/>
        </a:xfrm>
        <a:prstGeom prst="roundRect">
          <a:avLst/>
        </a:prstGeom>
        <a:solidFill>
          <a:srgbClr val="C888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50800" dir="5400000" algn="ctr" rotWithShape="0">
            <a:srgbClr val="000000">
              <a:alpha val="62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8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</a:rPr>
            <a:t>ОПОС 2014-2020 г. приключва с над 370 реализирани проекта. </a:t>
          </a:r>
        </a:p>
      </dsp:txBody>
      <dsp:txXfrm>
        <a:off x="3271540" y="2454657"/>
        <a:ext cx="4048302" cy="17518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7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/>
          </a:p>
        </p:txBody>
      </p:sp>
      <p:sp>
        <p:nvSpPr>
          <p:cNvPr id="242" name="Google Shape;24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852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2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2400" b="1" dirty="0"/>
              <a:t>По ос 1 „ВОДИ“ са изпълнени 43 проекта, като най-важните постижения са, че над милион и половина жители са с достъп до подобрено водоснабдяване и над милион триста и четиридесет хиляди са с достъп до подобрено пречистване на отпадъчните води. 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sz="24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2400" b="1" dirty="0"/>
              <a:t>В рамките на финансираните на проектите са изпълнени дейности за рехабилитация, реконструкция или изграждане на двадесет и четири пречиствателни станции.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sz="24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2400" b="1" dirty="0"/>
              <a:t>Сто и девет са водните тела с подобрен мониторинг на количественото състояние,  сто седемдесет и три са тези с подобрен мониторинг на химичното състояние.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2400" b="1" dirty="0"/>
              <a:t> </a:t>
            </a:r>
            <a:endParaRPr sz="2400" b="1" dirty="0"/>
          </a:p>
        </p:txBody>
      </p:sp>
      <p:sp>
        <p:nvSpPr>
          <p:cNvPr id="627" name="Google Shape;62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7784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2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/>
              <a:t>По </a:t>
            </a:r>
            <a:r>
              <a:rPr lang="bg-BG" b="1"/>
              <a:t>ос 2 „Отпадъци“ изпълнените проекти са сто четирдесет и четири, в резултат е увеличен капацитетът за рециклиране на отпадъци с  почти 210 хиляди тона и е намалено количеството на депонираните битови отпадъци с повече от 530 хиляди тона на година.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/>
              <a:t>Като допълнителна мярка по оста беше финансирана техническата рекултивация  на 87 общински депа, предмет на наказателна процедура срещу страната ни.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627" name="Google Shape;62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77957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2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/>
              <a:t>Изпънените проекти по приоритетна ос 3 „Натура 2000 и биоразнообразие“ са 96.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/>
              <a:t>Основните постижения са площ от над един милион двеста седемдесет и четири хиляди хектара подкрепени местообитания, както и площ </a:t>
            </a:r>
            <a:r>
              <a:rPr kumimoji="0" lang="bg-BG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от почти два милиона и двеста хиляди хектара, подкрепени </a:t>
            </a:r>
            <a:r>
              <a:rPr lang="bg-BG" b="1"/>
              <a:t>местообитания на видове, </a:t>
            </a:r>
            <a:r>
              <a:rPr kumimoji="0" lang="bg-BG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с цел постигане на по-добра степен на съхраненост.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kumimoji="0" lang="bg-BG" sz="11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kumimoji="0" lang="bg-BG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В рамките на оста са финансирани мерки, чрез които е залесена площ от хиляда и триста хектара, инвентаризирани са 17 защитени зони, включващи в границите си акваторията на Черно море, също така са проведени и три национални информационни кампании за Натура 2000.</a:t>
            </a:r>
            <a:endParaRPr b="1"/>
          </a:p>
        </p:txBody>
      </p:sp>
      <p:sp>
        <p:nvSpPr>
          <p:cNvPr id="627" name="Google Shape;62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091881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2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EEECE1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bg-BG" sz="2200" b="1" i="0" u="none" strike="noStrike" kern="0" cap="none" spc="0" normalizeH="0" baseline="0" noProof="0">
              <a:ln>
                <a:noFill/>
              </a:ln>
              <a:solidFill>
                <a:srgbClr val="FFFF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EEECE1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bg-BG" sz="2200" b="1" i="0" u="none" strike="noStrike" kern="0" cap="none" spc="0" normalizeH="0" baseline="0" noProof="0">
                <a:ln>
                  <a:noFill/>
                </a:ln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Arial"/>
              </a:rPr>
              <a:t>По приоритетна ос 4 „Превенция и управление на риска“ са изпълнени 18 проекта и са постигнати множество резултати, сред които е изграждането на шест центъра </a:t>
            </a:r>
          </a:p>
          <a:p>
            <a:pPr marL="0" marR="0" lvl="0" indent="0" algn="just" defTabSz="914400" rtl="0" eaLnBrk="1" fontAlgn="auto" latinLnBrk="0" hangingPunct="1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EEECE1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>
                <a:ln>
                  <a:noFill/>
                </a:ln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Arial"/>
              </a:rPr>
              <a:t>за </a:t>
            </a:r>
            <a:r>
              <a:rPr kumimoji="0" lang="bg-BG" sz="2200" b="1" i="0" u="none" strike="noStrike" kern="0" cap="none" spc="0" normalizeH="0" baseline="0" noProof="0">
                <a:ln>
                  <a:noFill/>
                </a:ln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Arial"/>
              </a:rPr>
              <a:t>повишаване готовността н</a:t>
            </a:r>
            <a:r>
              <a:rPr kumimoji="0" lang="ru-RU" sz="2200" b="1" i="0" u="none" strike="noStrike" kern="0" cap="none" spc="0" normalizeH="0" baseline="0" noProof="0">
                <a:ln>
                  <a:noFill/>
                </a:ln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Arial"/>
              </a:rPr>
              <a:t>а </a:t>
            </a:r>
            <a:r>
              <a:rPr kumimoji="0" lang="bg-BG" sz="2200" b="1" i="0" u="none" strike="noStrike" kern="0" cap="none" spc="0" normalizeH="0" baseline="0" noProof="1">
                <a:ln>
                  <a:noFill/>
                </a:ln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Arial"/>
              </a:rPr>
              <a:t>населението</a:t>
            </a:r>
            <a:r>
              <a:rPr kumimoji="0" lang="ru-RU" sz="2200" b="1" i="0" u="none" strike="noStrike" kern="0" cap="none" spc="0" normalizeH="0" baseline="0" noProof="0">
                <a:ln>
                  <a:noFill/>
                </a:ln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Arial"/>
              </a:rPr>
              <a:t> за реакция при наводнения, 103 района са с предотвратен риск от наводнения.</a:t>
            </a:r>
          </a:p>
          <a:p>
            <a:pPr marL="0" marR="0" lvl="0" indent="0" algn="just" defTabSz="914400" rtl="0" eaLnBrk="1" fontAlgn="auto" latinLnBrk="0" hangingPunct="1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EEECE1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ru-RU" sz="2200" b="1" i="0" u="none" strike="noStrike" kern="0" cap="none" spc="0" normalizeH="0" baseline="0" noProof="0">
              <a:ln>
                <a:noFill/>
              </a:ln>
              <a:solidFill>
                <a:srgbClr val="FFFF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EEECE1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>
                <a:ln>
                  <a:noFill/>
                </a:ln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Arial"/>
              </a:rPr>
              <a:t>Броят на жителите, които се ползват от мерки за защита от наводнения нарасна до над два милиона сто и тридесет хиляди.  </a:t>
            </a:r>
          </a:p>
          <a:p>
            <a:pPr marL="0" marR="0" lvl="0" indent="0" algn="just" defTabSz="914400" rtl="0" eaLnBrk="1" fontAlgn="auto" latinLnBrk="0" hangingPunct="1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EEECE1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ru-RU" sz="2200" b="1" i="0" u="none" strike="noStrike" kern="0" cap="none" spc="0" normalizeH="0" baseline="0" noProof="0">
              <a:ln>
                <a:noFill/>
              </a:ln>
              <a:solidFill>
                <a:srgbClr val="FFFF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EEECE1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>
                <a:ln>
                  <a:noFill/>
                </a:ln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Arial"/>
              </a:rPr>
              <a:t>Изпълниха се мерки за укрепване на свлачища с площ от над 97 хектара, като по този начин броят на населението, живеещо в риска от свлачища намаля с повече от 231 хиляди души.</a:t>
            </a:r>
          </a:p>
          <a:p>
            <a:pPr marL="0" marR="0" lvl="0" indent="0" algn="just" defTabSz="914400" rtl="0" eaLnBrk="1" fontAlgn="auto" latinLnBrk="0" hangingPunct="1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EEECE1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ru-RU" sz="2200" b="1" i="0" u="none" strike="noStrike" kern="0" cap="none" spc="0" normalizeH="0" baseline="0" noProof="0">
              <a:ln>
                <a:noFill/>
              </a:ln>
              <a:solidFill>
                <a:srgbClr val="FFFF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EEECE1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>
                <a:ln>
                  <a:noFill/>
                </a:ln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Arial"/>
              </a:rPr>
              <a:t>Със средства от бюджета на остта се финансира създаването на системата за предупреждение на населението </a:t>
            </a: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Arial"/>
              </a:rPr>
              <a:t>BG-ALERT</a:t>
            </a:r>
            <a:r>
              <a:rPr kumimoji="0" lang="bg-BG" sz="2200" b="1" i="0" u="none" strike="noStrike" kern="0" cap="none" spc="0" normalizeH="0" baseline="0" noProof="0">
                <a:ln>
                  <a:noFill/>
                </a:ln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Arial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EEECE1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ru-RU" sz="2200" b="1" i="0" u="none" strike="noStrike" kern="0" cap="none" spc="0" normalizeH="0" baseline="0" noProof="0">
              <a:ln>
                <a:noFill/>
              </a:ln>
              <a:solidFill>
                <a:srgbClr val="FFFF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EEECE1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ru-RU" sz="2200" b="1" i="0" u="none" strike="noStrike" kern="0" cap="none" spc="0" normalizeH="0" baseline="0" noProof="0">
              <a:ln>
                <a:noFill/>
              </a:ln>
              <a:solidFill>
                <a:srgbClr val="FFFF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7" name="Google Shape;62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480509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2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/>
              <a:t>По приоритетна ос „Въздух“ са изпълнени 42 проекта, вследствие на които са закупени 385 екосъобразни превозни средства, това са 296 електроавтобуса, 60 тролея и 29 трамвая.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/>
              <a:t>Подменени са уредите за битово отопление на над 27 хиляди домакинства с нови повече от 31 хиляди екологични отоплителни устройства.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/>
              <a:t>Общият брой на населението, обхванато от мерки за намаляване на фините прахови частици и азотни оксиди, е над три милиона души.</a:t>
            </a:r>
            <a:endParaRPr b="1"/>
          </a:p>
        </p:txBody>
      </p:sp>
      <p:sp>
        <p:nvSpPr>
          <p:cNvPr id="627" name="Google Shape;62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53123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2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/>
              <a:t>По създадената през 2022 г. приоритетна ос 7, броят на получилите подкрепа бежанци от Украйна, е почти 67 хиляди, сред които са и приблизително 28 хиляди подомогнати деца на възраст под 18 години.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/>
              <a:t>По последната приоритетна ос 8 се предоставиха финансови средства, чрез които бяха подкрепени повече от 41 хиляди малки и средни предприятия във връзка със завишените цени на електроенергията.</a:t>
            </a:r>
            <a:endParaRPr b="1" dirty="0"/>
          </a:p>
        </p:txBody>
      </p:sp>
      <p:sp>
        <p:nvSpPr>
          <p:cNvPr id="627" name="Google Shape;62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449157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18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Постигнатите резултати от положените усилия на Главна дирекция „Оперативна програма „Околна среда“ при планиране, подготовка, реализация и </a:t>
            </a:r>
            <a:r>
              <a:rPr lang="bg-BG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очитане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на оперативната програма, могат да бъдат обобщени, както следва:</a:t>
            </a:r>
          </a:p>
          <a:p>
            <a:pPr marL="15875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lvl="0" indent="0" algn="just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</a:pP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Разработени и обявени са общо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67 бр. процедури</a:t>
            </a: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 набиране на проектни предложения</a:t>
            </a: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по които са подадени  </a:t>
            </a:r>
            <a:r>
              <a:rPr lang="ru-RU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526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бр. проектни предложения</a:t>
            </a: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Оценката им е извършена в рамките на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243</a:t>
            </a: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бр. оценителни сесии</a:t>
            </a: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 След успешно преминаване на оценката, са подписани общо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391 бр. договора за финансиране </a:t>
            </a: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проекти (в т.ч. и 20 бр. прекратени). В хода на тяхното изпълнение, са разгледани и подписани общо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564 бр. допълнителни споразумения.</a:t>
            </a:r>
          </a:p>
          <a:p>
            <a:pPr marL="0" lvl="0" indent="0" algn="just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</a:pPr>
            <a:endParaRPr lang="bg-BG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</a:pP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Осъществен е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последващ контрол за законосъобразност на</a:t>
            </a:r>
            <a:r>
              <a:rPr lang="ru-RU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262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бр. договори</a:t>
            </a: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 сключени по реда на Закона за обществените поръчки, както и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последващ контрол на още 1 153 бр. директно сключени договори</a:t>
            </a: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, както и на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797 бр. анекси по сключени договори за обществени поръчки.</a:t>
            </a:r>
            <a:endParaRPr lang="bg-BG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</a:pPr>
            <a:endParaRPr lang="bg-BG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</a:pP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Управляващият орган извърши контрол върху изпълнението на одобрените бюджети по проектите като разгледа и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верифицира общо 3 354 бр. искания за плащане. </a:t>
            </a: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Верифицираните разходи са включени в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60 бр</a:t>
            </a: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Доклади по сертификация.</a:t>
            </a:r>
            <a:endParaRPr lang="bg-BG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</a:pPr>
            <a:endParaRPr lang="bg-BG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</a:pP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Осъществен е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мониторинг на изпълнението </a:t>
            </a: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като са извършени общо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663 бр. проверки на място</a:t>
            </a: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за проследяване на изпълнението на дейностите, осъществени са и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128 бр. проверки на място за устойчивост на операциите.</a:t>
            </a:r>
            <a:endParaRPr lang="bg-BG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spcAft>
                <a:spcPts val="1200"/>
              </a:spcAft>
              <a:buFont typeface="Symbol" panose="05050102010706020507" pitchFamily="18" charset="2"/>
              <a:buNone/>
            </a:pPr>
            <a:endParaRPr lang="bg-BG" sz="1200" b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spcAft>
                <a:spcPts val="1200"/>
              </a:spcAft>
              <a:buFont typeface="Symbol" panose="05050102010706020507" pitchFamily="18" charset="2"/>
              <a:buNone/>
            </a:pPr>
            <a:r>
              <a:rPr lang="bg-BG" sz="12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През програмния период е осъществено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процесуално представителство по над 1960 дела. Регистрирани и обработени са 1536 бр. сигнали за нередност.</a:t>
            </a:r>
          </a:p>
          <a:p>
            <a:pPr marL="0" lvl="0" indent="0" algn="just">
              <a:spcAft>
                <a:spcPts val="1200"/>
              </a:spcAft>
              <a:buFont typeface="Symbol" panose="05050102010706020507" pitchFamily="18" charset="2"/>
              <a:buNone/>
            </a:pP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Организирани са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294 събития</a:t>
            </a: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12 информационни кампании </a:t>
            </a:r>
            <a:r>
              <a:rPr lang="bg-BG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 популяризиране на целите, резултатите и успешните практики на оперативната програма. </a:t>
            </a:r>
          </a:p>
          <a:p>
            <a:pPr marL="0" lvl="0" indent="0" algn="just">
              <a:spcAft>
                <a:spcPts val="1200"/>
              </a:spcAft>
              <a:buFont typeface="Symbol" panose="05050102010706020507" pitchFamily="18" charset="2"/>
              <a:buNone/>
            </a:pPr>
            <a:endParaRPr lang="bg-BG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spcAft>
                <a:spcPts val="1200"/>
              </a:spcAft>
              <a:buFont typeface="Symbol" panose="05050102010706020507" pitchFamily="18" charset="2"/>
              <a:buNone/>
            </a:pPr>
            <a:r>
              <a:rPr lang="bg-BG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 повишаване на административния капацитет  се проведоха  повече от 320 обучения, на които обучените служители на бенефициентите и на Управляващия орган са  2 195. </a:t>
            </a:r>
          </a:p>
          <a:p>
            <a:pPr marL="0" lvl="0" indent="0" algn="just">
              <a:spcAft>
                <a:spcPts val="1200"/>
              </a:spcAft>
              <a:buFont typeface="Symbol" panose="05050102010706020507" pitchFamily="18" charset="2"/>
              <a:buNone/>
            </a:pPr>
            <a:endParaRPr lang="bg-BG" sz="1100" dirty="0">
              <a:effectLst/>
              <a:latin typeface="Times New Roman" panose="02020603050405020304" pitchFamily="18" charset="0"/>
            </a:endParaRPr>
          </a:p>
        </p:txBody>
      </p:sp>
      <p:sp>
        <p:nvSpPr>
          <p:cNvPr id="504" name="Google Shape;50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07306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19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19" name="Google Shape;51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5:notes"/>
          <p:cNvSpPr txBox="1">
            <a:spLocks noGrp="1"/>
          </p:cNvSpPr>
          <p:nvPr>
            <p:ph type="body" idx="1"/>
          </p:nvPr>
        </p:nvSpPr>
        <p:spPr>
          <a:xfrm>
            <a:off x="667652" y="5087619"/>
            <a:ext cx="5341210" cy="48198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2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2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err="1"/>
              <a:t>Окончателният</a:t>
            </a:r>
            <a:r>
              <a:rPr lang="ru-RU" sz="1200" b="1" dirty="0"/>
              <a:t> доклад за </a:t>
            </a:r>
            <a:r>
              <a:rPr lang="ru-RU" sz="1200" b="1" dirty="0" err="1"/>
              <a:t>изпълнението</a:t>
            </a:r>
            <a:r>
              <a:rPr lang="ru-RU" sz="1200" b="1" dirty="0"/>
              <a:t> е </a:t>
            </a:r>
            <a:r>
              <a:rPr lang="ru-RU" sz="1200" b="1" dirty="0" err="1"/>
              <a:t>изготвен</a:t>
            </a:r>
            <a:r>
              <a:rPr lang="ru-RU" sz="1200" b="1" dirty="0"/>
              <a:t> </a:t>
            </a:r>
            <a:r>
              <a:rPr lang="ru-RU" sz="1200" b="1" dirty="0" err="1"/>
              <a:t>съгласно</a:t>
            </a:r>
            <a:r>
              <a:rPr lang="ru-RU" sz="1200" b="1" dirty="0"/>
              <a:t> чл. 50 и чл. 111 от Регламент 1303 от 2013 година и </a:t>
            </a:r>
            <a:r>
              <a:rPr lang="ru-RU" sz="1200" b="1" dirty="0" err="1"/>
              <a:t>следва</a:t>
            </a:r>
            <a:r>
              <a:rPr lang="ru-RU" sz="1200" b="1" dirty="0"/>
              <a:t> </a:t>
            </a:r>
            <a:r>
              <a:rPr lang="ru-RU" sz="1200" b="1" dirty="0" err="1"/>
              <a:t>образеца</a:t>
            </a:r>
            <a:r>
              <a:rPr lang="ru-RU" sz="1200" b="1" dirty="0"/>
              <a:t> на приложение 5 от Регламент 207 от 2015 година.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2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 err="1"/>
              <a:t>Основната</a:t>
            </a:r>
            <a:r>
              <a:rPr lang="ru-RU" sz="1200" b="1" dirty="0"/>
              <a:t> цел на доклада е да </a:t>
            </a:r>
            <a:r>
              <a:rPr lang="ru-RU" sz="1200" b="1" dirty="0" err="1"/>
              <a:t>представи</a:t>
            </a:r>
            <a:r>
              <a:rPr lang="ru-RU" sz="1200" b="1" dirty="0"/>
              <a:t> «</a:t>
            </a:r>
            <a:r>
              <a:rPr lang="ru-RU" sz="1200" b="1" dirty="0" err="1"/>
              <a:t>голямата</a:t>
            </a:r>
            <a:r>
              <a:rPr lang="ru-RU" sz="1200" b="1" dirty="0"/>
              <a:t> картина» за </a:t>
            </a:r>
            <a:r>
              <a:rPr lang="ru-RU" sz="1200" b="1" dirty="0" err="1"/>
              <a:t>изпълнението</a:t>
            </a:r>
            <a:r>
              <a:rPr lang="ru-RU" sz="1200" b="1" dirty="0"/>
              <a:t> на </a:t>
            </a:r>
            <a:r>
              <a:rPr lang="ru-RU" sz="1200" b="1" dirty="0" err="1"/>
              <a:t>програмата</a:t>
            </a:r>
            <a:r>
              <a:rPr lang="ru-RU" sz="1200" b="1" dirty="0"/>
              <a:t> и най-</a:t>
            </a:r>
            <a:r>
              <a:rPr lang="ru-RU" sz="1200" b="1" dirty="0" err="1"/>
              <a:t>важните</a:t>
            </a:r>
            <a:r>
              <a:rPr lang="ru-RU" sz="1200" b="1" dirty="0"/>
              <a:t> </a:t>
            </a:r>
            <a:r>
              <a:rPr lang="ru-RU" sz="1200" b="1" dirty="0" err="1"/>
              <a:t>постигнати</a:t>
            </a:r>
            <a:r>
              <a:rPr lang="ru-RU" sz="1200" b="1" dirty="0"/>
              <a:t> </a:t>
            </a:r>
            <a:r>
              <a:rPr lang="ru-RU" sz="1200" b="1" dirty="0" err="1"/>
              <a:t>резултати</a:t>
            </a:r>
            <a:r>
              <a:rPr lang="ru-RU" sz="1200" b="1" dirty="0"/>
              <a:t> </a:t>
            </a:r>
            <a:r>
              <a:rPr lang="ru-RU" sz="1200" b="1" dirty="0" err="1"/>
              <a:t>във</a:t>
            </a:r>
            <a:r>
              <a:rPr lang="ru-RU" sz="1200" b="1" dirty="0"/>
              <a:t> финансов и физически аспект, </a:t>
            </a:r>
            <a:r>
              <a:rPr lang="ru-RU" sz="1200" b="1" dirty="0" err="1"/>
              <a:t>както</a:t>
            </a:r>
            <a:r>
              <a:rPr lang="ru-RU" sz="1200" b="1" dirty="0"/>
              <a:t> и </a:t>
            </a:r>
            <a:r>
              <a:rPr lang="ru-RU" sz="1200" b="1" dirty="0" err="1"/>
              <a:t>вложените</a:t>
            </a:r>
            <a:r>
              <a:rPr lang="ru-RU" sz="1200" b="1" dirty="0"/>
              <a:t> усилия и </a:t>
            </a:r>
            <a:r>
              <a:rPr lang="ru-RU" sz="1200" b="1" dirty="0" err="1"/>
              <a:t>предприетите</a:t>
            </a:r>
            <a:r>
              <a:rPr lang="ru-RU" sz="1200" b="1" dirty="0"/>
              <a:t> </a:t>
            </a:r>
            <a:r>
              <a:rPr lang="ru-RU" sz="1200" b="1" dirty="0" err="1"/>
              <a:t>корективни</a:t>
            </a:r>
            <a:r>
              <a:rPr lang="ru-RU" sz="1200" b="1" dirty="0"/>
              <a:t> мерки от страна на </a:t>
            </a:r>
            <a:r>
              <a:rPr lang="ru-RU" sz="1200" b="1" dirty="0" err="1"/>
              <a:t>Управляващия</a:t>
            </a:r>
            <a:r>
              <a:rPr lang="ru-RU" sz="1200" b="1" dirty="0"/>
              <a:t> орган.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2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/>
              <a:t>Като част от </a:t>
            </a:r>
            <a:r>
              <a:rPr lang="ru-RU" sz="1200" b="1" dirty="0" err="1"/>
              <a:t>документите</a:t>
            </a:r>
            <a:r>
              <a:rPr lang="ru-RU" sz="1200" b="1" dirty="0"/>
              <a:t> за </a:t>
            </a:r>
            <a:r>
              <a:rPr lang="ru-RU" sz="1200" b="1" dirty="0" err="1"/>
              <a:t>приключването</a:t>
            </a:r>
            <a:r>
              <a:rPr lang="ru-RU" sz="1200" b="1" dirty="0"/>
              <a:t>, </a:t>
            </a:r>
            <a:r>
              <a:rPr lang="ru-RU" sz="1200" b="1" dirty="0" err="1"/>
              <a:t>Окончателният</a:t>
            </a:r>
            <a:r>
              <a:rPr lang="ru-RU" sz="1200" b="1" dirty="0"/>
              <a:t> доклад </a:t>
            </a:r>
            <a:r>
              <a:rPr lang="ru-RU" sz="1200" b="1" dirty="0" err="1"/>
              <a:t>следва</a:t>
            </a:r>
            <a:r>
              <a:rPr lang="ru-RU" sz="1200" b="1" dirty="0"/>
              <a:t> да </a:t>
            </a:r>
            <a:r>
              <a:rPr lang="ru-RU" sz="1200" b="1" dirty="0" err="1"/>
              <a:t>бъде</a:t>
            </a:r>
            <a:r>
              <a:rPr lang="ru-RU" sz="1200" b="1" dirty="0"/>
              <a:t> </a:t>
            </a:r>
            <a:r>
              <a:rPr lang="ru-RU" sz="1200" b="1" dirty="0" err="1"/>
              <a:t>представен</a:t>
            </a:r>
            <a:r>
              <a:rPr lang="ru-RU" sz="1200" b="1" dirty="0"/>
              <a:t> пред </a:t>
            </a:r>
            <a:r>
              <a:rPr lang="ru-RU" sz="1200" b="1" dirty="0" err="1"/>
              <a:t>Европейската</a:t>
            </a:r>
            <a:r>
              <a:rPr lang="ru-RU" sz="1200" b="1" dirty="0"/>
              <a:t> </a:t>
            </a:r>
            <a:r>
              <a:rPr lang="ru-RU" sz="1200" b="1" dirty="0" err="1"/>
              <a:t>комисия</a:t>
            </a:r>
            <a:r>
              <a:rPr lang="ru-RU" sz="1200" b="1" dirty="0"/>
              <a:t> до 15 </a:t>
            </a:r>
            <a:r>
              <a:rPr lang="ru-RU" sz="1200" b="1" dirty="0" err="1"/>
              <a:t>февуари</a:t>
            </a:r>
            <a:r>
              <a:rPr lang="ru-RU" sz="1200" b="1" dirty="0"/>
              <a:t> 2026 г.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4" name="Google Shape;18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30188" y="803275"/>
            <a:ext cx="7137401" cy="4016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74332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>
          <a:extLst>
            <a:ext uri="{FF2B5EF4-FFF2-40B4-BE49-F238E27FC236}">
              <a16:creationId xmlns:a16="http://schemas.microsoft.com/office/drawing/2014/main" id="{D676DB5E-4E8F-596E-E39B-0BFF581AB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5:notes">
            <a:extLst>
              <a:ext uri="{FF2B5EF4-FFF2-40B4-BE49-F238E27FC236}">
                <a16:creationId xmlns:a16="http://schemas.microsoft.com/office/drawing/2014/main" id="{467FB9E6-FF2D-BCDD-273B-A4025FAAD6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67652" y="5087619"/>
            <a:ext cx="5341210" cy="48198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/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bg-BG" sz="1200" b="1"/>
              <a:t>Окончателният доклад съдържа информация за </a:t>
            </a:r>
            <a:r>
              <a:rPr lang="ru-RU" sz="1200" b="1"/>
              <a:t>постигнатия напредък</a:t>
            </a:r>
            <a:r>
              <a:rPr lang="en-US" sz="1200" b="1"/>
              <a:t> </a:t>
            </a:r>
            <a:r>
              <a:rPr lang="ru-RU" sz="1200" b="1"/>
              <a:t> по приоритетните оси, постигането на целите по програмата, </a:t>
            </a: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изпълнението на големите проекти,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както и за извършените оценки по програмата и предприетите действия във връзка с  констатациите в докладите за оценка 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В разделите на доклада са анализирани </a:t>
            </a: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установените проблеми и предприетите действия  за тяхното разрешаване.</a:t>
            </a:r>
            <a:endParaRPr kumimoji="0" lang="ru-RU" sz="12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Подробно са описани и постигнатите резултати от мерките за информация и публичност.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2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2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2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200" b="1"/>
          </a:p>
        </p:txBody>
      </p:sp>
      <p:sp>
        <p:nvSpPr>
          <p:cNvPr id="184" name="Google Shape;184;p5:notes">
            <a:extLst>
              <a:ext uri="{FF2B5EF4-FFF2-40B4-BE49-F238E27FC236}">
                <a16:creationId xmlns:a16="http://schemas.microsoft.com/office/drawing/2014/main" id="{EDE1C3EF-A21B-5165-F8F8-B01D9B69658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-230188" y="803275"/>
            <a:ext cx="7137401" cy="4016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5279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>
          <a:extLst>
            <a:ext uri="{FF2B5EF4-FFF2-40B4-BE49-F238E27FC236}">
              <a16:creationId xmlns:a16="http://schemas.microsoft.com/office/drawing/2014/main" id="{0DB275DF-D5B0-7070-E7BC-515F4CF8C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5:notes">
            <a:extLst>
              <a:ext uri="{FF2B5EF4-FFF2-40B4-BE49-F238E27FC236}">
                <a16:creationId xmlns:a16="http://schemas.microsoft.com/office/drawing/2014/main" id="{2DA0D0A2-0F24-5C19-735C-3826B234BD7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67652" y="5087619"/>
            <a:ext cx="5341210" cy="48198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sz="12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200" b="1"/>
              <a:t>В съответсвие с изискванията на Регламента и Насоките за приключването, окончателният доклад  съдържа данни относно приноса на програмата към макрорегионалните стратегии на Европейския съюз, разгледано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200" b="1"/>
              <a:t>е изпълнението на операциите, насочени към миграционните предизвикателства.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sz="12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200" b="1"/>
              <a:t>Описани са предприетите действия за спазване на принципите за насърчаване на равенството и устойчивото развитие, както и средствата, предоставени за борбата срещу измененнието на климата.</a:t>
            </a:r>
          </a:p>
        </p:txBody>
      </p:sp>
      <p:sp>
        <p:nvSpPr>
          <p:cNvPr id="184" name="Google Shape;184;p5:notes">
            <a:extLst>
              <a:ext uri="{FF2B5EF4-FFF2-40B4-BE49-F238E27FC236}">
                <a16:creationId xmlns:a16="http://schemas.microsoft.com/office/drawing/2014/main" id="{55E17239-295D-FB3B-AD75-16320B7D65F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-230188" y="803275"/>
            <a:ext cx="7137401" cy="4016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461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>
          <a:extLst>
            <a:ext uri="{FF2B5EF4-FFF2-40B4-BE49-F238E27FC236}">
              <a16:creationId xmlns:a16="http://schemas.microsoft.com/office/drawing/2014/main" id="{F54D286C-AE81-613B-D251-9D66DB909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5:notes">
            <a:extLst>
              <a:ext uri="{FF2B5EF4-FFF2-40B4-BE49-F238E27FC236}">
                <a16:creationId xmlns:a16="http://schemas.microsoft.com/office/drawing/2014/main" id="{E5E6DBC9-4068-6F7C-A3CD-4624C3525E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67652" y="5087619"/>
            <a:ext cx="5341210" cy="48198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/>
              <a:t>В структурата на Окончателния доклад са представени и раздели и относно участието на партньорите в процесите на изпълнението, мониторинга и оценката на програмата,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/>
              <a:t>за приноса към Стратегията за интелигентен, устойчив и приобщаващ растеж, за напредъка по прилагането на подхода Водено от общностите местно развитие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/>
              <a:t>и за действията по засилване на административния капацитет. </a:t>
            </a:r>
          </a:p>
        </p:txBody>
      </p:sp>
      <p:sp>
        <p:nvSpPr>
          <p:cNvPr id="184" name="Google Shape;184;p5:notes">
            <a:extLst>
              <a:ext uri="{FF2B5EF4-FFF2-40B4-BE49-F238E27FC236}">
                <a16:creationId xmlns:a16="http://schemas.microsoft.com/office/drawing/2014/main" id="{51C7E585-DBED-F564-4B3A-EE5119EC20A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-230188" y="803275"/>
            <a:ext cx="7137401" cy="4016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0320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>
          <a:extLst>
            <a:ext uri="{FF2B5EF4-FFF2-40B4-BE49-F238E27FC236}">
              <a16:creationId xmlns:a16="http://schemas.microsoft.com/office/drawing/2014/main" id="{6B4088C8-43FE-C7AD-BE33-EBEE87CFC8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5:notes">
            <a:extLst>
              <a:ext uri="{FF2B5EF4-FFF2-40B4-BE49-F238E27FC236}">
                <a16:creationId xmlns:a16="http://schemas.microsoft.com/office/drawing/2014/main" id="{B7CA0301-D837-8F0E-A938-0949F2B051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67652" y="5087619"/>
            <a:ext cx="5341210" cy="48198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 dirty="0"/>
              <a:t>Към Окончателния доклад са приложени списъци на поетапните операции, неактивните операции и на тези, засегнати от текущи разследвания или спрени, поради съдебно производство или обжалване със </a:t>
            </a:r>
            <a:r>
              <a:rPr lang="bg-BG" b="1" dirty="0" err="1"/>
              <a:t>суспензивен</a:t>
            </a:r>
            <a:r>
              <a:rPr lang="bg-BG" b="1" dirty="0"/>
              <a:t> ефект.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b="1" dirty="0"/>
              <a:t>Също така, към Окончателния доклад е приложен  специален доклад за операциите, изпълнени чрез финансови инструменти и Резюме за гражданите. </a:t>
            </a:r>
          </a:p>
        </p:txBody>
      </p:sp>
      <p:sp>
        <p:nvSpPr>
          <p:cNvPr id="184" name="Google Shape;184;p5:notes">
            <a:extLst>
              <a:ext uri="{FF2B5EF4-FFF2-40B4-BE49-F238E27FC236}">
                <a16:creationId xmlns:a16="http://schemas.microsoft.com/office/drawing/2014/main" id="{E402DB4E-8E0A-E1CB-58F4-8F70FC0BCB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-230188" y="803275"/>
            <a:ext cx="7137401" cy="4016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3266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>
          <a:extLst>
            <a:ext uri="{FF2B5EF4-FFF2-40B4-BE49-F238E27FC236}">
              <a16:creationId xmlns:a16="http://schemas.microsoft.com/office/drawing/2014/main" id="{A9E9906E-BF2D-DA29-C051-B318DC9709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5:notes">
            <a:extLst>
              <a:ext uri="{FF2B5EF4-FFF2-40B4-BE49-F238E27FC236}">
                <a16:creationId xmlns:a16="http://schemas.microsoft.com/office/drawing/2014/main" id="{6A110CA6-469B-ACDB-4E77-F5F03D3E825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4130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bg-BG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4130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bg-BG" sz="1200" dirty="0">
                <a:effectLst/>
                <a:latin typeface="+mj-lt"/>
                <a:ea typeface="Times New Roman" panose="02020603050405020304" pitchFamily="18" charset="0"/>
              </a:rPr>
              <a:t>Процесът на </a:t>
            </a:r>
            <a:r>
              <a:rPr lang="bg-BG" sz="1200" b="1" dirty="0">
                <a:effectLst/>
                <a:latin typeface="+mj-lt"/>
                <a:ea typeface="Times New Roman" panose="02020603050405020304" pitchFamily="18" charset="0"/>
              </a:rPr>
              <a:t>програмиране на ОПОС стартира официално през 2012 г., </a:t>
            </a:r>
            <a:r>
              <a:rPr lang="bg-BG" sz="1200" b="0" dirty="0">
                <a:effectLst/>
                <a:latin typeface="+mj-lt"/>
                <a:ea typeface="Times New Roman" panose="02020603050405020304" pitchFamily="18" charset="0"/>
              </a:rPr>
              <a:t>когато на 14 август </a:t>
            </a:r>
            <a:r>
              <a:rPr lang="bg-BG" sz="1200" dirty="0">
                <a:effectLst/>
                <a:latin typeface="+mj-lt"/>
                <a:ea typeface="Times New Roman" panose="02020603050405020304" pitchFamily="18" charset="0"/>
              </a:rPr>
              <a:t>е издадена Заповед за създаване на работна група за изготвяне на оперативна програма за програмен период 2014-2020 г.</a:t>
            </a:r>
          </a:p>
          <a:p>
            <a:pPr marL="24130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bg-BG" sz="1200" dirty="0">
                <a:effectLst/>
                <a:latin typeface="+mj-lt"/>
                <a:ea typeface="Times New Roman" panose="02020603050405020304" pitchFamily="18" charset="0"/>
              </a:rPr>
              <a:t> </a:t>
            </a:r>
          </a:p>
          <a:p>
            <a:pPr marL="24130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bg-BG" sz="1200" dirty="0">
                <a:effectLst/>
                <a:latin typeface="+mj-lt"/>
                <a:ea typeface="Times New Roman" panose="02020603050405020304" pitchFamily="18" charset="0"/>
              </a:rPr>
              <a:t>В резултат на положените усилия и проведените преговори,</a:t>
            </a:r>
            <a:r>
              <a:rPr lang="bg-BG" sz="1200" b="1" dirty="0">
                <a:effectLst/>
                <a:latin typeface="+mj-lt"/>
                <a:ea typeface="Times New Roman" panose="02020603050405020304" pitchFamily="18" charset="0"/>
              </a:rPr>
              <a:t> Европейската комисия официално одобри ОПОС </a:t>
            </a:r>
            <a:r>
              <a:rPr lang="ru-RU" sz="1200" b="1" dirty="0">
                <a:effectLst/>
                <a:latin typeface="+mj-lt"/>
                <a:ea typeface="Times New Roman" panose="02020603050405020304" pitchFamily="18" charset="0"/>
              </a:rPr>
              <a:t>с Решение от 15.06.2015 г</a:t>
            </a:r>
            <a:r>
              <a:rPr lang="bg-BG" sz="1200" b="1" dirty="0">
                <a:effectLst/>
                <a:latin typeface="+mj-lt"/>
                <a:ea typeface="Times New Roman" panose="02020603050405020304" pitchFamily="18" charset="0"/>
              </a:rPr>
              <a:t>. </a:t>
            </a:r>
          </a:p>
          <a:p>
            <a:pPr marL="24130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bg-BG" sz="12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24130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bg-BG" sz="1200" dirty="0">
                <a:effectLst/>
                <a:latin typeface="+mj-lt"/>
                <a:ea typeface="Times New Roman" panose="02020603050405020304" pitchFamily="18" charset="0"/>
              </a:rPr>
              <a:t>Интервенциите по ОПОС 2014-2020 г. първоначално допринасят за постигането на тематични цели </a:t>
            </a:r>
            <a:r>
              <a:rPr lang="bg-BG" sz="1200" b="1" dirty="0">
                <a:effectLst/>
                <a:latin typeface="+mj-lt"/>
                <a:ea typeface="Times New Roman" panose="02020603050405020304" pitchFamily="18" charset="0"/>
              </a:rPr>
              <a:t>5 „Насърчаване на адаптацията към изменението на климата, превенцията и управлението на риска“  </a:t>
            </a:r>
          </a:p>
          <a:p>
            <a:pPr marL="24130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bg-BG" sz="1200" b="1" dirty="0">
                <a:effectLst/>
                <a:latin typeface="+mj-lt"/>
                <a:ea typeface="Times New Roman" panose="02020603050405020304" pitchFamily="18" charset="0"/>
              </a:rPr>
              <a:t>и 6 „Съхраняване и опазване на околната среда и насърчаване на ресурсната ефективност</a:t>
            </a:r>
            <a:r>
              <a:rPr lang="bg-BG" sz="1200" dirty="0">
                <a:effectLst/>
                <a:latin typeface="+mj-lt"/>
                <a:ea typeface="Times New Roman" panose="02020603050405020304" pitchFamily="18" charset="0"/>
              </a:rPr>
              <a:t>“.</a:t>
            </a:r>
          </a:p>
          <a:p>
            <a:pPr marL="24130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bg-BG" sz="12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24130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bg-BG" sz="1200" dirty="0">
                <a:effectLst/>
                <a:latin typeface="+mj-lt"/>
                <a:ea typeface="Times New Roman" panose="02020603050405020304" pitchFamily="18" charset="0"/>
              </a:rPr>
              <a:t>След извършени изменения, са присъединени тематична </a:t>
            </a:r>
            <a:r>
              <a:rPr lang="bg-BG" sz="1200" b="1" dirty="0">
                <a:effectLst/>
                <a:latin typeface="+mj-lt"/>
                <a:ea typeface="Times New Roman" panose="02020603050405020304" pitchFamily="18" charset="0"/>
              </a:rPr>
              <a:t>цел 9 „Насърчаване на социалното приобщаване, борба с бедността и всяка форма на дискриминация“ </a:t>
            </a:r>
            <a:r>
              <a:rPr lang="bg-BG" sz="1200" dirty="0">
                <a:effectLst/>
                <a:latin typeface="+mj-lt"/>
                <a:ea typeface="Times New Roman" panose="02020603050405020304" pitchFamily="18" charset="0"/>
              </a:rPr>
              <a:t>и тематична цел </a:t>
            </a:r>
          </a:p>
          <a:p>
            <a:pPr marL="24130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bg-BG" sz="1200" b="1" dirty="0">
                <a:effectLst/>
                <a:latin typeface="+mj-lt"/>
                <a:ea typeface="Times New Roman" panose="02020603050405020304" pitchFamily="18" charset="0"/>
              </a:rPr>
              <a:t>3 „Повишаване на конкурентоспособността на малките и средни предприятия и на селскостопанския сектор, и на сектора на рибарството и аквакултурите“</a:t>
            </a:r>
            <a:r>
              <a:rPr lang="bg-BG" sz="1200" dirty="0">
                <a:effectLst/>
                <a:latin typeface="+mj-lt"/>
                <a:ea typeface="Times New Roman" panose="02020603050405020304" pitchFamily="18" charset="0"/>
              </a:rPr>
              <a:t>  от Споразумението за партньорство. </a:t>
            </a:r>
          </a:p>
          <a:p>
            <a:pPr marL="24130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ru-RU" sz="1200" dirty="0">
              <a:latin typeface="+mj-lt"/>
            </a:endParaRPr>
          </a:p>
          <a:p>
            <a:pPr marL="24130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200" dirty="0">
                <a:latin typeface="+mj-lt"/>
              </a:rPr>
              <a:t>В </a:t>
            </a:r>
            <a:r>
              <a:rPr lang="ru-RU" sz="1200" dirty="0" err="1">
                <a:latin typeface="+mj-lt"/>
              </a:rPr>
              <a:t>изпълнение</a:t>
            </a:r>
            <a:r>
              <a:rPr lang="ru-RU" sz="1200" dirty="0">
                <a:latin typeface="+mj-lt"/>
              </a:rPr>
              <a:t> на </a:t>
            </a:r>
            <a:r>
              <a:rPr lang="ru-RU" sz="1200" dirty="0" err="1">
                <a:latin typeface="+mj-lt"/>
              </a:rPr>
              <a:t>осемте</a:t>
            </a:r>
            <a:r>
              <a:rPr lang="ru-RU" sz="1200" dirty="0">
                <a:latin typeface="+mj-lt"/>
              </a:rPr>
              <a:t> </a:t>
            </a:r>
            <a:r>
              <a:rPr lang="ru-RU" sz="1200" dirty="0" err="1">
                <a:latin typeface="+mj-lt"/>
              </a:rPr>
              <a:t>приоритетни</a:t>
            </a:r>
            <a:r>
              <a:rPr lang="ru-RU" sz="1200" dirty="0">
                <a:latin typeface="+mj-lt"/>
              </a:rPr>
              <a:t> оси по ОПОС </a:t>
            </a:r>
            <a:r>
              <a:rPr lang="ru-RU" sz="1200" dirty="0" err="1">
                <a:latin typeface="+mj-lt"/>
              </a:rPr>
              <a:t>са</a:t>
            </a:r>
            <a:r>
              <a:rPr lang="ru-RU" sz="1200" dirty="0">
                <a:latin typeface="+mj-lt"/>
              </a:rPr>
              <a:t> </a:t>
            </a:r>
            <a:r>
              <a:rPr lang="ru-RU" sz="1200" dirty="0" err="1">
                <a:latin typeface="+mj-lt"/>
              </a:rPr>
              <a:t>финансирани</a:t>
            </a:r>
            <a:r>
              <a:rPr lang="ru-RU" sz="1200" dirty="0">
                <a:latin typeface="+mj-lt"/>
              </a:rPr>
              <a:t> над </a:t>
            </a:r>
            <a:r>
              <a:rPr lang="ru-RU" sz="1200" b="1" dirty="0">
                <a:latin typeface="+mj-lt"/>
              </a:rPr>
              <a:t>370 проекта </a:t>
            </a:r>
            <a:r>
              <a:rPr lang="ru-RU" sz="1200" dirty="0">
                <a:latin typeface="+mj-lt"/>
              </a:rPr>
              <a:t>в </a:t>
            </a:r>
            <a:r>
              <a:rPr lang="bg-BG" sz="1200" dirty="0">
                <a:effectLst/>
                <a:latin typeface="+mj-lt"/>
                <a:ea typeface="Times New Roman" panose="02020603050405020304" pitchFamily="18" charset="0"/>
              </a:rPr>
              <a:t>секторите: </a:t>
            </a:r>
            <a:r>
              <a:rPr lang="bg-BG" sz="1200" b="1" dirty="0">
                <a:effectLst/>
                <a:latin typeface="+mj-lt"/>
                <a:ea typeface="Times New Roman" panose="02020603050405020304" pitchFamily="18" charset="0"/>
              </a:rPr>
              <a:t>води, отпадъци, биологично разнообразие, превенция на риска от наводнения и свлачища и подобряване качеството на въздуха</a:t>
            </a:r>
            <a:r>
              <a:rPr lang="ru-RU" sz="1200" b="1" dirty="0">
                <a:effectLst/>
                <a:latin typeface="+mj-lt"/>
                <a:ea typeface="Times New Roman" panose="02020603050405020304" pitchFamily="18" charset="0"/>
              </a:rPr>
              <a:t>, а </a:t>
            </a:r>
            <a:r>
              <a:rPr lang="ru-RU" sz="1200" b="1" dirty="0" err="1">
                <a:effectLst/>
                <a:latin typeface="+mj-lt"/>
                <a:ea typeface="Times New Roman" panose="02020603050405020304" pitchFamily="18" charset="0"/>
              </a:rPr>
              <a:t>впоследствие</a:t>
            </a:r>
            <a:r>
              <a:rPr lang="ru-RU" sz="1200" b="1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ru-RU" sz="1200" b="0" dirty="0" err="1">
                <a:effectLst/>
                <a:latin typeface="+mj-lt"/>
                <a:ea typeface="Times New Roman" panose="02020603050405020304" pitchFamily="18" charset="0"/>
              </a:rPr>
              <a:t>са</a:t>
            </a:r>
            <a:r>
              <a:rPr lang="ru-RU" sz="1200" b="0" dirty="0"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bg-BG" sz="1200" dirty="0">
                <a:effectLst/>
                <a:latin typeface="+mj-lt"/>
                <a:ea typeface="Times New Roman" panose="02020603050405020304" pitchFamily="18" charset="0"/>
              </a:rPr>
              <a:t>насочени  средства за </a:t>
            </a:r>
            <a:r>
              <a:rPr lang="bg-BG" sz="1200" b="1" dirty="0">
                <a:effectLst/>
                <a:latin typeface="+mj-lt"/>
                <a:ea typeface="Times New Roman" panose="02020603050405020304" pitchFamily="18" charset="0"/>
              </a:rPr>
              <a:t>подкрепа на бежанците от Украйна , </a:t>
            </a:r>
            <a:r>
              <a:rPr lang="bg-BG" sz="1200" b="0" dirty="0">
                <a:effectLst/>
                <a:latin typeface="+mj-lt"/>
                <a:ea typeface="Times New Roman" panose="02020603050405020304" pitchFamily="18" charset="0"/>
              </a:rPr>
              <a:t>както и за </a:t>
            </a:r>
            <a:r>
              <a:rPr lang="bg-BG" sz="1200" b="1" dirty="0">
                <a:effectLst/>
                <a:latin typeface="+mj-lt"/>
                <a:ea typeface="Times New Roman" panose="02020603050405020304" pitchFamily="18" charset="0"/>
              </a:rPr>
              <a:t>малки и средни предприятия. </a:t>
            </a:r>
            <a:endParaRPr sz="1200" dirty="0">
              <a:latin typeface="+mj-lt"/>
            </a:endParaRPr>
          </a:p>
        </p:txBody>
      </p:sp>
      <p:sp>
        <p:nvSpPr>
          <p:cNvPr id="184" name="Google Shape;184;p5:notes">
            <a:extLst>
              <a:ext uri="{FF2B5EF4-FFF2-40B4-BE49-F238E27FC236}">
                <a16:creationId xmlns:a16="http://schemas.microsoft.com/office/drawing/2014/main" id="{38C155AB-9A0F-12B5-906B-64C50A67D8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37853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>
          <a:extLst>
            <a:ext uri="{FF2B5EF4-FFF2-40B4-BE49-F238E27FC236}">
              <a16:creationId xmlns:a16="http://schemas.microsoft.com/office/drawing/2014/main" id="{78E4C849-3C52-53DB-52EC-FB432EBF9C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5:notes">
            <a:extLst>
              <a:ext uri="{FF2B5EF4-FFF2-40B4-BE49-F238E27FC236}">
                <a16:creationId xmlns:a16="http://schemas.microsoft.com/office/drawing/2014/main" id="{AECCBC86-C479-267E-15D6-04F24FBDA79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bg-BG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/>
              <a:t>Най- общо данните за финансовото изпълнение на програмата могат да бъдат представени по следния начин: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/>
              <a:t>Oбявени са 67 бр. процедури на стойност от 2, 528 милиарда евро или над 151 % от бюджета на програмата.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/>
              <a:t>371 броя са сключените договори  за предоставяне на безвъзмездна финансова помощ в размер на 1,640 милиарда евро или 98,3 % от бюджета.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/>
              <a:t>Размерът на верифицираните разходи възлиза на 1,611 милиарда евро или 96,6 % от общото финансиране.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/>
              <a:t>Изплатените средства по програмата възлизат на 1,626 милиарда евро, което възлиза на 97,4 % от бюджета.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/>
              <a:t>Общо сертифицираните разходи пред Европейската комисия са в размер на 1,613 млрд. евро, представляващи 96,7 % от бюджета на  програмата.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5:notes">
            <a:extLst>
              <a:ext uri="{FF2B5EF4-FFF2-40B4-BE49-F238E27FC236}">
                <a16:creationId xmlns:a16="http://schemas.microsoft.com/office/drawing/2014/main" id="{5EECE7D8-18F1-D458-E2DC-EFA397BACC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3266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По </a:t>
            </a:r>
            <a:r>
              <a:rPr lang="ru-RU" dirty="0" err="1"/>
              <a:t>приоритетната</a:t>
            </a:r>
            <a:r>
              <a:rPr lang="ru-RU" dirty="0"/>
              <a:t> </a:t>
            </a:r>
            <a:r>
              <a:rPr lang="ru-RU" b="1" dirty="0"/>
              <a:t>ос 1  „Води“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договрени</a:t>
            </a:r>
            <a:r>
              <a:rPr lang="ru-RU" dirty="0"/>
              <a:t> </a:t>
            </a:r>
            <a:r>
              <a:rPr lang="ru-RU" b="1" dirty="0"/>
              <a:t>764,95 млн. евро </a:t>
            </a:r>
            <a:r>
              <a:rPr lang="ru-RU" dirty="0"/>
              <a:t>или 96,7 % от бюджета. </a:t>
            </a:r>
            <a:r>
              <a:rPr lang="ru-RU" dirty="0" err="1"/>
              <a:t>Верифицираните</a:t>
            </a:r>
            <a:r>
              <a:rPr lang="ru-RU" dirty="0"/>
              <a:t> </a:t>
            </a:r>
            <a:r>
              <a:rPr lang="ru-RU" dirty="0" err="1"/>
              <a:t>разходи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b="1" dirty="0"/>
              <a:t>743,70 млн. евро </a:t>
            </a:r>
            <a:r>
              <a:rPr lang="ru-RU" dirty="0"/>
              <a:t>или </a:t>
            </a:r>
            <a:r>
              <a:rPr lang="ru-RU" b="1" dirty="0"/>
              <a:t>94 %</a:t>
            </a:r>
            <a:r>
              <a:rPr lang="ru-RU" dirty="0"/>
              <a:t> , а </a:t>
            </a:r>
            <a:r>
              <a:rPr lang="ru-RU" dirty="0" err="1"/>
              <a:t>сертифицираните</a:t>
            </a:r>
            <a:r>
              <a:rPr lang="ru-RU" dirty="0"/>
              <a:t> </a:t>
            </a:r>
            <a:r>
              <a:rPr lang="ru-RU" dirty="0" err="1"/>
              <a:t>разходи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b="1" dirty="0"/>
              <a:t>745,44 млн. евро или 94%.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По </a:t>
            </a:r>
            <a:r>
              <a:rPr lang="ru-RU" dirty="0" err="1"/>
              <a:t>приоритетната</a:t>
            </a:r>
            <a:r>
              <a:rPr lang="ru-RU" dirty="0"/>
              <a:t> </a:t>
            </a:r>
            <a:r>
              <a:rPr lang="ru-RU" b="1" dirty="0"/>
              <a:t>ос 2 „</a:t>
            </a:r>
            <a:r>
              <a:rPr lang="ru-RU" b="1" dirty="0" err="1"/>
              <a:t>Отпадъци</a:t>
            </a:r>
            <a:r>
              <a:rPr lang="ru-RU" b="1" dirty="0"/>
              <a:t>“ </a:t>
            </a:r>
            <a:r>
              <a:rPr lang="ru-RU" dirty="0" err="1"/>
              <a:t>са</a:t>
            </a:r>
            <a:r>
              <a:rPr lang="ru-RU" dirty="0"/>
              <a:t>  </a:t>
            </a:r>
            <a:r>
              <a:rPr lang="ru-RU" dirty="0" err="1"/>
              <a:t>договорени</a:t>
            </a:r>
            <a:r>
              <a:rPr lang="ru-RU" dirty="0"/>
              <a:t> </a:t>
            </a:r>
            <a:r>
              <a:rPr lang="ru-RU" b="1" dirty="0"/>
              <a:t>212,52 млн. евро </a:t>
            </a:r>
            <a:r>
              <a:rPr lang="ru-RU" dirty="0"/>
              <a:t>или </a:t>
            </a:r>
            <a:r>
              <a:rPr lang="ru-RU" b="1" dirty="0"/>
              <a:t>102,3 % от бюджета</a:t>
            </a:r>
            <a:r>
              <a:rPr lang="ru-RU" dirty="0"/>
              <a:t>. </a:t>
            </a:r>
            <a:r>
              <a:rPr lang="ru-RU" b="1" dirty="0" err="1"/>
              <a:t>Верифицираните</a:t>
            </a:r>
            <a:r>
              <a:rPr lang="ru-RU" b="1" dirty="0"/>
              <a:t> </a:t>
            </a:r>
            <a:r>
              <a:rPr lang="ru-RU" b="1" dirty="0" err="1"/>
              <a:t>разходи</a:t>
            </a:r>
            <a:r>
              <a:rPr lang="ru-RU" b="1" dirty="0"/>
              <a:t> </a:t>
            </a:r>
            <a:r>
              <a:rPr lang="ru-RU" b="1" dirty="0" err="1"/>
              <a:t>са</a:t>
            </a:r>
            <a:r>
              <a:rPr lang="ru-RU" b="1" dirty="0"/>
              <a:t> 207,38 млн. евро </a:t>
            </a:r>
            <a:r>
              <a:rPr lang="ru-RU" dirty="0"/>
              <a:t>или 99,8 % от бюджета, </a:t>
            </a:r>
            <a:r>
              <a:rPr lang="ru-RU" dirty="0" err="1"/>
              <a:t>сертифицираните</a:t>
            </a:r>
            <a:r>
              <a:rPr lang="ru-RU" dirty="0"/>
              <a:t> </a:t>
            </a:r>
            <a:r>
              <a:rPr lang="ru-RU" dirty="0" err="1"/>
              <a:t>разходи</a:t>
            </a:r>
            <a:r>
              <a:rPr lang="ru-RU" dirty="0"/>
              <a:t> </a:t>
            </a:r>
            <a:r>
              <a:rPr lang="ru-RU" dirty="0" err="1"/>
              <a:t>достигат</a:t>
            </a:r>
            <a:r>
              <a:rPr lang="ru-RU" dirty="0"/>
              <a:t> до </a:t>
            </a:r>
            <a:r>
              <a:rPr lang="ru-RU" b="1" dirty="0"/>
              <a:t>207,31 млн. евро или 99,8 % от бюджета.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По </a:t>
            </a:r>
            <a:r>
              <a:rPr lang="ru-RU" dirty="0" err="1"/>
              <a:t>приоритетната</a:t>
            </a:r>
            <a:r>
              <a:rPr lang="ru-RU" dirty="0"/>
              <a:t> </a:t>
            </a:r>
            <a:r>
              <a:rPr lang="ru-RU" b="1" dirty="0"/>
              <a:t>ос 3 „Натура 2000 и биоразнообразие“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договорени</a:t>
            </a:r>
            <a:r>
              <a:rPr lang="ru-RU" dirty="0"/>
              <a:t> </a:t>
            </a:r>
            <a:r>
              <a:rPr lang="ru-RU" b="1" dirty="0"/>
              <a:t>83,32 млн. евро </a:t>
            </a:r>
            <a:r>
              <a:rPr lang="ru-RU" dirty="0"/>
              <a:t>или </a:t>
            </a:r>
            <a:r>
              <a:rPr lang="ru-RU" b="1" dirty="0"/>
              <a:t>96,9 %</a:t>
            </a:r>
            <a:r>
              <a:rPr lang="ru-RU" dirty="0"/>
              <a:t> от бюджета. </a:t>
            </a:r>
            <a:r>
              <a:rPr lang="ru-RU" dirty="0" err="1"/>
              <a:t>Верифицираните</a:t>
            </a:r>
            <a:r>
              <a:rPr lang="ru-RU" dirty="0"/>
              <a:t> </a:t>
            </a:r>
            <a:r>
              <a:rPr lang="ru-RU" dirty="0" err="1"/>
              <a:t>разходи</a:t>
            </a:r>
            <a:r>
              <a:rPr lang="ru-RU" dirty="0"/>
              <a:t> </a:t>
            </a:r>
            <a:r>
              <a:rPr lang="ru-RU" b="1" dirty="0" err="1"/>
              <a:t>са</a:t>
            </a:r>
            <a:r>
              <a:rPr lang="ru-RU" b="1" dirty="0"/>
              <a:t> 81,65 млн. евро </a:t>
            </a:r>
            <a:r>
              <a:rPr lang="ru-RU" dirty="0"/>
              <a:t>или </a:t>
            </a:r>
            <a:r>
              <a:rPr lang="ru-RU" b="1" dirty="0"/>
              <a:t>95 % </a:t>
            </a:r>
            <a:r>
              <a:rPr lang="ru-RU" dirty="0"/>
              <a:t>от бюджета, </a:t>
            </a:r>
            <a:r>
              <a:rPr lang="ru-RU" dirty="0" err="1"/>
              <a:t>сертифицираните</a:t>
            </a:r>
            <a:r>
              <a:rPr lang="ru-RU" dirty="0"/>
              <a:t> </a:t>
            </a:r>
            <a:r>
              <a:rPr lang="ru-RU" dirty="0" err="1"/>
              <a:t>разходи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b="1" dirty="0"/>
              <a:t>81,65 млн. евро или 95 % от бюджета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По </a:t>
            </a:r>
            <a:r>
              <a:rPr lang="ru-RU" dirty="0" err="1"/>
              <a:t>приоритетната</a:t>
            </a:r>
            <a:r>
              <a:rPr lang="ru-RU" dirty="0"/>
              <a:t> </a:t>
            </a:r>
            <a:r>
              <a:rPr lang="ru-RU" b="1" dirty="0"/>
              <a:t>ос 4 „Превенция и управление на риска от наводнения и </a:t>
            </a:r>
            <a:r>
              <a:rPr lang="ru-RU" b="1" dirty="0" err="1"/>
              <a:t>свлачища</a:t>
            </a:r>
            <a:r>
              <a:rPr lang="ru-RU" b="1" dirty="0"/>
              <a:t>“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договорени</a:t>
            </a:r>
            <a:r>
              <a:rPr lang="ru-RU" dirty="0"/>
              <a:t> </a:t>
            </a:r>
            <a:r>
              <a:rPr lang="ru-RU" b="1" dirty="0"/>
              <a:t>80,87 млн. евро или 97,3 % </a:t>
            </a:r>
            <a:r>
              <a:rPr lang="ru-RU" dirty="0"/>
              <a:t>от бюджета. </a:t>
            </a:r>
            <a:r>
              <a:rPr lang="ru-RU" dirty="0" err="1"/>
              <a:t>Верифицираните</a:t>
            </a:r>
            <a:r>
              <a:rPr lang="ru-RU" dirty="0"/>
              <a:t> </a:t>
            </a:r>
            <a:r>
              <a:rPr lang="ru-RU" dirty="0" err="1"/>
              <a:t>разходи</a:t>
            </a:r>
            <a:r>
              <a:rPr lang="ru-RU" dirty="0"/>
              <a:t> </a:t>
            </a:r>
            <a:r>
              <a:rPr lang="ru-RU" b="1" dirty="0" err="1"/>
              <a:t>са</a:t>
            </a:r>
            <a:r>
              <a:rPr lang="ru-RU" b="1" dirty="0"/>
              <a:t> 80,76 млн. евро или 97,2 % от бюджета</a:t>
            </a:r>
            <a:r>
              <a:rPr lang="ru-RU" dirty="0"/>
              <a:t>, </a:t>
            </a:r>
            <a:r>
              <a:rPr lang="ru-RU" dirty="0" err="1"/>
              <a:t>сертифицираните</a:t>
            </a:r>
            <a:r>
              <a:rPr lang="ru-RU" dirty="0"/>
              <a:t> </a:t>
            </a:r>
            <a:r>
              <a:rPr lang="ru-RU" dirty="0" err="1"/>
              <a:t>разходи</a:t>
            </a:r>
            <a:r>
              <a:rPr lang="ru-RU" dirty="0"/>
              <a:t> по оста </a:t>
            </a:r>
            <a:r>
              <a:rPr lang="ru-RU" dirty="0" err="1"/>
              <a:t>достигат</a:t>
            </a:r>
            <a:r>
              <a:rPr lang="ru-RU" dirty="0"/>
              <a:t> до </a:t>
            </a:r>
            <a:r>
              <a:rPr lang="ru-RU" b="1" dirty="0"/>
              <a:t>80,76 млн. евро или 97,2 % от бюджета.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По </a:t>
            </a:r>
            <a:r>
              <a:rPr lang="ru-RU" dirty="0" err="1"/>
              <a:t>приоритетната</a:t>
            </a:r>
            <a:r>
              <a:rPr lang="ru-RU" dirty="0"/>
              <a:t> </a:t>
            </a:r>
            <a:r>
              <a:rPr lang="ru-RU" b="1" dirty="0"/>
              <a:t>ос 5 ‘’</a:t>
            </a:r>
            <a:r>
              <a:rPr lang="ru-RU" b="1" dirty="0" err="1"/>
              <a:t>Подобряване</a:t>
            </a:r>
            <a:r>
              <a:rPr lang="ru-RU" b="1" dirty="0"/>
              <a:t> </a:t>
            </a:r>
            <a:r>
              <a:rPr lang="ru-RU" b="1" dirty="0" err="1"/>
              <a:t>качеството</a:t>
            </a:r>
            <a:r>
              <a:rPr lang="ru-RU" b="1" dirty="0"/>
              <a:t> на </a:t>
            </a:r>
            <a:r>
              <a:rPr lang="ru-RU" b="1" dirty="0" err="1"/>
              <a:t>атмосферния</a:t>
            </a:r>
            <a:r>
              <a:rPr lang="ru-RU" b="1" dirty="0"/>
              <a:t> </a:t>
            </a:r>
            <a:r>
              <a:rPr lang="ru-RU" b="1" dirty="0" err="1"/>
              <a:t>въздух</a:t>
            </a:r>
            <a:r>
              <a:rPr lang="ru-RU" b="1" dirty="0"/>
              <a:t>'' </a:t>
            </a:r>
            <a:r>
              <a:rPr lang="ru-RU" b="1" dirty="0" err="1"/>
              <a:t>са</a:t>
            </a:r>
            <a:r>
              <a:rPr lang="ru-RU" b="1" dirty="0"/>
              <a:t> </a:t>
            </a:r>
            <a:r>
              <a:rPr lang="ru-RU" b="1" dirty="0" err="1"/>
              <a:t>договрени</a:t>
            </a:r>
            <a:r>
              <a:rPr lang="ru-RU" b="1" dirty="0"/>
              <a:t> 298,07 млн. евро или 99,2 %</a:t>
            </a:r>
            <a:r>
              <a:rPr lang="ru-RU" dirty="0"/>
              <a:t>. </a:t>
            </a:r>
            <a:r>
              <a:rPr lang="ru-RU" dirty="0" err="1"/>
              <a:t>Верифицираните</a:t>
            </a:r>
            <a:r>
              <a:rPr lang="ru-RU" dirty="0"/>
              <a:t> </a:t>
            </a:r>
            <a:r>
              <a:rPr lang="ru-RU" dirty="0" err="1"/>
              <a:t>разходи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b="1" dirty="0"/>
              <a:t>297,62 млн. евро или 99,1 </a:t>
            </a:r>
            <a:r>
              <a:rPr lang="ru-RU" dirty="0"/>
              <a:t>% от бюджета, </a:t>
            </a:r>
            <a:r>
              <a:rPr lang="ru-RU" dirty="0" err="1"/>
              <a:t>сертифицираните</a:t>
            </a:r>
            <a:r>
              <a:rPr lang="ru-RU" dirty="0"/>
              <a:t> </a:t>
            </a:r>
            <a:r>
              <a:rPr lang="ru-RU" dirty="0" err="1"/>
              <a:t>разходи</a:t>
            </a:r>
            <a:r>
              <a:rPr lang="ru-RU" dirty="0"/>
              <a:t> </a:t>
            </a:r>
            <a:r>
              <a:rPr lang="ru-RU" b="1" dirty="0" err="1"/>
              <a:t>са</a:t>
            </a:r>
            <a:r>
              <a:rPr lang="ru-RU" b="1" dirty="0"/>
              <a:t> 297,62 млн. евро </a:t>
            </a:r>
            <a:r>
              <a:rPr lang="ru-RU" dirty="0"/>
              <a:t>или </a:t>
            </a:r>
            <a:r>
              <a:rPr lang="ru-RU" b="1" dirty="0"/>
              <a:t>99,1 % </a:t>
            </a:r>
            <a:r>
              <a:rPr lang="ru-RU" dirty="0"/>
              <a:t>от бюджета.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По </a:t>
            </a:r>
            <a:r>
              <a:rPr lang="ru-RU" dirty="0" err="1"/>
              <a:t>приоритетната</a:t>
            </a:r>
            <a:r>
              <a:rPr lang="ru-RU" dirty="0"/>
              <a:t> </a:t>
            </a:r>
            <a:r>
              <a:rPr lang="ru-RU" b="1" dirty="0"/>
              <a:t>ос 6  ''</a:t>
            </a:r>
            <a:r>
              <a:rPr lang="ru-RU" b="1" dirty="0" err="1"/>
              <a:t>Техническа</a:t>
            </a:r>
            <a:r>
              <a:rPr lang="ru-RU" b="1" dirty="0"/>
              <a:t> </a:t>
            </a:r>
            <a:r>
              <a:rPr lang="ru-RU" b="1" dirty="0" err="1"/>
              <a:t>помощ</a:t>
            </a:r>
            <a:r>
              <a:rPr lang="ru-RU" b="1" dirty="0"/>
              <a:t>''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договорени</a:t>
            </a:r>
            <a:r>
              <a:rPr lang="ru-RU" dirty="0"/>
              <a:t> </a:t>
            </a:r>
            <a:r>
              <a:rPr lang="ru-RU" b="1" dirty="0"/>
              <a:t>39,63 млн. евро или 99,9 % от бюджета</a:t>
            </a:r>
            <a:r>
              <a:rPr lang="ru-RU" dirty="0"/>
              <a:t>. </a:t>
            </a:r>
            <a:r>
              <a:rPr lang="ru-RU" dirty="0" err="1"/>
              <a:t>Верифицираните</a:t>
            </a:r>
            <a:r>
              <a:rPr lang="ru-RU" dirty="0"/>
              <a:t> </a:t>
            </a:r>
            <a:r>
              <a:rPr lang="ru-RU" dirty="0" err="1"/>
              <a:t>разходи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b="1" dirty="0"/>
              <a:t>39,56 млн. евро или 99,8 </a:t>
            </a:r>
            <a:r>
              <a:rPr lang="ru-RU" dirty="0"/>
              <a:t>% от бюджета, </a:t>
            </a:r>
            <a:r>
              <a:rPr lang="ru-RU" dirty="0" err="1"/>
              <a:t>сертифицираните</a:t>
            </a:r>
            <a:r>
              <a:rPr lang="ru-RU" dirty="0"/>
              <a:t> </a:t>
            </a:r>
            <a:r>
              <a:rPr lang="ru-RU" dirty="0" err="1"/>
              <a:t>разходи</a:t>
            </a:r>
            <a:r>
              <a:rPr lang="ru-RU" dirty="0"/>
              <a:t> </a:t>
            </a:r>
            <a:r>
              <a:rPr lang="ru-RU" b="1" dirty="0" err="1"/>
              <a:t>са</a:t>
            </a:r>
            <a:r>
              <a:rPr lang="ru-RU" b="1" dirty="0"/>
              <a:t> 39,56 млн. евро или 99,8 % от бюджета</a:t>
            </a:r>
            <a:r>
              <a:rPr lang="ru-RU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По </a:t>
            </a:r>
            <a:r>
              <a:rPr lang="ru-RU" b="1" dirty="0"/>
              <a:t>приоритетна ос 7 „</a:t>
            </a:r>
            <a:r>
              <a:rPr lang="ru-RU" b="1" dirty="0" err="1"/>
              <a:t>Подкрепа</a:t>
            </a:r>
            <a:r>
              <a:rPr lang="ru-RU" b="1" dirty="0"/>
              <a:t> за </a:t>
            </a:r>
            <a:r>
              <a:rPr lang="ru-RU" b="1" dirty="0" err="1"/>
              <a:t>бежанците</a:t>
            </a:r>
            <a:r>
              <a:rPr lang="ru-RU" b="1" dirty="0"/>
              <a:t> от Украйна в </a:t>
            </a:r>
            <a:r>
              <a:rPr lang="ru-RU" b="1" dirty="0" err="1"/>
              <a:t>България</a:t>
            </a:r>
            <a:r>
              <a:rPr lang="ru-RU" b="1" dirty="0"/>
              <a:t>“  е </a:t>
            </a:r>
            <a:r>
              <a:rPr lang="ru-RU" b="1" dirty="0" err="1"/>
              <a:t>обявена</a:t>
            </a:r>
            <a:r>
              <a:rPr lang="ru-RU" b="1" dirty="0"/>
              <a:t> </a:t>
            </a:r>
            <a:r>
              <a:rPr lang="ru-RU" b="1" dirty="0" err="1"/>
              <a:t>една</a:t>
            </a:r>
            <a:r>
              <a:rPr lang="ru-RU" b="1" dirty="0"/>
              <a:t> процедура е подписан договор за </a:t>
            </a:r>
            <a:r>
              <a:rPr lang="ru-RU" b="1" dirty="0" err="1"/>
              <a:t>предоставяне</a:t>
            </a:r>
            <a:r>
              <a:rPr lang="ru-RU" b="1" dirty="0"/>
              <a:t> на </a:t>
            </a:r>
            <a:r>
              <a:rPr lang="ru-RU" b="1" dirty="0" err="1"/>
              <a:t>безвъзмездна</a:t>
            </a:r>
            <a:r>
              <a:rPr lang="ru-RU" b="1" dirty="0"/>
              <a:t> </a:t>
            </a:r>
            <a:r>
              <a:rPr lang="ru-RU" b="1" dirty="0" err="1"/>
              <a:t>финансова</a:t>
            </a:r>
            <a:r>
              <a:rPr lang="ru-RU" b="1" dirty="0"/>
              <a:t> </a:t>
            </a:r>
            <a:r>
              <a:rPr lang="ru-RU" b="1" dirty="0" err="1"/>
              <a:t>помощ</a:t>
            </a:r>
            <a:r>
              <a:rPr lang="ru-RU" b="1" dirty="0"/>
              <a:t> на </a:t>
            </a:r>
            <a:r>
              <a:rPr lang="ru-RU" b="1" dirty="0" err="1"/>
              <a:t>Министерството</a:t>
            </a:r>
            <a:r>
              <a:rPr lang="ru-RU" b="1" dirty="0"/>
              <a:t> на туризма в размер на 15,5 млн. </a:t>
            </a:r>
            <a:r>
              <a:rPr lang="ru-RU" dirty="0"/>
              <a:t>евро. </a:t>
            </a:r>
            <a:r>
              <a:rPr lang="ru-RU" dirty="0" err="1"/>
              <a:t>Верифицираните</a:t>
            </a:r>
            <a:r>
              <a:rPr lang="ru-RU" dirty="0"/>
              <a:t> </a:t>
            </a:r>
            <a:r>
              <a:rPr lang="ru-RU" dirty="0" err="1"/>
              <a:t>разходи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b="1" dirty="0"/>
              <a:t>15,5 млн. евро </a:t>
            </a:r>
            <a:r>
              <a:rPr lang="ru-RU" dirty="0"/>
              <a:t>или 99,1 % от бюджета, </a:t>
            </a:r>
            <a:r>
              <a:rPr lang="ru-RU" b="1" dirty="0" err="1"/>
              <a:t>сертифицираните</a:t>
            </a:r>
            <a:r>
              <a:rPr lang="ru-RU" b="1" dirty="0"/>
              <a:t> </a:t>
            </a:r>
            <a:r>
              <a:rPr lang="ru-RU" b="1" dirty="0" err="1"/>
              <a:t>разходи</a:t>
            </a:r>
            <a:r>
              <a:rPr lang="ru-RU" b="1" dirty="0"/>
              <a:t> </a:t>
            </a:r>
            <a:r>
              <a:rPr lang="ru-RU" b="1" dirty="0" err="1"/>
              <a:t>са</a:t>
            </a:r>
            <a:r>
              <a:rPr lang="ru-RU" b="1" dirty="0"/>
              <a:t> 15,5 млн. евро или 99,1%.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По </a:t>
            </a:r>
            <a:r>
              <a:rPr lang="ru-RU" b="1" dirty="0"/>
              <a:t>приоритетна ос 8 „</a:t>
            </a:r>
            <a:r>
              <a:rPr lang="ru-RU" b="1" dirty="0" err="1"/>
              <a:t>Подкрепа</a:t>
            </a:r>
            <a:r>
              <a:rPr lang="ru-RU" b="1" dirty="0"/>
              <a:t> за МСП чрез инструмента SAFE“ е подписан един договор за </a:t>
            </a:r>
            <a:r>
              <a:rPr lang="ru-RU" b="1" dirty="0" err="1"/>
              <a:t>за</a:t>
            </a:r>
            <a:r>
              <a:rPr lang="ru-RU" b="1" dirty="0"/>
              <a:t> 144,9 млн. евро</a:t>
            </a:r>
            <a:r>
              <a:rPr lang="ru-RU" dirty="0"/>
              <a:t> с Фонд „</a:t>
            </a:r>
            <a:r>
              <a:rPr lang="ru-RU" dirty="0" err="1"/>
              <a:t>Сигурност</a:t>
            </a:r>
            <a:r>
              <a:rPr lang="ru-RU" dirty="0"/>
              <a:t> на </a:t>
            </a:r>
            <a:r>
              <a:rPr lang="ru-RU" dirty="0" err="1"/>
              <a:t>електроенергийната</a:t>
            </a:r>
            <a:r>
              <a:rPr lang="ru-RU" dirty="0"/>
              <a:t> система“ </a:t>
            </a:r>
            <a:r>
              <a:rPr lang="ru-RU" dirty="0" err="1"/>
              <a:t>като</a:t>
            </a:r>
            <a:r>
              <a:rPr lang="ru-RU" dirty="0"/>
              <a:t> </a:t>
            </a:r>
            <a:r>
              <a:rPr lang="ru-RU" dirty="0" err="1"/>
              <a:t>общият</a:t>
            </a:r>
            <a:r>
              <a:rPr lang="ru-RU" dirty="0"/>
              <a:t> размер на </a:t>
            </a:r>
            <a:r>
              <a:rPr lang="ru-RU" b="1" dirty="0" err="1"/>
              <a:t>верифицираните</a:t>
            </a:r>
            <a:r>
              <a:rPr lang="ru-RU" b="1" dirty="0"/>
              <a:t> и </a:t>
            </a:r>
            <a:r>
              <a:rPr lang="ru-RU" b="1" dirty="0" err="1"/>
              <a:t>сертифицираните</a:t>
            </a:r>
            <a:r>
              <a:rPr lang="ru-RU" b="1" dirty="0"/>
              <a:t> средства </a:t>
            </a:r>
            <a:r>
              <a:rPr lang="ru-RU" b="1" dirty="0" err="1"/>
              <a:t>възлиза</a:t>
            </a:r>
            <a:r>
              <a:rPr lang="ru-RU" b="1" dirty="0"/>
              <a:t> на 144,9 млн. евро</a:t>
            </a:r>
            <a:r>
              <a:rPr lang="ru-RU" dirty="0"/>
              <a:t>. </a:t>
            </a:r>
            <a:endParaRPr dirty="0"/>
          </a:p>
        </p:txBody>
      </p:sp>
      <p:sp>
        <p:nvSpPr>
          <p:cNvPr id="184" name="Google Shape;18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58574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hyperlink" Target="https://www.eufunds.bg/bg/opo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.jpg"/><Relationship Id="rId7" Type="http://schemas.openxmlformats.org/officeDocument/2006/relationships/diagramLayout" Target="../diagrams/layout1.xml"/><Relationship Id="rId12" Type="http://schemas.openxmlformats.org/officeDocument/2006/relationships/image" Target="../media/image15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14.png"/><Relationship Id="rId5" Type="http://schemas.openxmlformats.org/officeDocument/2006/relationships/image" Target="../media/image3.png"/><Relationship Id="rId10" Type="http://schemas.microsoft.com/office/2007/relationships/diagramDrawing" Target="../diagrams/drawing1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p19"/>
          <p:cNvPicPr preferRelativeResize="0"/>
          <p:nvPr/>
        </p:nvPicPr>
        <p:blipFill rotWithShape="1">
          <a:blip r:embed="rId3">
            <a:alphaModFix/>
          </a:blip>
          <a:srcRect t="5268" b="5268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19"/>
          <p:cNvSpPr/>
          <p:nvPr/>
        </p:nvSpPr>
        <p:spPr>
          <a:xfrm>
            <a:off x="12786007" y="2493886"/>
            <a:ext cx="3968615" cy="3639627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solidFill>
            <a:srgbClr val="9DD1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9"/>
          <p:cNvSpPr txBox="1"/>
          <p:nvPr/>
        </p:nvSpPr>
        <p:spPr>
          <a:xfrm>
            <a:off x="337624" y="3953927"/>
            <a:ext cx="13631593" cy="7686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500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Libre Baskerville" panose="02000000000000000000" pitchFamily="2" charset="0"/>
            </a:endParaRPr>
          </a:p>
          <a:p>
            <a:pPr marL="0" marR="0" lvl="0" indent="0" rtl="0">
              <a:lnSpc>
                <a:spcPct val="135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bg-BG" sz="5400" b="1" i="0" u="none" strike="noStrike" cap="none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Окончателен доклад за изпълнението на </a:t>
            </a:r>
          </a:p>
          <a:p>
            <a:pPr marL="0" marR="0" lvl="0" indent="0" rtl="0">
              <a:lnSpc>
                <a:spcPct val="135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bg-BG" sz="5400" b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ОПЕРАТИВНА ПРОГРАМА „ОКОЛНА СРЕДА </a:t>
            </a:r>
            <a:r>
              <a:rPr lang="bg-BG" sz="5400" b="1" i="0" u="none" strike="noStrike" cap="none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2014-2020 г.“</a:t>
            </a:r>
          </a:p>
          <a:p>
            <a:pPr marL="0" marR="0" lvl="0" indent="0" rtl="0">
              <a:lnSpc>
                <a:spcPct val="135003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bg-BG" sz="3600" b="0" i="0" u="none" strike="noStrike" cap="none">
              <a:solidFill>
                <a:srgbClr val="403F3F"/>
              </a:solidFill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rtl="0">
              <a:lnSpc>
                <a:spcPct val="135003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bg-BG" sz="5400" b="0" i="0" u="none" strike="noStrike" cap="none">
              <a:solidFill>
                <a:srgbClr val="403F3F"/>
              </a:solidFill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rtl="0">
              <a:lnSpc>
                <a:spcPct val="135003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bg-BG" sz="5400" b="0" i="0" u="none" strike="noStrike" cap="none">
              <a:solidFill>
                <a:srgbClr val="403F3F"/>
              </a:solidFill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rtl="0">
              <a:lnSpc>
                <a:spcPct val="135003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bg-BG" sz="5400" b="0" i="0" u="none" strike="noStrike" cap="none">
              <a:solidFill>
                <a:srgbClr val="403F3F"/>
              </a:solidFill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rtl="0">
              <a:lnSpc>
                <a:spcPct val="13500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5400" dirty="0">
              <a:latin typeface="Libre Baskerville" panose="02000000000000000000" pitchFamily="2" charset="0"/>
            </a:endParaRPr>
          </a:p>
        </p:txBody>
      </p:sp>
      <p:cxnSp>
        <p:nvCxnSpPr>
          <p:cNvPr id="249" name="Google Shape;249;p19"/>
          <p:cNvCxnSpPr>
            <a:cxnSpLocks/>
          </p:cNvCxnSpPr>
          <p:nvPr/>
        </p:nvCxnSpPr>
        <p:spPr>
          <a:xfrm>
            <a:off x="604911" y="7641339"/>
            <a:ext cx="10719581" cy="0"/>
          </a:xfrm>
          <a:prstGeom prst="straightConnector1">
            <a:avLst/>
          </a:prstGeom>
          <a:noFill/>
          <a:ln w="190500" cap="rnd" cmpd="sng">
            <a:solidFill>
              <a:srgbClr val="2C6E49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50" name="Google Shape;250;p19"/>
          <p:cNvGrpSpPr/>
          <p:nvPr/>
        </p:nvGrpSpPr>
        <p:grpSpPr>
          <a:xfrm>
            <a:off x="8822267" y="2956500"/>
            <a:ext cx="812637" cy="769136"/>
            <a:chOff x="1813" y="0"/>
            <a:chExt cx="809173" cy="812800"/>
          </a:xfrm>
        </p:grpSpPr>
        <p:sp>
          <p:nvSpPr>
            <p:cNvPr id="251" name="Google Shape;251;p1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40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1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3" name="Google Shape;253;p19"/>
          <p:cNvGrpSpPr/>
          <p:nvPr/>
        </p:nvGrpSpPr>
        <p:grpSpPr>
          <a:xfrm>
            <a:off x="14996212" y="8162565"/>
            <a:ext cx="1758410" cy="1487361"/>
            <a:chOff x="1813" y="0"/>
            <a:chExt cx="809173" cy="812800"/>
          </a:xfrm>
        </p:grpSpPr>
        <p:sp>
          <p:nvSpPr>
            <p:cNvPr id="254" name="Google Shape;254;p1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2C6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1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0" name="Google Shape;260;p19"/>
          <p:cNvGrpSpPr/>
          <p:nvPr/>
        </p:nvGrpSpPr>
        <p:grpSpPr>
          <a:xfrm>
            <a:off x="9541087" y="699307"/>
            <a:ext cx="187634" cy="188475"/>
            <a:chOff x="1813" y="0"/>
            <a:chExt cx="809173" cy="812800"/>
          </a:xfrm>
        </p:grpSpPr>
        <p:sp>
          <p:nvSpPr>
            <p:cNvPr id="261" name="Google Shape;261;p1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65BB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1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3" name="Google Shape;263;p19"/>
          <p:cNvGrpSpPr/>
          <p:nvPr/>
        </p:nvGrpSpPr>
        <p:grpSpPr>
          <a:xfrm flipH="1" flipV="1">
            <a:off x="12304194" y="7457808"/>
            <a:ext cx="1135267" cy="1110184"/>
            <a:chOff x="1813" y="0"/>
            <a:chExt cx="809173" cy="812800"/>
          </a:xfrm>
        </p:grpSpPr>
        <p:sp>
          <p:nvSpPr>
            <p:cNvPr id="264" name="Google Shape;264;p1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40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1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6" name="Google Shape;266;p19"/>
          <p:cNvGrpSpPr/>
          <p:nvPr/>
        </p:nvGrpSpPr>
        <p:grpSpPr>
          <a:xfrm>
            <a:off x="10949339" y="4567646"/>
            <a:ext cx="375153" cy="376835"/>
            <a:chOff x="1813" y="0"/>
            <a:chExt cx="809173" cy="812800"/>
          </a:xfrm>
        </p:grpSpPr>
        <p:sp>
          <p:nvSpPr>
            <p:cNvPr id="267" name="Google Shape;267;p1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65BB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1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9" name="Google Shape;269;p19"/>
          <p:cNvGrpSpPr/>
          <p:nvPr/>
        </p:nvGrpSpPr>
        <p:grpSpPr>
          <a:xfrm>
            <a:off x="5501993" y="2201186"/>
            <a:ext cx="1085073" cy="965347"/>
            <a:chOff x="1813" y="0"/>
            <a:chExt cx="809173" cy="812800"/>
          </a:xfrm>
        </p:grpSpPr>
        <p:sp>
          <p:nvSpPr>
            <p:cNvPr id="270" name="Google Shape;270;p1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2C6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1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2" name="Google Shape;272;p19"/>
          <p:cNvGrpSpPr/>
          <p:nvPr/>
        </p:nvGrpSpPr>
        <p:grpSpPr>
          <a:xfrm>
            <a:off x="6947247" y="8000394"/>
            <a:ext cx="187634" cy="188475"/>
            <a:chOff x="1813" y="0"/>
            <a:chExt cx="809173" cy="812800"/>
          </a:xfrm>
        </p:grpSpPr>
        <p:sp>
          <p:nvSpPr>
            <p:cNvPr id="273" name="Google Shape;273;p1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65BB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1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" name="Picture 5">
            <a:extLst>
              <a:ext uri="{FF2B5EF4-FFF2-40B4-BE49-F238E27FC236}">
                <a16:creationId xmlns:a16="http://schemas.microsoft.com/office/drawing/2014/main" id="{FA5B09F5-BBB4-7C90-EE19-744528F25A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" y="0"/>
            <a:ext cx="1675950" cy="177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803859-EC51-CEF3-8F80-7C06D3266DD6}"/>
              </a:ext>
            </a:extLst>
          </p:cNvPr>
          <p:cNvSpPr txBox="1"/>
          <p:nvPr/>
        </p:nvSpPr>
        <p:spPr>
          <a:xfrm>
            <a:off x="679799" y="7911638"/>
            <a:ext cx="9489275" cy="1795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bg-BG" sz="360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ЕДИНАДЕСЕТО </a:t>
            </a:r>
            <a:r>
              <a:rPr kumimoji="0" lang="ru-RU" sz="360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ЗАСЕДАНИЕ НА КОМИТЕТА ЗА НАБЛЮДЕНИЕ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60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гр. </a:t>
            </a:r>
            <a:r>
              <a:rPr kumimoji="0" lang="bg-BG" sz="360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Правец</a:t>
            </a:r>
            <a:r>
              <a:rPr kumimoji="0" lang="ru-RU" sz="360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, 25</a:t>
            </a:r>
            <a:r>
              <a:rPr kumimoji="0" lang="en-US" sz="360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3600" kern="120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- 26</a:t>
            </a:r>
            <a:r>
              <a:rPr kumimoji="0" lang="ru-RU" sz="360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.11.2025 г. </a:t>
            </a:r>
            <a:endParaRPr kumimoji="0" lang="ru-RU" sz="36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3CFAC30-C16B-EE09-5340-967BD7AB3F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8117" y="4638"/>
            <a:ext cx="2313836" cy="17694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5AA3A7E-31A4-BC08-D580-9C440D4A71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39461" y="2818930"/>
            <a:ext cx="3228574" cy="315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50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9" name="Google Shape;629;p36"/>
          <p:cNvPicPr preferRelativeResize="0"/>
          <p:nvPr/>
        </p:nvPicPr>
        <p:blipFill rotWithShape="1">
          <a:blip r:embed="rId3">
            <a:alphaModFix/>
          </a:blip>
          <a:srcRect b="10536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9" name="Google Shape;639;p36"/>
          <p:cNvGrpSpPr/>
          <p:nvPr/>
        </p:nvGrpSpPr>
        <p:grpSpPr>
          <a:xfrm>
            <a:off x="28496" y="2453149"/>
            <a:ext cx="6350436" cy="7737684"/>
            <a:chOff x="0" y="0"/>
            <a:chExt cx="1218355" cy="1674675"/>
          </a:xfrm>
          <a:solidFill>
            <a:srgbClr val="00B0F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40" name="Google Shape;640;p36"/>
            <p:cNvSpPr/>
            <p:nvPr/>
          </p:nvSpPr>
          <p:spPr>
            <a:xfrm>
              <a:off x="0" y="0"/>
              <a:ext cx="1218355" cy="1674675"/>
            </a:xfrm>
            <a:custGeom>
              <a:avLst/>
              <a:gdLst/>
              <a:ahLst/>
              <a:cxnLst/>
              <a:rect l="l" t="t" r="r" b="b"/>
              <a:pathLst>
                <a:path w="1218355" h="1674675" extrusionOk="0">
                  <a:moveTo>
                    <a:pt x="0" y="0"/>
                  </a:moveTo>
                  <a:lnTo>
                    <a:pt x="1218355" y="0"/>
                  </a:lnTo>
                  <a:lnTo>
                    <a:pt x="1218355" y="1674675"/>
                  </a:lnTo>
                  <a:lnTo>
                    <a:pt x="0" y="167467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41" name="Google Shape;641;p36"/>
            <p:cNvSpPr txBox="1"/>
            <p:nvPr/>
          </p:nvSpPr>
          <p:spPr>
            <a:xfrm>
              <a:off x="0" y="3815"/>
              <a:ext cx="812800" cy="860425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646" name="Google Shape;646;p36"/>
          <p:cNvCxnSpPr>
            <a:cxnSpLocks/>
          </p:cNvCxnSpPr>
          <p:nvPr/>
        </p:nvCxnSpPr>
        <p:spPr>
          <a:xfrm>
            <a:off x="473030" y="3838915"/>
            <a:ext cx="3557522" cy="0"/>
          </a:xfrm>
          <a:prstGeom prst="straightConnector1">
            <a:avLst/>
          </a:prstGeom>
          <a:noFill/>
          <a:ln w="47625" cap="flat" cmpd="sng">
            <a:solidFill>
              <a:srgbClr val="FFFFEB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49" name="Google Shape;649;p36"/>
          <p:cNvSpPr txBox="1"/>
          <p:nvPr/>
        </p:nvSpPr>
        <p:spPr>
          <a:xfrm>
            <a:off x="221673" y="1714485"/>
            <a:ext cx="4030217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bg-BG" sz="4800" dirty="0">
                <a:solidFill>
                  <a:srgbClr val="403F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РЕЗУЛТАТИ</a:t>
            </a:r>
            <a:r>
              <a:rPr lang="ru-RU" sz="4800" dirty="0">
                <a:solidFill>
                  <a:srgbClr val="403F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re Baskerville"/>
                <a:ea typeface="Libre Baskerville"/>
                <a:cs typeface="Libre Baskerville"/>
              </a:rPr>
              <a:t> </a:t>
            </a:r>
            <a:endParaRPr lang="en-US" sz="4800" dirty="0"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re Baskerville"/>
              <a:ea typeface="Libre Baskerville"/>
              <a:cs typeface="Libre Baskerville"/>
            </a:endParaRPr>
          </a:p>
        </p:txBody>
      </p:sp>
      <p:sp>
        <p:nvSpPr>
          <p:cNvPr id="650" name="Google Shape;650;p36"/>
          <p:cNvSpPr txBox="1"/>
          <p:nvPr/>
        </p:nvSpPr>
        <p:spPr>
          <a:xfrm>
            <a:off x="538478" y="2649114"/>
            <a:ext cx="3905391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20000"/>
              </a:lnSpc>
            </a:pPr>
            <a:r>
              <a:rPr lang="bg-BG" sz="30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ВОДИ</a:t>
            </a:r>
          </a:p>
          <a:p>
            <a:pPr lvl="0">
              <a:lnSpc>
                <a:spcPct val="120000"/>
              </a:lnSpc>
            </a:pPr>
            <a:r>
              <a:rPr lang="bg-BG" sz="30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43 ПРОЕКТА</a:t>
            </a:r>
            <a:r>
              <a:rPr lang="bg-BG" sz="1800" b="1" dirty="0">
                <a:solidFill>
                  <a:srgbClr val="FFFFEB"/>
                </a:solidFill>
                <a:latin typeface="Bahnschrift SemiBold Condensed" panose="020B0502040204020203" pitchFamily="34" charset="0"/>
                <a:ea typeface="League Spartan"/>
                <a:cs typeface="League Spartan"/>
              </a:rPr>
              <a:t>	</a:t>
            </a:r>
          </a:p>
        </p:txBody>
      </p:sp>
      <p:sp>
        <p:nvSpPr>
          <p:cNvPr id="10" name="Google Shape;653;p36">
            <a:extLst>
              <a:ext uri="{FF2B5EF4-FFF2-40B4-BE49-F238E27FC236}">
                <a16:creationId xmlns:a16="http://schemas.microsoft.com/office/drawing/2014/main" id="{AA1B9409-E905-723D-5EBF-45EE07E1F903}"/>
              </a:ext>
            </a:extLst>
          </p:cNvPr>
          <p:cNvSpPr txBox="1"/>
          <p:nvPr/>
        </p:nvSpPr>
        <p:spPr>
          <a:xfrm>
            <a:off x="221673" y="4029933"/>
            <a:ext cx="5287443" cy="59462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lvl="0" indent="-342900" algn="just">
              <a:lnSpc>
                <a:spcPct val="140016"/>
              </a:lnSpc>
              <a:buClr>
                <a:schemeClr val="bg1">
                  <a:lumMod val="95000"/>
                </a:schemeClr>
              </a:buClr>
              <a:buFont typeface="Wingdings" panose="05000000000000000000" pitchFamily="2" charset="2"/>
              <a:buChar char="ü"/>
            </a:pPr>
            <a:r>
              <a:rPr lang="bg-BG" sz="240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1 532 727  </a:t>
            </a:r>
            <a:r>
              <a:rPr lang="bg-BG" sz="2400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лица с достъп до </a:t>
            </a:r>
            <a:r>
              <a:rPr lang="bg-BG" sz="240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подобрено водоснабдяване </a:t>
            </a:r>
            <a:endParaRPr lang="bg-BG" sz="2400" dirty="0">
              <a:solidFill>
                <a:srgbClr val="FFFF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 marL="342900" lvl="0" indent="-342900" algn="just">
              <a:lnSpc>
                <a:spcPct val="140016"/>
              </a:lnSpc>
              <a:buClr>
                <a:srgbClr val="FFFFFF">
                  <a:lumMod val="95000"/>
                </a:srgbClr>
              </a:buClr>
              <a:buFont typeface="Wingdings" panose="05000000000000000000" pitchFamily="2" charset="2"/>
              <a:buChar char="ü"/>
            </a:pPr>
            <a:r>
              <a:rPr lang="bg-BG" sz="240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1 341 348 </a:t>
            </a:r>
            <a:r>
              <a:rPr lang="en-US" sz="240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 </a:t>
            </a:r>
            <a:r>
              <a:rPr lang="bg-BG" sz="2400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екв. ж. с достъп до подобрено пречистване на </a:t>
            </a:r>
            <a:r>
              <a:rPr lang="bg-BG" sz="240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отпадъчните води</a:t>
            </a:r>
          </a:p>
          <a:p>
            <a:pPr marL="342900" lvl="0" indent="-342900" algn="just">
              <a:lnSpc>
                <a:spcPct val="140016"/>
              </a:lnSpc>
              <a:buClr>
                <a:srgbClr val="FFFFFF">
                  <a:lumMod val="95000"/>
                </a:srgbClr>
              </a:buClr>
              <a:buFont typeface="Wingdings" panose="05000000000000000000" pitchFamily="2" charset="2"/>
              <a:buChar char="ü"/>
            </a:pPr>
            <a:r>
              <a:rPr lang="en-US" sz="240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2</a:t>
            </a:r>
            <a:r>
              <a:rPr lang="bg-BG" sz="240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4 </a:t>
            </a:r>
            <a:r>
              <a:rPr lang="bg-BG" sz="2400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бр. са </a:t>
            </a:r>
            <a:r>
              <a:rPr lang="bg-BG" sz="240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изградените или рехабилитирани </a:t>
            </a:r>
            <a:r>
              <a:rPr lang="bg-BG" sz="2400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пречиствателни станции за </a:t>
            </a:r>
            <a:r>
              <a:rPr lang="bg-BG" sz="240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отпадъчни води</a:t>
            </a:r>
          </a:p>
          <a:p>
            <a:pPr marL="342900" lvl="0" indent="-342900" algn="just">
              <a:lnSpc>
                <a:spcPct val="140016"/>
              </a:lnSpc>
              <a:buClr>
                <a:srgbClr val="FFFFFF">
                  <a:lumMod val="95000"/>
                </a:srgbClr>
              </a:buClr>
              <a:buFont typeface="Wingdings" panose="05000000000000000000" pitchFamily="2" charset="2"/>
              <a:buChar char="ü"/>
            </a:pPr>
            <a:r>
              <a:rPr lang="bg-BG" sz="240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109 </a:t>
            </a:r>
            <a:r>
              <a:rPr lang="bg-BG" sz="2400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бр. </a:t>
            </a:r>
            <a:r>
              <a:rPr lang="bg-BG" sz="240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водни тела с </a:t>
            </a:r>
            <a:r>
              <a:rPr lang="bg-BG" sz="2400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подобрен мониторинг на </a:t>
            </a:r>
            <a:r>
              <a:rPr lang="bg-BG" sz="240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количественото състояние и  173 бр. водни тела с подобрен мониторинг на химичното състояние.</a:t>
            </a:r>
          </a:p>
          <a:p>
            <a:pPr marL="285750" lvl="0" indent="-285750">
              <a:lnSpc>
                <a:spcPct val="140016"/>
              </a:lnSpc>
              <a:buFont typeface="Wingdings" panose="05000000000000000000" pitchFamily="2" charset="2"/>
              <a:buChar char="ü"/>
            </a:pPr>
            <a:endParaRPr lang="en-US" sz="1800" b="1" dirty="0">
              <a:solidFill>
                <a:srgbClr val="FFFFEB"/>
              </a:solidFill>
              <a:latin typeface="Libre Baskerville" panose="02000000000000000000" pitchFamily="2" charset="0"/>
              <a:ea typeface="Libre Baskerville"/>
              <a:cs typeface="Libre Baskerville"/>
            </a:endParaRPr>
          </a:p>
          <a:p>
            <a:pPr marL="285750" lvl="0" indent="-285750">
              <a:lnSpc>
                <a:spcPct val="140016"/>
              </a:lnSpc>
              <a:buFont typeface="Wingdings" panose="05000000000000000000" pitchFamily="2" charset="2"/>
              <a:buChar char="ü"/>
            </a:pPr>
            <a:endParaRPr lang="bg-BG" sz="1800" b="1" dirty="0">
              <a:solidFill>
                <a:srgbClr val="FFFFEB"/>
              </a:solidFill>
              <a:latin typeface="Libre Baskerville"/>
              <a:ea typeface="Libre Baskerville"/>
              <a:cs typeface="Libre Baskerville"/>
            </a:endParaRPr>
          </a:p>
        </p:txBody>
      </p:sp>
      <p:pic>
        <p:nvPicPr>
          <p:cNvPr id="22" name="Picture 5">
            <a:extLst>
              <a:ext uri="{FF2B5EF4-FFF2-40B4-BE49-F238E27FC236}">
                <a16:creationId xmlns:a16="http://schemas.microsoft.com/office/drawing/2014/main" id="{1C323E61-4BAA-0E19-99AC-2EC4721B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" y="0"/>
            <a:ext cx="1675950" cy="177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C8E481C-A73A-C64E-602F-074F9E0BF1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8117" y="4638"/>
            <a:ext cx="2313836" cy="1769404"/>
          </a:xfrm>
          <a:prstGeom prst="rect">
            <a:avLst/>
          </a:prstGeom>
        </p:spPr>
      </p:pic>
      <p:sp>
        <p:nvSpPr>
          <p:cNvPr id="8" name="Google Shape;642;p36">
            <a:extLst>
              <a:ext uri="{FF2B5EF4-FFF2-40B4-BE49-F238E27FC236}">
                <a16:creationId xmlns:a16="http://schemas.microsoft.com/office/drawing/2014/main" id="{3BA70042-2EF8-E6DC-C9E6-33D3F777B4A0}"/>
              </a:ext>
            </a:extLst>
          </p:cNvPr>
          <p:cNvSpPr/>
          <p:nvPr/>
        </p:nvSpPr>
        <p:spPr>
          <a:xfrm>
            <a:off x="151493" y="3703528"/>
            <a:ext cx="386985" cy="326405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FFF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560B51-6A11-DA70-0CBC-BF326B054F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1050" y="0"/>
            <a:ext cx="12318454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62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9" name="Google Shape;629;p36"/>
          <p:cNvPicPr preferRelativeResize="0"/>
          <p:nvPr/>
        </p:nvPicPr>
        <p:blipFill rotWithShape="1">
          <a:blip r:embed="rId3">
            <a:alphaModFix/>
          </a:blip>
          <a:srcRect b="10536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6" name="Google Shape;636;p36"/>
          <p:cNvGrpSpPr/>
          <p:nvPr/>
        </p:nvGrpSpPr>
        <p:grpSpPr>
          <a:xfrm>
            <a:off x="0" y="3032157"/>
            <a:ext cx="5367611" cy="7421117"/>
            <a:chOff x="0" y="-47625"/>
            <a:chExt cx="1218355" cy="17223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37" name="Google Shape;637;p36"/>
            <p:cNvSpPr/>
            <p:nvPr/>
          </p:nvSpPr>
          <p:spPr>
            <a:xfrm>
              <a:off x="0" y="0"/>
              <a:ext cx="1218355" cy="1674675"/>
            </a:xfrm>
            <a:custGeom>
              <a:avLst/>
              <a:gdLst/>
              <a:ahLst/>
              <a:cxnLst/>
              <a:rect l="l" t="t" r="r" b="b"/>
              <a:pathLst>
                <a:path w="1218355" h="1674675" extrusionOk="0">
                  <a:moveTo>
                    <a:pt x="0" y="0"/>
                  </a:moveTo>
                  <a:lnTo>
                    <a:pt x="1218355" y="0"/>
                  </a:lnTo>
                  <a:lnTo>
                    <a:pt x="1218355" y="1674675"/>
                  </a:lnTo>
                  <a:lnTo>
                    <a:pt x="0" y="167467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</p:sp>
        <p:sp>
          <p:nvSpPr>
            <p:cNvPr id="638" name="Google Shape;638;p36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9" name="Google Shape;649;p36"/>
          <p:cNvSpPr txBox="1"/>
          <p:nvPr/>
        </p:nvSpPr>
        <p:spPr>
          <a:xfrm>
            <a:off x="264760" y="2050688"/>
            <a:ext cx="1570935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bg-BG" sz="4800" dirty="0">
                <a:solidFill>
                  <a:srgbClr val="403F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РЕЗУЛТАТИ</a:t>
            </a:r>
            <a:r>
              <a:rPr lang="ru-RU" sz="4800" dirty="0">
                <a:solidFill>
                  <a:srgbClr val="403F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re Baskerville"/>
                <a:ea typeface="Libre Baskerville"/>
                <a:cs typeface="Libre Baskerville"/>
              </a:rPr>
              <a:t> </a:t>
            </a:r>
            <a:endParaRPr lang="en-US" sz="4800" dirty="0"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re Baskerville"/>
              <a:ea typeface="Libre Baskerville"/>
              <a:cs typeface="Libre Baskerville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949A4628-773A-31C4-8E17-DF53A429D2C1}"/>
              </a:ext>
            </a:extLst>
          </p:cNvPr>
          <p:cNvSpPr txBox="1"/>
          <p:nvPr/>
        </p:nvSpPr>
        <p:spPr>
          <a:xfrm>
            <a:off x="675825" y="3218313"/>
            <a:ext cx="3067064" cy="1181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20000"/>
              </a:lnSpc>
            </a:pPr>
            <a:r>
              <a:rPr lang="bg-BG" sz="36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ОТПАДЪЦИ</a:t>
            </a:r>
          </a:p>
          <a:p>
            <a:pPr lvl="0">
              <a:lnSpc>
                <a:spcPct val="120000"/>
              </a:lnSpc>
            </a:pPr>
            <a:r>
              <a:rPr lang="bg-BG" sz="28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144 ПРОЕКТА</a:t>
            </a:r>
            <a:endParaRPr lang="bg-BG" sz="2800" b="1" dirty="0">
              <a:solidFill>
                <a:srgbClr val="FFFF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League Spartan"/>
              <a:cs typeface="League Spartan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E484949C-6AC8-FFAE-FC2A-52DBCA9C328D}"/>
              </a:ext>
            </a:extLst>
          </p:cNvPr>
          <p:cNvSpPr txBox="1"/>
          <p:nvPr/>
        </p:nvSpPr>
        <p:spPr>
          <a:xfrm>
            <a:off x="5205" y="5029153"/>
            <a:ext cx="5106441" cy="4825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457200" algn="just">
              <a:lnSpc>
                <a:spcPct val="140016"/>
              </a:lnSpc>
              <a:buClr>
                <a:schemeClr val="tx2">
                  <a:lumMod val="90000"/>
                </a:schemeClr>
              </a:buClr>
              <a:buFont typeface="Wingdings" panose="05000000000000000000" pitchFamily="2" charset="2"/>
              <a:buChar char="ü"/>
            </a:pPr>
            <a:r>
              <a:rPr lang="bg-BG" sz="28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5</a:t>
            </a:r>
            <a:r>
              <a:rPr lang="en-US" sz="28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33 979,16</a:t>
            </a:r>
            <a:r>
              <a:rPr lang="bg-BG" sz="28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 тона</a:t>
            </a:r>
            <a:r>
              <a:rPr lang="bg-BG" sz="28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/година намалено количество на депонираните </a:t>
            </a:r>
            <a:r>
              <a:rPr lang="bg-BG" sz="28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битови отпадъци</a:t>
            </a:r>
          </a:p>
          <a:p>
            <a:pPr marL="457200" lvl="0" indent="-457200" algn="just">
              <a:lnSpc>
                <a:spcPct val="140016"/>
              </a:lnSpc>
              <a:buClr>
                <a:schemeClr val="tx2">
                  <a:lumMod val="90000"/>
                </a:schemeClr>
              </a:buClr>
              <a:buFont typeface="Wingdings" panose="05000000000000000000" pitchFamily="2" charset="2"/>
              <a:buChar char="ü"/>
            </a:pPr>
            <a:r>
              <a:rPr lang="en-US" sz="28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209 956,94 </a:t>
            </a:r>
            <a:r>
              <a:rPr lang="bg-BG" sz="28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 тона</a:t>
            </a:r>
            <a:r>
              <a:rPr lang="bg-BG" sz="28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/година увеличен капацитет </a:t>
            </a:r>
            <a:r>
              <a:rPr lang="bg-BG" sz="28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за рециклиране</a:t>
            </a:r>
          </a:p>
          <a:p>
            <a:pPr marL="457200" lvl="0" indent="-457200" algn="just">
              <a:lnSpc>
                <a:spcPct val="140016"/>
              </a:lnSpc>
              <a:buClr>
                <a:schemeClr val="tx2">
                  <a:lumMod val="90000"/>
                </a:schemeClr>
              </a:buClr>
              <a:buFont typeface="Wingdings" panose="05000000000000000000" pitchFamily="2" charset="2"/>
              <a:buChar char="ü"/>
            </a:pPr>
            <a:r>
              <a:rPr lang="bg-BG" sz="28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87 </a:t>
            </a:r>
            <a:r>
              <a:rPr lang="bg-BG" sz="28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бр. рекултивирани депа за отпадъци, предмет на наказателна процедура</a:t>
            </a:r>
            <a:endParaRPr sz="2800" b="1" dirty="0">
              <a:solidFill>
                <a:srgbClr val="FFFF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</p:txBody>
      </p:sp>
      <p:pic>
        <p:nvPicPr>
          <p:cNvPr id="22" name="Picture 5">
            <a:extLst>
              <a:ext uri="{FF2B5EF4-FFF2-40B4-BE49-F238E27FC236}">
                <a16:creationId xmlns:a16="http://schemas.microsoft.com/office/drawing/2014/main" id="{1C323E61-4BAA-0E19-99AC-2EC4721B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" y="0"/>
            <a:ext cx="1675950" cy="177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C8E481C-A73A-C64E-602F-074F9E0BF1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8117" y="4638"/>
            <a:ext cx="2313836" cy="1769404"/>
          </a:xfrm>
          <a:prstGeom prst="rect">
            <a:avLst/>
          </a:prstGeom>
        </p:spPr>
      </p:pic>
      <p:cxnSp>
        <p:nvCxnSpPr>
          <p:cNvPr id="2" name="Google Shape;646;p36">
            <a:extLst>
              <a:ext uri="{FF2B5EF4-FFF2-40B4-BE49-F238E27FC236}">
                <a16:creationId xmlns:a16="http://schemas.microsoft.com/office/drawing/2014/main" id="{B6697F65-E198-71FC-B67F-F62BA746501F}"/>
              </a:ext>
            </a:extLst>
          </p:cNvPr>
          <p:cNvCxnSpPr>
            <a:cxnSpLocks/>
          </p:cNvCxnSpPr>
          <p:nvPr/>
        </p:nvCxnSpPr>
        <p:spPr>
          <a:xfrm>
            <a:off x="402162" y="4462748"/>
            <a:ext cx="3614389" cy="0"/>
          </a:xfrm>
          <a:prstGeom prst="straightConnector1">
            <a:avLst/>
          </a:prstGeom>
          <a:noFill/>
          <a:ln w="47625" cap="flat" cmpd="sng">
            <a:solidFill>
              <a:srgbClr val="FFFFEB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" name="Google Shape;642;p36">
            <a:extLst>
              <a:ext uri="{FF2B5EF4-FFF2-40B4-BE49-F238E27FC236}">
                <a16:creationId xmlns:a16="http://schemas.microsoft.com/office/drawing/2014/main" id="{952E6908-5217-5DAB-9511-C80D7028461D}"/>
              </a:ext>
            </a:extLst>
          </p:cNvPr>
          <p:cNvSpPr/>
          <p:nvPr/>
        </p:nvSpPr>
        <p:spPr>
          <a:xfrm>
            <a:off x="264760" y="4285940"/>
            <a:ext cx="352038" cy="353616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FFF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4FC6CE-4359-4F6E-B579-F2DF919960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2817" y="0"/>
            <a:ext cx="12909977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3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9" name="Google Shape;629;p36"/>
          <p:cNvPicPr preferRelativeResize="0"/>
          <p:nvPr/>
        </p:nvPicPr>
        <p:blipFill rotWithShape="1">
          <a:blip r:embed="rId3">
            <a:alphaModFix/>
          </a:blip>
          <a:srcRect b="10536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6" name="Google Shape;636;p36"/>
          <p:cNvGrpSpPr/>
          <p:nvPr/>
        </p:nvGrpSpPr>
        <p:grpSpPr>
          <a:xfrm>
            <a:off x="-5206" y="2831398"/>
            <a:ext cx="5143875" cy="7455603"/>
            <a:chOff x="0" y="0"/>
            <a:chExt cx="1218355" cy="1674675"/>
          </a:xfr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637" name="Google Shape;637;p36"/>
            <p:cNvSpPr/>
            <p:nvPr/>
          </p:nvSpPr>
          <p:spPr>
            <a:xfrm>
              <a:off x="0" y="0"/>
              <a:ext cx="1218355" cy="1674675"/>
            </a:xfrm>
            <a:custGeom>
              <a:avLst/>
              <a:gdLst/>
              <a:ahLst/>
              <a:cxnLst/>
              <a:rect l="l" t="t" r="r" b="b"/>
              <a:pathLst>
                <a:path w="1218355" h="1674675" extrusionOk="0">
                  <a:moveTo>
                    <a:pt x="0" y="0"/>
                  </a:moveTo>
                  <a:lnTo>
                    <a:pt x="1218355" y="0"/>
                  </a:lnTo>
                  <a:lnTo>
                    <a:pt x="1218355" y="1674675"/>
                  </a:lnTo>
                  <a:lnTo>
                    <a:pt x="0" y="1674675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contourClr>
                <a:srgbClr val="FFFFFF"/>
              </a:contourClr>
            </a:sp3d>
          </p:spPr>
        </p:sp>
        <p:sp>
          <p:nvSpPr>
            <p:cNvPr id="638" name="Google Shape;638;p36"/>
            <p:cNvSpPr txBox="1"/>
            <p:nvPr/>
          </p:nvSpPr>
          <p:spPr>
            <a:xfrm>
              <a:off x="0" y="3591"/>
              <a:ext cx="812800" cy="860425"/>
            </a:xfrm>
            <a:prstGeom prst="rect">
              <a:avLst/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softRound"/>
              <a:contourClr>
                <a:srgbClr val="FFFFFF"/>
              </a:contourClr>
            </a:sp3d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5" name="Google Shape;645;p36"/>
          <p:cNvSpPr/>
          <p:nvPr/>
        </p:nvSpPr>
        <p:spPr>
          <a:xfrm>
            <a:off x="16907214" y="4564338"/>
            <a:ext cx="352038" cy="353616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FFF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" name="Google Shape;649;p36"/>
          <p:cNvSpPr txBox="1"/>
          <p:nvPr/>
        </p:nvSpPr>
        <p:spPr>
          <a:xfrm>
            <a:off x="164896" y="2092734"/>
            <a:ext cx="16479835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bg-BG" sz="4800" dirty="0">
                <a:solidFill>
                  <a:srgbClr val="403F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РЕЗУЛТАТИ</a:t>
            </a:r>
            <a:r>
              <a:rPr lang="ru-RU" sz="4800" dirty="0">
                <a:solidFill>
                  <a:srgbClr val="403F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re Baskerville"/>
                <a:ea typeface="Libre Baskerville"/>
                <a:cs typeface="Libre Baskerville"/>
              </a:rPr>
              <a:t> </a:t>
            </a:r>
            <a:endParaRPr lang="en-US" sz="4800" dirty="0"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re Baskerville"/>
              <a:ea typeface="Libre Baskerville"/>
              <a:cs typeface="Libre Baskerville"/>
            </a:endParaRPr>
          </a:p>
        </p:txBody>
      </p:sp>
      <p:pic>
        <p:nvPicPr>
          <p:cNvPr id="22" name="Picture 5">
            <a:extLst>
              <a:ext uri="{FF2B5EF4-FFF2-40B4-BE49-F238E27FC236}">
                <a16:creationId xmlns:a16="http://schemas.microsoft.com/office/drawing/2014/main" id="{1C323E61-4BAA-0E19-99AC-2EC4721B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" y="0"/>
            <a:ext cx="1675950" cy="177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C8E481C-A73A-C64E-602F-074F9E0BF1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8117" y="4638"/>
            <a:ext cx="2313836" cy="1769404"/>
          </a:xfrm>
          <a:prstGeom prst="rect">
            <a:avLst/>
          </a:prstGeom>
        </p:spPr>
      </p:pic>
      <p:sp>
        <p:nvSpPr>
          <p:cNvPr id="2" name="Google Shape;650;p36">
            <a:extLst>
              <a:ext uri="{FF2B5EF4-FFF2-40B4-BE49-F238E27FC236}">
                <a16:creationId xmlns:a16="http://schemas.microsoft.com/office/drawing/2014/main" id="{10382171-E2DD-54DD-617C-52F0DA26167C}"/>
              </a:ext>
            </a:extLst>
          </p:cNvPr>
          <p:cNvSpPr txBox="1"/>
          <p:nvPr/>
        </p:nvSpPr>
        <p:spPr>
          <a:xfrm>
            <a:off x="377564" y="2847385"/>
            <a:ext cx="4761105" cy="1329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20000"/>
              </a:lnSpc>
            </a:pPr>
            <a:r>
              <a:rPr lang="bg-BG" sz="24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НАТУРА </a:t>
            </a:r>
            <a:r>
              <a:rPr lang="bg-BG" sz="24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2000 </a:t>
            </a:r>
          </a:p>
          <a:p>
            <a:pPr lvl="0">
              <a:lnSpc>
                <a:spcPct val="120000"/>
              </a:lnSpc>
            </a:pPr>
            <a:r>
              <a:rPr lang="bg-BG" sz="24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И </a:t>
            </a:r>
            <a:r>
              <a:rPr lang="bg-BG" sz="24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БИОРАЗНООБРАЗИЕ</a:t>
            </a:r>
          </a:p>
          <a:p>
            <a:pPr lvl="0">
              <a:lnSpc>
                <a:spcPct val="120000"/>
              </a:lnSpc>
            </a:pPr>
            <a:r>
              <a:rPr lang="bg-BG" sz="24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96 ПРОЕКТА</a:t>
            </a:r>
            <a:endParaRPr lang="bg-BG" sz="2400" b="1" dirty="0">
              <a:solidFill>
                <a:srgbClr val="FFFF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League Spartan"/>
              <a:cs typeface="League Spartan"/>
            </a:endParaRPr>
          </a:p>
        </p:txBody>
      </p:sp>
      <p:sp>
        <p:nvSpPr>
          <p:cNvPr id="3" name="Google Shape;653;p36">
            <a:extLst>
              <a:ext uri="{FF2B5EF4-FFF2-40B4-BE49-F238E27FC236}">
                <a16:creationId xmlns:a16="http://schemas.microsoft.com/office/drawing/2014/main" id="{34E6A4F4-2126-F8E3-3C83-6AEA980EA63F}"/>
              </a:ext>
            </a:extLst>
          </p:cNvPr>
          <p:cNvSpPr txBox="1"/>
          <p:nvPr/>
        </p:nvSpPr>
        <p:spPr>
          <a:xfrm>
            <a:off x="-10410" y="4485562"/>
            <a:ext cx="4881668" cy="637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lvl="0" indent="-342900" algn="just">
              <a:lnSpc>
                <a:spcPct val="140016"/>
              </a:lnSpc>
              <a:buClr>
                <a:schemeClr val="tx2">
                  <a:lumMod val="90000"/>
                </a:schemeClr>
              </a:buClr>
              <a:buFont typeface="Wingdings" panose="05000000000000000000" pitchFamily="2" charset="2"/>
              <a:buChar char="ü"/>
            </a:pPr>
            <a:r>
              <a:rPr lang="bg-BG" sz="23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1 </a:t>
            </a:r>
            <a:r>
              <a:rPr lang="bg-BG" sz="23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274 220 ха. площ на местообитанията, подкрепени с цел постигане на по-добра степен на съхраненост</a:t>
            </a:r>
          </a:p>
          <a:p>
            <a:pPr marL="342900" lvl="0" indent="-342900" algn="just">
              <a:lnSpc>
                <a:spcPct val="140016"/>
              </a:lnSpc>
              <a:buClr>
                <a:schemeClr val="tx2">
                  <a:lumMod val="90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3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 </a:t>
            </a:r>
            <a:r>
              <a:rPr lang="ru-RU" sz="23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2 </a:t>
            </a:r>
            <a:r>
              <a:rPr lang="ru-RU" sz="23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199 579 </a:t>
            </a:r>
            <a:r>
              <a:rPr lang="ru-RU" sz="23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ха</a:t>
            </a:r>
            <a:r>
              <a:rPr lang="en-US" sz="23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.</a:t>
            </a:r>
            <a:r>
              <a:rPr lang="ru-RU" sz="23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 </a:t>
            </a:r>
            <a:r>
              <a:rPr lang="bg-BG" sz="23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площ на местообитания на видове, подкрепени с цел постигане на по-добра степен на съхраненост</a:t>
            </a:r>
          </a:p>
          <a:p>
            <a:pPr marL="342900" lvl="0" indent="-342900" algn="just">
              <a:lnSpc>
                <a:spcPct val="140016"/>
              </a:lnSpc>
              <a:buClr>
                <a:schemeClr val="tx2">
                  <a:lumMod val="90000"/>
                </a:schemeClr>
              </a:buClr>
              <a:buFont typeface="Wingdings" panose="05000000000000000000" pitchFamily="2" charset="2"/>
              <a:buChar char="ü"/>
            </a:pPr>
            <a:r>
              <a:rPr lang="bg-BG" sz="23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залесена </a:t>
            </a:r>
            <a:r>
              <a:rPr lang="bg-BG" sz="23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площ </a:t>
            </a:r>
            <a:r>
              <a:rPr lang="ru-RU" sz="23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от  1 </a:t>
            </a:r>
            <a:r>
              <a:rPr lang="ru-RU" sz="23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300 ха.</a:t>
            </a:r>
          </a:p>
          <a:p>
            <a:pPr marL="342900" lvl="0" indent="-342900" algn="just">
              <a:lnSpc>
                <a:spcPct val="140016"/>
              </a:lnSpc>
              <a:buClr>
                <a:schemeClr val="tx2">
                  <a:lumMod val="90000"/>
                </a:schemeClr>
              </a:buClr>
              <a:buFont typeface="Wingdings" panose="05000000000000000000" pitchFamily="2" charset="2"/>
              <a:buChar char="ü"/>
            </a:pPr>
            <a:r>
              <a:rPr lang="bg-BG" sz="23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17 бр. инвентаризирани защитени зони, включващи в границите си акваторията на </a:t>
            </a:r>
            <a:r>
              <a:rPr lang="bg-BG" sz="23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Черно море</a:t>
            </a:r>
          </a:p>
          <a:p>
            <a:pPr marL="342900" lvl="0" indent="-342900" algn="just">
              <a:lnSpc>
                <a:spcPct val="140016"/>
              </a:lnSpc>
              <a:buClr>
                <a:schemeClr val="tx2">
                  <a:lumMod val="90000"/>
                </a:schemeClr>
              </a:buClr>
              <a:buFont typeface="Wingdings" panose="05000000000000000000" pitchFamily="2" charset="2"/>
              <a:buChar char="ü"/>
            </a:pPr>
            <a:r>
              <a:rPr lang="bg-BG" sz="23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три национални информационни кампании за Натура 2000 </a:t>
            </a:r>
          </a:p>
          <a:p>
            <a:pPr marL="285750" lvl="0" indent="-285750" algn="just">
              <a:lnSpc>
                <a:spcPct val="140016"/>
              </a:lnSpc>
              <a:buFont typeface="Wingdings" panose="05000000000000000000" pitchFamily="2" charset="2"/>
              <a:buChar char="Ø"/>
            </a:pPr>
            <a:endParaRPr lang="bg-BG" sz="2000" b="1" dirty="0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</p:txBody>
      </p:sp>
      <p:cxnSp>
        <p:nvCxnSpPr>
          <p:cNvPr id="7" name="Google Shape;646;p36">
            <a:extLst>
              <a:ext uri="{FF2B5EF4-FFF2-40B4-BE49-F238E27FC236}">
                <a16:creationId xmlns:a16="http://schemas.microsoft.com/office/drawing/2014/main" id="{CD0C2DAB-E312-F33B-762B-3ED172AB9B80}"/>
              </a:ext>
            </a:extLst>
          </p:cNvPr>
          <p:cNvCxnSpPr>
            <a:cxnSpLocks/>
          </p:cNvCxnSpPr>
          <p:nvPr/>
        </p:nvCxnSpPr>
        <p:spPr>
          <a:xfrm>
            <a:off x="391473" y="4258692"/>
            <a:ext cx="3474908" cy="0"/>
          </a:xfrm>
          <a:prstGeom prst="straightConnector1">
            <a:avLst/>
          </a:prstGeom>
          <a:noFill/>
          <a:ln w="47625" cap="flat" cmpd="sng">
            <a:solidFill>
              <a:srgbClr val="FFFFEB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" name="Google Shape;642;p36">
            <a:extLst>
              <a:ext uri="{FF2B5EF4-FFF2-40B4-BE49-F238E27FC236}">
                <a16:creationId xmlns:a16="http://schemas.microsoft.com/office/drawing/2014/main" id="{7C411744-A6E5-F1B3-69A7-5C0BFDEA7321}"/>
              </a:ext>
            </a:extLst>
          </p:cNvPr>
          <p:cNvSpPr/>
          <p:nvPr/>
        </p:nvSpPr>
        <p:spPr>
          <a:xfrm>
            <a:off x="133460" y="4092856"/>
            <a:ext cx="352038" cy="353616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FFF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28B4390-8043-4091-A31C-C7BC53BE57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7428" y="0"/>
            <a:ext cx="13280572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83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9" name="Google Shape;629;p36"/>
          <p:cNvPicPr preferRelativeResize="0"/>
          <p:nvPr/>
        </p:nvPicPr>
        <p:blipFill rotWithShape="1">
          <a:blip r:embed="rId3">
            <a:alphaModFix/>
          </a:blip>
          <a:srcRect b="10536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0" name="Google Shape;630;p36"/>
          <p:cNvGrpSpPr/>
          <p:nvPr/>
        </p:nvGrpSpPr>
        <p:grpSpPr>
          <a:xfrm>
            <a:off x="-1" y="2789837"/>
            <a:ext cx="5431537" cy="7497166"/>
            <a:chOff x="0" y="0"/>
            <a:chExt cx="1218355" cy="1674675"/>
          </a:xfrm>
          <a:solidFill>
            <a:srgbClr val="FFC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31" name="Google Shape;631;p36"/>
            <p:cNvSpPr/>
            <p:nvPr/>
          </p:nvSpPr>
          <p:spPr>
            <a:xfrm>
              <a:off x="0" y="0"/>
              <a:ext cx="1218355" cy="1674675"/>
            </a:xfrm>
            <a:custGeom>
              <a:avLst/>
              <a:gdLst/>
              <a:ahLst/>
              <a:cxnLst/>
              <a:rect l="l" t="t" r="r" b="b"/>
              <a:pathLst>
                <a:path w="1218355" h="1674675" extrusionOk="0">
                  <a:moveTo>
                    <a:pt x="0" y="0"/>
                  </a:moveTo>
                  <a:lnTo>
                    <a:pt x="1218355" y="0"/>
                  </a:lnTo>
                  <a:lnTo>
                    <a:pt x="1218355" y="1674675"/>
                  </a:lnTo>
                  <a:lnTo>
                    <a:pt x="0" y="167467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32" name="Google Shape;632;p36"/>
            <p:cNvSpPr txBox="1"/>
            <p:nvPr/>
          </p:nvSpPr>
          <p:spPr>
            <a:xfrm>
              <a:off x="0" y="29542"/>
              <a:ext cx="812800" cy="860425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9" name="Google Shape;649;p36"/>
          <p:cNvSpPr txBox="1"/>
          <p:nvPr/>
        </p:nvSpPr>
        <p:spPr>
          <a:xfrm>
            <a:off x="675825" y="2051173"/>
            <a:ext cx="15968905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bg-BG" sz="4800" dirty="0">
                <a:solidFill>
                  <a:srgbClr val="403F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РЕЗУЛТАТИ</a:t>
            </a:r>
            <a:r>
              <a:rPr lang="ru-RU" sz="4800" dirty="0">
                <a:solidFill>
                  <a:srgbClr val="403F3F"/>
                </a:solidFill>
                <a:latin typeface="Bahnschrift SemiBold Condensed" panose="020B0502040204020203" pitchFamily="34" charset="0"/>
                <a:ea typeface="Libre Baskerville"/>
                <a:cs typeface="Libre Baskerville"/>
              </a:rPr>
              <a:t> </a:t>
            </a:r>
            <a:endParaRPr lang="en-US" sz="4800" dirty="0">
              <a:solidFill>
                <a:srgbClr val="403F3F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</p:txBody>
      </p:sp>
      <p:sp>
        <p:nvSpPr>
          <p:cNvPr id="5" name="Google Shape;650;p36">
            <a:extLst>
              <a:ext uri="{FF2B5EF4-FFF2-40B4-BE49-F238E27FC236}">
                <a16:creationId xmlns:a16="http://schemas.microsoft.com/office/drawing/2014/main" id="{66D68BD5-0E7E-9A9F-7684-60556AFF9D34}"/>
              </a:ext>
            </a:extLst>
          </p:cNvPr>
          <p:cNvSpPr txBox="1"/>
          <p:nvPr/>
        </p:nvSpPr>
        <p:spPr>
          <a:xfrm>
            <a:off x="126608" y="3098308"/>
            <a:ext cx="4561301" cy="14034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20000"/>
              </a:lnSpc>
            </a:pPr>
            <a:r>
              <a:rPr lang="bg-BG" sz="24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ПРЕВЕНЦИЯ И УПРАВЛЕНИЕ НА РИСКА</a:t>
            </a:r>
          </a:p>
          <a:p>
            <a:pPr>
              <a:lnSpc>
                <a:spcPct val="120000"/>
              </a:lnSpc>
            </a:pPr>
            <a:r>
              <a:rPr lang="bg-BG" sz="24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18 ПРОЕКТА</a:t>
            </a:r>
            <a:endParaRPr lang="bg-BG" sz="2400" b="1" dirty="0">
              <a:solidFill>
                <a:srgbClr val="FFFF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League Spartan"/>
              <a:cs typeface="League Spartan"/>
            </a:endParaRPr>
          </a:p>
          <a:p>
            <a:pPr lvl="0">
              <a:lnSpc>
                <a:spcPct val="120000"/>
              </a:lnSpc>
            </a:pPr>
            <a:endParaRPr lang="bg-BG" sz="2800" b="1" dirty="0">
              <a:solidFill>
                <a:srgbClr val="FFFFEB"/>
              </a:solidFill>
              <a:latin typeface="League Spartan"/>
              <a:ea typeface="League Spartan"/>
              <a:cs typeface="League Spartan"/>
            </a:endParaRPr>
          </a:p>
        </p:txBody>
      </p:sp>
      <p:sp>
        <p:nvSpPr>
          <p:cNvPr id="14" name="Google Shape;653;p36">
            <a:extLst>
              <a:ext uri="{FF2B5EF4-FFF2-40B4-BE49-F238E27FC236}">
                <a16:creationId xmlns:a16="http://schemas.microsoft.com/office/drawing/2014/main" id="{3915C345-EF3B-DFF8-E78D-94D26513E08C}"/>
              </a:ext>
            </a:extLst>
          </p:cNvPr>
          <p:cNvSpPr txBox="1"/>
          <p:nvPr/>
        </p:nvSpPr>
        <p:spPr>
          <a:xfrm>
            <a:off x="5205" y="4427904"/>
            <a:ext cx="4791878" cy="611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lvl="0" indent="-342900" algn="just">
              <a:lnSpc>
                <a:spcPct val="140016"/>
              </a:lnSpc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bg-BG" sz="2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6</a:t>
            </a:r>
            <a:r>
              <a:rPr lang="ru-RU" sz="2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 </a:t>
            </a:r>
            <a:r>
              <a:rPr lang="bg-BG" sz="2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центъра</a:t>
            </a:r>
            <a:r>
              <a:rPr lang="ru-RU" sz="2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 за </a:t>
            </a:r>
            <a:r>
              <a:rPr lang="bg-BG" sz="2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повишаване готовността н</a:t>
            </a:r>
            <a:r>
              <a:rPr lang="ru-RU" sz="2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а </a:t>
            </a:r>
            <a:r>
              <a:rPr lang="bg-BG" sz="2200" b="1" noProof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населението</a:t>
            </a:r>
            <a:r>
              <a:rPr lang="ru-RU" sz="2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 за реакция при наводнения</a:t>
            </a:r>
          </a:p>
          <a:p>
            <a:pPr marL="342900" lvl="0" indent="-342900" algn="just">
              <a:lnSpc>
                <a:spcPct val="140016"/>
              </a:lnSpc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ru-RU" sz="2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 над 2 130 000 жители се </a:t>
            </a:r>
            <a:r>
              <a:rPr lang="bg-BG" sz="2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ползват от мерки за защита от наводнени</a:t>
            </a:r>
          </a:p>
          <a:p>
            <a:pPr marL="342900" lvl="0" indent="-342900" algn="just">
              <a:lnSpc>
                <a:spcPct val="140016"/>
              </a:lnSpc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bg-BG" sz="2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103 </a:t>
            </a:r>
            <a:r>
              <a:rPr lang="bg-BG" sz="2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района с предотвратен риск от наводнения</a:t>
            </a:r>
          </a:p>
          <a:p>
            <a:pPr marL="342900" lvl="0" indent="-342900" algn="just">
              <a:lnSpc>
                <a:spcPct val="140016"/>
              </a:lnSpc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bg-BG" sz="2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 над 97 ха. е площта на укрепените </a:t>
            </a:r>
            <a:r>
              <a:rPr lang="bg-BG" sz="2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свлачища </a:t>
            </a:r>
          </a:p>
          <a:p>
            <a:pPr marL="342900" lvl="0" indent="-342900" algn="just">
              <a:lnSpc>
                <a:spcPct val="140016"/>
              </a:lnSpc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bg-BG" sz="2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 </a:t>
            </a:r>
            <a:r>
              <a:rPr lang="bg-BG" sz="2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намаление на броя на населението в риск от свлачища </a:t>
            </a:r>
            <a:r>
              <a:rPr lang="bg-BG" sz="2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с над  231 380 </a:t>
            </a:r>
            <a:r>
              <a:rPr lang="bg-BG" sz="2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лица </a:t>
            </a:r>
          </a:p>
          <a:p>
            <a:pPr marL="342900" lvl="0" indent="-342900" algn="just">
              <a:lnSpc>
                <a:spcPct val="140016"/>
              </a:lnSpc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en-US" sz="2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BG-ALERT –</a:t>
            </a:r>
            <a:r>
              <a:rPr lang="bg-BG" sz="2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 </a:t>
            </a:r>
            <a:r>
              <a:rPr lang="ru-RU" sz="2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система </a:t>
            </a:r>
            <a:r>
              <a:rPr lang="ru-RU" sz="2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за </a:t>
            </a:r>
            <a:r>
              <a:rPr lang="bg-BG" sz="2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клетъчно излъчване и разпространение на </a:t>
            </a:r>
            <a:r>
              <a:rPr lang="bg-BG" sz="2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съобщения за предупреждение </a:t>
            </a:r>
            <a:r>
              <a:rPr lang="bg-BG" sz="2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на </a:t>
            </a:r>
            <a:r>
              <a:rPr lang="bg-BG" sz="2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населението </a:t>
            </a:r>
          </a:p>
          <a:p>
            <a:pPr marL="342900" lvl="0" indent="-342900">
              <a:lnSpc>
                <a:spcPct val="140016"/>
              </a:lnSpc>
              <a:buClr>
                <a:schemeClr val="tx2"/>
              </a:buClr>
              <a:buFont typeface="Wingdings" panose="05000000000000000000" pitchFamily="2" charset="2"/>
              <a:buChar char="ü"/>
            </a:pPr>
            <a:endParaRPr lang="bg-BG" sz="2000" b="1" dirty="0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</p:txBody>
      </p:sp>
      <p:pic>
        <p:nvPicPr>
          <p:cNvPr id="22" name="Picture 5">
            <a:extLst>
              <a:ext uri="{FF2B5EF4-FFF2-40B4-BE49-F238E27FC236}">
                <a16:creationId xmlns:a16="http://schemas.microsoft.com/office/drawing/2014/main" id="{1C323E61-4BAA-0E19-99AC-2EC4721B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" y="0"/>
            <a:ext cx="1675950" cy="177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C8E481C-A73A-C64E-602F-074F9E0BF1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8117" y="4638"/>
            <a:ext cx="2313836" cy="17694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F1EBBF9-40EC-AF7E-484A-978392047A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6594" y="193282"/>
            <a:ext cx="13215993" cy="10287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7" name="Google Shape;646;p36">
            <a:extLst>
              <a:ext uri="{FF2B5EF4-FFF2-40B4-BE49-F238E27FC236}">
                <a16:creationId xmlns:a16="http://schemas.microsoft.com/office/drawing/2014/main" id="{3BFD0BF4-65D8-FF89-06FF-36C407415345}"/>
              </a:ext>
            </a:extLst>
          </p:cNvPr>
          <p:cNvCxnSpPr>
            <a:cxnSpLocks/>
          </p:cNvCxnSpPr>
          <p:nvPr/>
        </p:nvCxnSpPr>
        <p:spPr>
          <a:xfrm>
            <a:off x="490244" y="4156501"/>
            <a:ext cx="3501709" cy="0"/>
          </a:xfrm>
          <a:prstGeom prst="straightConnector1">
            <a:avLst/>
          </a:prstGeom>
          <a:noFill/>
          <a:ln w="47625" cap="flat" cmpd="sng">
            <a:solidFill>
              <a:srgbClr val="FFFFEB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" name="Google Shape;642;p36">
            <a:extLst>
              <a:ext uri="{FF2B5EF4-FFF2-40B4-BE49-F238E27FC236}">
                <a16:creationId xmlns:a16="http://schemas.microsoft.com/office/drawing/2014/main" id="{170A171F-5E7F-259F-2415-B4D768C2A443}"/>
              </a:ext>
            </a:extLst>
          </p:cNvPr>
          <p:cNvSpPr/>
          <p:nvPr/>
        </p:nvSpPr>
        <p:spPr>
          <a:xfrm>
            <a:off x="0" y="3993624"/>
            <a:ext cx="407840" cy="353616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FFF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49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9" name="Google Shape;629;p36"/>
          <p:cNvPicPr preferRelativeResize="0"/>
          <p:nvPr/>
        </p:nvPicPr>
        <p:blipFill rotWithShape="1">
          <a:blip r:embed="rId3">
            <a:alphaModFix/>
          </a:blip>
          <a:srcRect b="10536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0" name="Google Shape;630;p36"/>
          <p:cNvGrpSpPr/>
          <p:nvPr/>
        </p:nvGrpSpPr>
        <p:grpSpPr>
          <a:xfrm>
            <a:off x="-7018" y="2909455"/>
            <a:ext cx="4816244" cy="7377547"/>
            <a:chOff x="0" y="0"/>
            <a:chExt cx="1218355" cy="1674675"/>
          </a:xfrm>
          <a:solidFill>
            <a:schemeClr val="bg2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31" name="Google Shape;631;p36"/>
            <p:cNvSpPr/>
            <p:nvPr/>
          </p:nvSpPr>
          <p:spPr>
            <a:xfrm>
              <a:off x="0" y="0"/>
              <a:ext cx="1218355" cy="1674675"/>
            </a:xfrm>
            <a:custGeom>
              <a:avLst/>
              <a:gdLst/>
              <a:ahLst/>
              <a:cxnLst/>
              <a:rect l="l" t="t" r="r" b="b"/>
              <a:pathLst>
                <a:path w="1218355" h="1674675" extrusionOk="0">
                  <a:moveTo>
                    <a:pt x="0" y="0"/>
                  </a:moveTo>
                  <a:lnTo>
                    <a:pt x="1218355" y="0"/>
                  </a:lnTo>
                  <a:lnTo>
                    <a:pt x="1218355" y="1674675"/>
                  </a:lnTo>
                  <a:lnTo>
                    <a:pt x="0" y="167467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32" name="Google Shape;632;p36"/>
            <p:cNvSpPr txBox="1"/>
            <p:nvPr/>
          </p:nvSpPr>
          <p:spPr>
            <a:xfrm>
              <a:off x="0" y="29542"/>
              <a:ext cx="812800" cy="860425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9" name="Google Shape;649;p36"/>
          <p:cNvSpPr txBox="1"/>
          <p:nvPr/>
        </p:nvSpPr>
        <p:spPr>
          <a:xfrm>
            <a:off x="675825" y="2051173"/>
            <a:ext cx="15968905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bg-BG" sz="4800" dirty="0">
                <a:solidFill>
                  <a:srgbClr val="403F3F"/>
                </a:solidFill>
                <a:latin typeface="Bahnschrift SemiBold Condensed" panose="020B0502040204020203" pitchFamily="34" charset="0"/>
                <a:ea typeface="Libre Baskerville"/>
                <a:cs typeface="Libre Baskerville"/>
              </a:rPr>
              <a:t>РЕЗУЛТАТИ</a:t>
            </a:r>
            <a:r>
              <a:rPr lang="ru-RU" sz="4800" dirty="0">
                <a:solidFill>
                  <a:srgbClr val="403F3F"/>
                </a:solidFill>
                <a:latin typeface="Libre Baskerville"/>
                <a:ea typeface="Libre Baskerville"/>
                <a:cs typeface="Libre Baskerville"/>
              </a:rPr>
              <a:t> </a:t>
            </a:r>
            <a:endParaRPr lang="en-US" sz="4800" dirty="0">
              <a:solidFill>
                <a:srgbClr val="403F3F"/>
              </a:solidFill>
              <a:latin typeface="Libre Baskerville"/>
              <a:ea typeface="Libre Baskerville"/>
              <a:cs typeface="Libre Baskerville"/>
            </a:endParaRPr>
          </a:p>
        </p:txBody>
      </p:sp>
      <p:sp>
        <p:nvSpPr>
          <p:cNvPr id="5" name="Google Shape;650;p36">
            <a:extLst>
              <a:ext uri="{FF2B5EF4-FFF2-40B4-BE49-F238E27FC236}">
                <a16:creationId xmlns:a16="http://schemas.microsoft.com/office/drawing/2014/main" id="{66D68BD5-0E7E-9A9F-7684-60556AFF9D34}"/>
              </a:ext>
            </a:extLst>
          </p:cNvPr>
          <p:cNvSpPr txBox="1"/>
          <p:nvPr/>
        </p:nvSpPr>
        <p:spPr>
          <a:xfrm>
            <a:off x="445220" y="3098308"/>
            <a:ext cx="4581714" cy="16989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20000"/>
              </a:lnSpc>
            </a:pPr>
            <a:r>
              <a:rPr lang="bg-BG" sz="44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ВЪЗДУХ</a:t>
            </a:r>
          </a:p>
          <a:p>
            <a:pPr>
              <a:lnSpc>
                <a:spcPct val="120000"/>
              </a:lnSpc>
            </a:pPr>
            <a:r>
              <a:rPr lang="bg-BG" sz="24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42 ПРОЕКТА</a:t>
            </a:r>
            <a:endParaRPr lang="bg-BG" sz="2400" b="1" dirty="0">
              <a:solidFill>
                <a:srgbClr val="FFFF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League Spartan"/>
              <a:cs typeface="League Spartan"/>
            </a:endParaRPr>
          </a:p>
          <a:p>
            <a:pPr lvl="0">
              <a:lnSpc>
                <a:spcPct val="120000"/>
              </a:lnSpc>
            </a:pPr>
            <a:endParaRPr lang="bg-BG" sz="2400" b="1" dirty="0">
              <a:solidFill>
                <a:srgbClr val="FFFFEB"/>
              </a:solidFill>
              <a:latin typeface="League Spartan"/>
              <a:ea typeface="League Spartan"/>
              <a:cs typeface="League Spartan"/>
            </a:endParaRPr>
          </a:p>
        </p:txBody>
      </p:sp>
      <p:sp>
        <p:nvSpPr>
          <p:cNvPr id="14" name="Google Shape;653;p36">
            <a:extLst>
              <a:ext uri="{FF2B5EF4-FFF2-40B4-BE49-F238E27FC236}">
                <a16:creationId xmlns:a16="http://schemas.microsoft.com/office/drawing/2014/main" id="{3915C345-EF3B-DFF8-E78D-94D26513E08C}"/>
              </a:ext>
            </a:extLst>
          </p:cNvPr>
          <p:cNvSpPr txBox="1"/>
          <p:nvPr/>
        </p:nvSpPr>
        <p:spPr>
          <a:xfrm>
            <a:off x="166254" y="4915680"/>
            <a:ext cx="4642972" cy="4653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lvl="0" indent="-342900">
              <a:lnSpc>
                <a:spcPct val="140016"/>
              </a:lnSpc>
              <a:buClr>
                <a:schemeClr val="tx2">
                  <a:lumMod val="90000"/>
                </a:schemeClr>
              </a:buClr>
              <a:buFont typeface="Wingdings" panose="05000000000000000000" pitchFamily="2" charset="2"/>
              <a:buChar char="ü"/>
            </a:pPr>
            <a:r>
              <a:rPr lang="bg-BG" sz="24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закупени са </a:t>
            </a:r>
            <a:r>
              <a:rPr lang="bg-BG" sz="24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385 бр. екологосъобразни превозни средства: 296 електрически автобуса, 60 тролея и 29 трамвая;</a:t>
            </a:r>
          </a:p>
          <a:p>
            <a:pPr marL="342900" lvl="0" indent="-342900">
              <a:lnSpc>
                <a:spcPct val="140016"/>
              </a:lnSpc>
              <a:buClr>
                <a:schemeClr val="tx2">
                  <a:lumMod val="90000"/>
                </a:schemeClr>
              </a:buClr>
              <a:buFont typeface="Wingdings" panose="05000000000000000000" pitchFamily="2" charset="2"/>
              <a:buChar char="ü"/>
            </a:pPr>
            <a:r>
              <a:rPr lang="bg-BG" sz="24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над 3 </a:t>
            </a:r>
            <a:r>
              <a:rPr lang="bg-BG" sz="24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млн. </a:t>
            </a:r>
            <a:r>
              <a:rPr lang="bg-BG" sz="24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души са обхванати </a:t>
            </a:r>
            <a:r>
              <a:rPr lang="bg-BG" sz="24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от мерките за намаляване на количествата на ФПЧ10 и азотни оксиди </a:t>
            </a:r>
          </a:p>
          <a:p>
            <a:pPr marL="342900" lvl="0" indent="-342900">
              <a:lnSpc>
                <a:spcPct val="140016"/>
              </a:lnSpc>
              <a:buClr>
                <a:schemeClr val="tx2">
                  <a:lumMod val="90000"/>
                </a:schemeClr>
              </a:buClr>
              <a:buFont typeface="Wingdings" panose="05000000000000000000" pitchFamily="2" charset="2"/>
              <a:buChar char="ü"/>
            </a:pPr>
            <a:r>
              <a:rPr lang="bg-BG" sz="24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над 27 150 домакинства </a:t>
            </a:r>
            <a:r>
              <a:rPr lang="bg-BG" sz="24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с подменени уреди за битово отопление </a:t>
            </a:r>
            <a:r>
              <a:rPr lang="bg-BG" sz="24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– 31 060  </a:t>
            </a:r>
            <a:r>
              <a:rPr lang="bg-BG" sz="24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нови екологични отоплителни устройства</a:t>
            </a:r>
          </a:p>
        </p:txBody>
      </p:sp>
      <p:pic>
        <p:nvPicPr>
          <p:cNvPr id="22" name="Picture 5">
            <a:extLst>
              <a:ext uri="{FF2B5EF4-FFF2-40B4-BE49-F238E27FC236}">
                <a16:creationId xmlns:a16="http://schemas.microsoft.com/office/drawing/2014/main" id="{1C323E61-4BAA-0E19-99AC-2EC4721B9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" y="0"/>
            <a:ext cx="1675950" cy="177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C8E481C-A73A-C64E-602F-074F9E0BF1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8117" y="4638"/>
            <a:ext cx="2313836" cy="1769404"/>
          </a:xfrm>
          <a:prstGeom prst="rect">
            <a:avLst/>
          </a:prstGeom>
        </p:spPr>
      </p:pic>
      <p:cxnSp>
        <p:nvCxnSpPr>
          <p:cNvPr id="7" name="Google Shape;646;p36">
            <a:extLst>
              <a:ext uri="{FF2B5EF4-FFF2-40B4-BE49-F238E27FC236}">
                <a16:creationId xmlns:a16="http://schemas.microsoft.com/office/drawing/2014/main" id="{3BFD0BF4-65D8-FF89-06FF-36C407415345}"/>
              </a:ext>
            </a:extLst>
          </p:cNvPr>
          <p:cNvCxnSpPr>
            <a:cxnSpLocks/>
          </p:cNvCxnSpPr>
          <p:nvPr/>
        </p:nvCxnSpPr>
        <p:spPr>
          <a:xfrm>
            <a:off x="377564" y="4672562"/>
            <a:ext cx="3365325" cy="0"/>
          </a:xfrm>
          <a:prstGeom prst="straightConnector1">
            <a:avLst/>
          </a:prstGeom>
          <a:noFill/>
          <a:ln w="47625" cap="flat" cmpd="sng">
            <a:solidFill>
              <a:srgbClr val="FFFFEB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" name="Google Shape;642;p36">
            <a:extLst>
              <a:ext uri="{FF2B5EF4-FFF2-40B4-BE49-F238E27FC236}">
                <a16:creationId xmlns:a16="http://schemas.microsoft.com/office/drawing/2014/main" id="{170A171F-5E7F-259F-2415-B4D768C2A443}"/>
              </a:ext>
            </a:extLst>
          </p:cNvPr>
          <p:cNvSpPr/>
          <p:nvPr/>
        </p:nvSpPr>
        <p:spPr>
          <a:xfrm>
            <a:off x="267985" y="4470328"/>
            <a:ext cx="352038" cy="353616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FFF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7E6725-AE4F-5C85-1E46-9EC9906B88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4021" y="0"/>
            <a:ext cx="13478774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22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84;p13">
            <a:extLst>
              <a:ext uri="{FF2B5EF4-FFF2-40B4-BE49-F238E27FC236}">
                <a16:creationId xmlns:a16="http://schemas.microsoft.com/office/drawing/2014/main" id="{A0D9B94A-762E-FBFF-E795-A1E04B91E29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5268" b="5268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4" name="Google Shape;644;p36"/>
          <p:cNvSpPr/>
          <p:nvPr/>
        </p:nvSpPr>
        <p:spPr>
          <a:xfrm>
            <a:off x="5700325" y="5282310"/>
            <a:ext cx="352038" cy="353616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FFF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5" name="Google Shape;645;p36"/>
          <p:cNvSpPr/>
          <p:nvPr/>
        </p:nvSpPr>
        <p:spPr>
          <a:xfrm>
            <a:off x="11323829" y="5269733"/>
            <a:ext cx="352038" cy="353616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FFF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48" name="Google Shape;648;p36"/>
          <p:cNvCxnSpPr/>
          <p:nvPr/>
        </p:nvCxnSpPr>
        <p:spPr>
          <a:xfrm rot="-7688">
            <a:off x="6053145" y="5429017"/>
            <a:ext cx="5269902" cy="0"/>
          </a:xfrm>
          <a:prstGeom prst="straightConnector1">
            <a:avLst/>
          </a:prstGeom>
          <a:noFill/>
          <a:ln w="47625" cap="flat" cmpd="sng">
            <a:solidFill>
              <a:srgbClr val="FFFFEB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49" name="Google Shape;649;p36"/>
          <p:cNvSpPr txBox="1"/>
          <p:nvPr/>
        </p:nvSpPr>
        <p:spPr>
          <a:xfrm>
            <a:off x="690093" y="2132739"/>
            <a:ext cx="15968905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bg-BG" sz="4800" dirty="0">
                <a:solidFill>
                  <a:srgbClr val="403F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РЕЗУЛТАТИ</a:t>
            </a:r>
            <a:r>
              <a:rPr lang="ru-RU" sz="4800" dirty="0">
                <a:solidFill>
                  <a:srgbClr val="403F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re Baskerville"/>
                <a:ea typeface="Libre Baskerville"/>
                <a:cs typeface="Libre Baskerville"/>
              </a:rPr>
              <a:t> </a:t>
            </a:r>
            <a:endParaRPr lang="en-US" sz="4800" dirty="0"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re Baskerville"/>
              <a:ea typeface="Libre Baskerville"/>
              <a:cs typeface="Libre Baskerville"/>
            </a:endParaRPr>
          </a:p>
        </p:txBody>
      </p:sp>
      <p:pic>
        <p:nvPicPr>
          <p:cNvPr id="18" name="Picture 5">
            <a:extLst>
              <a:ext uri="{FF2B5EF4-FFF2-40B4-BE49-F238E27FC236}">
                <a16:creationId xmlns:a16="http://schemas.microsoft.com/office/drawing/2014/main" id="{9B745605-EC76-D6DA-A1AB-4A0A1E757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" y="0"/>
            <a:ext cx="1675950" cy="177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B0F3245-E683-5346-33D4-1064CC7BA0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8117" y="4638"/>
            <a:ext cx="2313836" cy="17694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DCFBF7-9502-2112-D0EF-DE47F29EC1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1428" y="0"/>
            <a:ext cx="13521777" cy="10287000"/>
          </a:xfrm>
          <a:prstGeom prst="rect">
            <a:avLst/>
          </a:prstGeom>
        </p:spPr>
      </p:pic>
      <p:grpSp>
        <p:nvGrpSpPr>
          <p:cNvPr id="633" name="Google Shape;633;p36"/>
          <p:cNvGrpSpPr/>
          <p:nvPr/>
        </p:nvGrpSpPr>
        <p:grpSpPr>
          <a:xfrm>
            <a:off x="11868935" y="413104"/>
            <a:ext cx="6020739" cy="5682896"/>
            <a:chOff x="0" y="-47625"/>
            <a:chExt cx="1218355" cy="1722300"/>
          </a:xfrm>
        </p:grpSpPr>
        <p:sp>
          <p:nvSpPr>
            <p:cNvPr id="634" name="Google Shape;634;p36"/>
            <p:cNvSpPr/>
            <p:nvPr/>
          </p:nvSpPr>
          <p:spPr>
            <a:xfrm>
              <a:off x="0" y="0"/>
              <a:ext cx="1218355" cy="1674675"/>
            </a:xfrm>
            <a:custGeom>
              <a:avLst/>
              <a:gdLst/>
              <a:ahLst/>
              <a:cxnLst/>
              <a:rect l="l" t="t" r="r" b="b"/>
              <a:pathLst>
                <a:path w="1218355" h="1674675" extrusionOk="0">
                  <a:moveTo>
                    <a:pt x="0" y="0"/>
                  </a:moveTo>
                  <a:lnTo>
                    <a:pt x="1218355" y="0"/>
                  </a:lnTo>
                  <a:lnTo>
                    <a:pt x="1218355" y="1674675"/>
                  </a:lnTo>
                  <a:lnTo>
                    <a:pt x="0" y="1674675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635" name="Google Shape;635;p36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" name="Google Shape;650;p36">
            <a:extLst>
              <a:ext uri="{FF2B5EF4-FFF2-40B4-BE49-F238E27FC236}">
                <a16:creationId xmlns:a16="http://schemas.microsoft.com/office/drawing/2014/main" id="{0DF6AFD4-6525-F6F7-1918-BB9EE15886A4}"/>
              </a:ext>
            </a:extLst>
          </p:cNvPr>
          <p:cNvSpPr txBox="1"/>
          <p:nvPr/>
        </p:nvSpPr>
        <p:spPr>
          <a:xfrm>
            <a:off x="12307830" y="985533"/>
            <a:ext cx="5173646" cy="11818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bg-BG" sz="3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ПОДКРЕПА ЗА МСП ЧРЕЗ ИНСТРУМЕНТА </a:t>
            </a:r>
            <a:r>
              <a:rPr lang="en-US" sz="3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SAFE</a:t>
            </a:r>
            <a:endParaRPr lang="bg-BG" sz="3200" b="1" dirty="0">
              <a:solidFill>
                <a:srgbClr val="FFFF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League Spartan"/>
              <a:cs typeface="League Spartan"/>
            </a:endParaRPr>
          </a:p>
        </p:txBody>
      </p:sp>
      <p:sp>
        <p:nvSpPr>
          <p:cNvPr id="12" name="Google Shape;653;p36">
            <a:extLst>
              <a:ext uri="{FF2B5EF4-FFF2-40B4-BE49-F238E27FC236}">
                <a16:creationId xmlns:a16="http://schemas.microsoft.com/office/drawing/2014/main" id="{B35C9BB1-EA18-484F-8CC2-394A844C422D}"/>
              </a:ext>
            </a:extLst>
          </p:cNvPr>
          <p:cNvSpPr txBox="1"/>
          <p:nvPr/>
        </p:nvSpPr>
        <p:spPr>
          <a:xfrm>
            <a:off x="12269046" y="3260946"/>
            <a:ext cx="5336374" cy="1809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457200" algn="just">
              <a:lnSpc>
                <a:spcPct val="140016"/>
              </a:lnSpc>
              <a:buFont typeface="Wingdings" panose="05000000000000000000" pitchFamily="2" charset="2"/>
              <a:buChar char="ü"/>
            </a:pPr>
            <a:r>
              <a:rPr lang="bg-BG" sz="2800" b="1" dirty="0">
                <a:solidFill>
                  <a:srgbClr val="FFFFEB"/>
                </a:solidFill>
                <a:latin typeface="Bahnschrift SemiBold Condensed" panose="020B0502040204020203" pitchFamily="34" charset="0"/>
                <a:ea typeface="Libre Baskerville"/>
                <a:cs typeface="Libre Baskerville"/>
              </a:rPr>
              <a:t>над 41 400 малки и средни предприятия получиха подкрепа във връзка със завишените цени на електроенергията</a:t>
            </a:r>
          </a:p>
        </p:txBody>
      </p:sp>
      <p:sp>
        <p:nvSpPr>
          <p:cNvPr id="13" name="Google Shape;643;p36">
            <a:extLst>
              <a:ext uri="{FF2B5EF4-FFF2-40B4-BE49-F238E27FC236}">
                <a16:creationId xmlns:a16="http://schemas.microsoft.com/office/drawing/2014/main" id="{ED60E8CD-3316-5549-D639-45FD4EDC6CAF}"/>
              </a:ext>
            </a:extLst>
          </p:cNvPr>
          <p:cNvSpPr/>
          <p:nvPr/>
        </p:nvSpPr>
        <p:spPr>
          <a:xfrm>
            <a:off x="12307830" y="2450043"/>
            <a:ext cx="352038" cy="353616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FFF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4" name="Google Shape;647;p36">
            <a:extLst>
              <a:ext uri="{FF2B5EF4-FFF2-40B4-BE49-F238E27FC236}">
                <a16:creationId xmlns:a16="http://schemas.microsoft.com/office/drawing/2014/main" id="{4B90BB31-2092-790B-E4DF-64FE2B42BE52}"/>
              </a:ext>
            </a:extLst>
          </p:cNvPr>
          <p:cNvCxnSpPr>
            <a:cxnSpLocks/>
          </p:cNvCxnSpPr>
          <p:nvPr/>
        </p:nvCxnSpPr>
        <p:spPr>
          <a:xfrm>
            <a:off x="12660656" y="2603283"/>
            <a:ext cx="4191411" cy="0"/>
          </a:xfrm>
          <a:prstGeom prst="straightConnector1">
            <a:avLst/>
          </a:prstGeom>
          <a:noFill/>
          <a:ln w="47625" cap="flat" cmpd="sng">
            <a:solidFill>
              <a:srgbClr val="FFFFEB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grpSp>
        <p:nvGrpSpPr>
          <p:cNvPr id="636" name="Google Shape;636;p36"/>
          <p:cNvGrpSpPr/>
          <p:nvPr/>
        </p:nvGrpSpPr>
        <p:grpSpPr>
          <a:xfrm>
            <a:off x="62925" y="2871403"/>
            <a:ext cx="5172951" cy="7410959"/>
            <a:chOff x="0" y="-47625"/>
            <a:chExt cx="1218355" cy="1722300"/>
          </a:xfrm>
          <a:solidFill>
            <a:schemeClr val="accent3">
              <a:lumMod val="7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37" name="Google Shape;637;p36"/>
            <p:cNvSpPr/>
            <p:nvPr/>
          </p:nvSpPr>
          <p:spPr>
            <a:xfrm>
              <a:off x="0" y="0"/>
              <a:ext cx="1218355" cy="1674675"/>
            </a:xfrm>
            <a:custGeom>
              <a:avLst/>
              <a:gdLst/>
              <a:ahLst/>
              <a:cxnLst/>
              <a:rect l="l" t="t" r="r" b="b"/>
              <a:pathLst>
                <a:path w="1218355" h="1674675" extrusionOk="0">
                  <a:moveTo>
                    <a:pt x="0" y="0"/>
                  </a:moveTo>
                  <a:lnTo>
                    <a:pt x="1218355" y="0"/>
                  </a:lnTo>
                  <a:lnTo>
                    <a:pt x="1218355" y="1674675"/>
                  </a:lnTo>
                  <a:lnTo>
                    <a:pt x="0" y="167467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38" name="Google Shape;638;p36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3" name="Google Shape;643;p36"/>
          <p:cNvSpPr/>
          <p:nvPr/>
        </p:nvSpPr>
        <p:spPr>
          <a:xfrm>
            <a:off x="471053" y="5492791"/>
            <a:ext cx="345191" cy="353616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FFFFE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47" name="Google Shape;647;p36"/>
          <p:cNvCxnSpPr>
            <a:cxnSpLocks/>
          </p:cNvCxnSpPr>
          <p:nvPr/>
        </p:nvCxnSpPr>
        <p:spPr>
          <a:xfrm flipV="1">
            <a:off x="796700" y="5653624"/>
            <a:ext cx="3288956" cy="15975"/>
          </a:xfrm>
          <a:prstGeom prst="straightConnector1">
            <a:avLst/>
          </a:prstGeom>
          <a:noFill/>
          <a:ln w="47625" cap="flat" cmpd="sng">
            <a:solidFill>
              <a:srgbClr val="FFFFEB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949A4628-773A-31C4-8E17-DF53A429D2C1}"/>
              </a:ext>
            </a:extLst>
          </p:cNvPr>
          <p:cNvSpPr txBox="1"/>
          <p:nvPr/>
        </p:nvSpPr>
        <p:spPr>
          <a:xfrm>
            <a:off x="507185" y="3731232"/>
            <a:ext cx="4071174" cy="11818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20000"/>
              </a:lnSpc>
            </a:pPr>
            <a:r>
              <a:rPr lang="bg-BG" sz="32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ПОДКРЕПА НА БЕЖАНЦИТЕ ОТ УКРАЙНА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E484949C-6AC8-FFAE-FC2A-52DBCA9C328D}"/>
              </a:ext>
            </a:extLst>
          </p:cNvPr>
          <p:cNvSpPr txBox="1"/>
          <p:nvPr/>
        </p:nvSpPr>
        <p:spPr>
          <a:xfrm>
            <a:off x="471053" y="5992993"/>
            <a:ext cx="4461555" cy="36194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457200">
              <a:lnSpc>
                <a:spcPct val="140016"/>
              </a:lnSpc>
              <a:buClr>
                <a:schemeClr val="tx2">
                  <a:lumMod val="90000"/>
                </a:schemeClr>
              </a:buClr>
              <a:buFont typeface="Wingdings" panose="05000000000000000000" pitchFamily="2" charset="2"/>
              <a:buChar char="ü"/>
            </a:pPr>
            <a:r>
              <a:rPr lang="bg-BG" sz="28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над  </a:t>
            </a:r>
            <a:r>
              <a:rPr lang="bg-BG" sz="28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66 700  </a:t>
            </a:r>
            <a:r>
              <a:rPr lang="bg-BG" sz="28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са лицата, получили подкрепа</a:t>
            </a:r>
          </a:p>
          <a:p>
            <a:pPr marL="457200" lvl="0" indent="-457200">
              <a:lnSpc>
                <a:spcPct val="140016"/>
              </a:lnSpc>
              <a:buClr>
                <a:schemeClr val="tx2">
                  <a:lumMod val="90000"/>
                </a:schemeClr>
              </a:buClr>
              <a:buFont typeface="Wingdings" panose="05000000000000000000" pitchFamily="2" charset="2"/>
              <a:buChar char="ü"/>
            </a:pPr>
            <a:endParaRPr lang="bg-BG" sz="2800" b="1" dirty="0">
              <a:solidFill>
                <a:srgbClr val="FFFF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 marL="457200" lvl="0" indent="-457200">
              <a:lnSpc>
                <a:spcPct val="140016"/>
              </a:lnSpc>
              <a:buClr>
                <a:schemeClr val="tx2">
                  <a:lumMod val="90000"/>
                </a:schemeClr>
              </a:buClr>
              <a:buFont typeface="Wingdings" panose="05000000000000000000" pitchFamily="2" charset="2"/>
              <a:buChar char="ü"/>
            </a:pPr>
            <a:r>
              <a:rPr lang="bg-BG" sz="2800" b="1" dirty="0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над  28 000 е броят на подпомогнатите деца под 18 години</a:t>
            </a:r>
          </a:p>
        </p:txBody>
      </p:sp>
    </p:spTree>
    <p:extLst>
      <p:ext uri="{BB962C8B-B14F-4D97-AF65-F5344CB8AC3E}">
        <p14:creationId xmlns:p14="http://schemas.microsoft.com/office/powerpoint/2010/main" val="59267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6" name="Google Shape;506;p30"/>
          <p:cNvPicPr preferRelativeResize="0"/>
          <p:nvPr/>
        </p:nvPicPr>
        <p:blipFill rotWithShape="1">
          <a:blip r:embed="rId3">
            <a:alphaModFix/>
          </a:blip>
          <a:srcRect b="10536"/>
          <a:stretch/>
        </p:blipFill>
        <p:spPr>
          <a:xfrm>
            <a:off x="15752" y="3417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8" name="Google Shape;508;p30"/>
          <p:cNvSpPr/>
          <p:nvPr/>
        </p:nvSpPr>
        <p:spPr>
          <a:xfrm>
            <a:off x="12715594" y="40998"/>
            <a:ext cx="5572406" cy="5102502"/>
          </a:xfrm>
          <a:prstGeom prst="rect">
            <a:avLst/>
          </a:prstGeom>
          <a:solidFill>
            <a:srgbClr val="5FA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R="0" lvl="0" algn="just" defTabSz="914400" rtl="0" eaLnBrk="1" fontAlgn="auto" latinLnBrk="0" hangingPunct="1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tabLst/>
              <a:defRPr/>
            </a:pPr>
            <a:r>
              <a:rPr kumimoji="0" lang="ru-RU" sz="3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Arial"/>
              </a:rPr>
              <a:t>ЗА ПОПУЛЯРИЗИРАНЕ НА ЦЕЛИТЕ НА ПРОГРАМАТА И УСПЕШНИТЕ ПРАКТИКИ  СА ПРОВЕДЕНИ:</a:t>
            </a:r>
          </a:p>
          <a:p>
            <a:pPr marL="457200" marR="0" lvl="0" indent="-457200" defTabSz="914400" rtl="0" eaLnBrk="1" fontAlgn="auto" latinLnBrk="0" hangingPunct="1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Arial"/>
              </a:rPr>
              <a:t>294 БР. ИНФОРМАЦИОННИ СЪБИТИЯ;</a:t>
            </a:r>
          </a:p>
          <a:p>
            <a:pPr marL="457200" marR="0" lvl="0" indent="-457200" defTabSz="914400" rtl="0" eaLnBrk="1" fontAlgn="auto" latinLnBrk="0" hangingPunct="1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ru-RU" sz="30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12  БР. ИНФОРМАЦИОННИ КАМПАНИИ</a:t>
            </a:r>
          </a:p>
          <a:p>
            <a:pPr marL="457200" marR="0" lvl="0" indent="-457200" defTabSz="914400" rtl="0" eaLnBrk="1" fontAlgn="auto" latinLnBrk="0" hangingPunct="1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ru-RU" sz="30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327  ОБУЧЕНИЯ, НА КОИТО СА ОБУЧЕНИ 2 195 СЛУЖИТЕЛИ НА БЕНЕФИЦИЕНИТЕ И УО. </a:t>
            </a:r>
            <a:endParaRPr kumimoji="0" lang="ru-RU" sz="3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Arial"/>
            </a:endParaRPr>
          </a:p>
        </p:txBody>
      </p:sp>
      <p:sp>
        <p:nvSpPr>
          <p:cNvPr id="511" name="Google Shape;511;p30"/>
          <p:cNvSpPr/>
          <p:nvPr/>
        </p:nvSpPr>
        <p:spPr>
          <a:xfrm>
            <a:off x="89824" y="33387"/>
            <a:ext cx="5361528" cy="2844913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bg-BG" sz="3200" b="1">
                <a:solidFill>
                  <a:srgbClr val="FFFFEB"/>
                </a:solidFill>
              </a:rPr>
              <a:t> </a:t>
            </a:r>
            <a:r>
              <a:rPr lang="bg-BG" sz="3200" u="sng">
                <a:solidFill>
                  <a:srgbClr val="FFFFEB"/>
                </a:solidFill>
                <a:latin typeface="Bahnschrift SemiBold Condensed" panose="020B0502040204020203" pitchFamily="34" charset="0"/>
              </a:rPr>
              <a:t>ПОСТИГНАТИ РЕЗУЛТАТИ ПРИ УПРАВЛЕНИЕ И АДМИНИСТРИРАНЕ </a:t>
            </a:r>
          </a:p>
          <a:p>
            <a:pPr algn="ctr"/>
            <a:r>
              <a:rPr lang="bg-BG" sz="3200" u="sng">
                <a:solidFill>
                  <a:srgbClr val="FFFFEB"/>
                </a:solidFill>
                <a:latin typeface="Bahnschrift SemiBold Condensed" panose="020B0502040204020203" pitchFamily="34" charset="0"/>
              </a:rPr>
              <a:t>НА ОПОС 2014-2020 Г. </a:t>
            </a:r>
            <a:endParaRPr lang="bg-BG" sz="2200" b="1" u="sng" dirty="0">
              <a:solidFill>
                <a:srgbClr val="FFFFEB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512" name="Google Shape;512;p30"/>
          <p:cNvSpPr/>
          <p:nvPr/>
        </p:nvSpPr>
        <p:spPr>
          <a:xfrm>
            <a:off x="5550254" y="-15128"/>
            <a:ext cx="6969111" cy="5102502"/>
          </a:xfrm>
          <a:prstGeom prst="rect">
            <a:avLst/>
          </a:prstGeom>
          <a:solidFill>
            <a:srgbClr val="9DD1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18;p14">
            <a:extLst>
              <a:ext uri="{FF2B5EF4-FFF2-40B4-BE49-F238E27FC236}">
                <a16:creationId xmlns:a16="http://schemas.microsoft.com/office/drawing/2014/main" id="{685EC062-504E-4577-90AB-48084F66984D}"/>
              </a:ext>
            </a:extLst>
          </p:cNvPr>
          <p:cNvGrpSpPr/>
          <p:nvPr/>
        </p:nvGrpSpPr>
        <p:grpSpPr>
          <a:xfrm>
            <a:off x="5550254" y="4954583"/>
            <a:ext cx="7001870" cy="5214754"/>
            <a:chOff x="0" y="-47625"/>
            <a:chExt cx="1447742" cy="1429051"/>
          </a:xfrm>
        </p:grpSpPr>
        <p:sp>
          <p:nvSpPr>
            <p:cNvPr id="5" name="Google Shape;119;p14">
              <a:extLst>
                <a:ext uri="{FF2B5EF4-FFF2-40B4-BE49-F238E27FC236}">
                  <a16:creationId xmlns:a16="http://schemas.microsoft.com/office/drawing/2014/main" id="{75A6A4AF-E127-54C4-B26A-2DB700312CAD}"/>
                </a:ext>
              </a:extLst>
            </p:cNvPr>
            <p:cNvSpPr/>
            <p:nvPr/>
          </p:nvSpPr>
          <p:spPr>
            <a:xfrm>
              <a:off x="0" y="0"/>
              <a:ext cx="1447742" cy="1381426"/>
            </a:xfrm>
            <a:custGeom>
              <a:avLst/>
              <a:gdLst/>
              <a:ahLst/>
              <a:cxnLst/>
              <a:rect l="l" t="t" r="r" b="b"/>
              <a:pathLst>
                <a:path w="1447742" h="1381426" extrusionOk="0">
                  <a:moveTo>
                    <a:pt x="0" y="0"/>
                  </a:moveTo>
                  <a:lnTo>
                    <a:pt x="1447742" y="0"/>
                  </a:lnTo>
                  <a:lnTo>
                    <a:pt x="1447742" y="1381426"/>
                  </a:lnTo>
                  <a:lnTo>
                    <a:pt x="0" y="1381426"/>
                  </a:lnTo>
                  <a:close/>
                </a:path>
              </a:pathLst>
            </a:custGeom>
            <a:solidFill>
              <a:srgbClr val="65BB8B"/>
            </a:solidFill>
            <a:ln>
              <a:noFill/>
            </a:ln>
          </p:spPr>
        </p:sp>
        <p:sp>
          <p:nvSpPr>
            <p:cNvPr id="6" name="Google Shape;120;p14">
              <a:extLst>
                <a:ext uri="{FF2B5EF4-FFF2-40B4-BE49-F238E27FC236}">
                  <a16:creationId xmlns:a16="http://schemas.microsoft.com/office/drawing/2014/main" id="{AFDD97CF-0FAF-93A1-BF6F-11CD54770314}"/>
                </a:ext>
              </a:extLst>
            </p:cNvPr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" name="Google Shape;118;p14">
            <a:extLst>
              <a:ext uri="{FF2B5EF4-FFF2-40B4-BE49-F238E27FC236}">
                <a16:creationId xmlns:a16="http://schemas.microsoft.com/office/drawing/2014/main" id="{B51EFDB2-C3C9-7FC4-2702-364FE7A07302}"/>
              </a:ext>
            </a:extLst>
          </p:cNvPr>
          <p:cNvGrpSpPr/>
          <p:nvPr/>
        </p:nvGrpSpPr>
        <p:grpSpPr>
          <a:xfrm>
            <a:off x="0" y="2794790"/>
            <a:ext cx="5354025" cy="7492209"/>
            <a:chOff x="0" y="-47625"/>
            <a:chExt cx="1447742" cy="1429051"/>
          </a:xfrm>
        </p:grpSpPr>
        <p:sp>
          <p:nvSpPr>
            <p:cNvPr id="10" name="Google Shape;119;p14">
              <a:extLst>
                <a:ext uri="{FF2B5EF4-FFF2-40B4-BE49-F238E27FC236}">
                  <a16:creationId xmlns:a16="http://schemas.microsoft.com/office/drawing/2014/main" id="{2029FAA4-8BD7-DDCB-06F9-320F3D8CD7B8}"/>
                </a:ext>
              </a:extLst>
            </p:cNvPr>
            <p:cNvSpPr/>
            <p:nvPr/>
          </p:nvSpPr>
          <p:spPr>
            <a:xfrm>
              <a:off x="0" y="0"/>
              <a:ext cx="1447742" cy="1381426"/>
            </a:xfrm>
            <a:custGeom>
              <a:avLst/>
              <a:gdLst/>
              <a:ahLst/>
              <a:cxnLst/>
              <a:rect l="l" t="t" r="r" b="b"/>
              <a:pathLst>
                <a:path w="1447742" h="1381426" extrusionOk="0">
                  <a:moveTo>
                    <a:pt x="0" y="0"/>
                  </a:moveTo>
                  <a:lnTo>
                    <a:pt x="1447742" y="0"/>
                  </a:lnTo>
                  <a:lnTo>
                    <a:pt x="1447742" y="1381426"/>
                  </a:lnTo>
                  <a:lnTo>
                    <a:pt x="0" y="1381426"/>
                  </a:lnTo>
                  <a:close/>
                </a:path>
              </a:pathLst>
            </a:custGeom>
            <a:solidFill>
              <a:srgbClr val="65BB8B"/>
            </a:solidFill>
            <a:ln>
              <a:noFill/>
            </a:ln>
          </p:spPr>
        </p:sp>
        <p:sp>
          <p:nvSpPr>
            <p:cNvPr id="11" name="Google Shape;120;p14">
              <a:extLst>
                <a:ext uri="{FF2B5EF4-FFF2-40B4-BE49-F238E27FC236}">
                  <a16:creationId xmlns:a16="http://schemas.microsoft.com/office/drawing/2014/main" id="{9C853CAE-1D3F-27E3-C19C-9733F3FBE115}"/>
                </a:ext>
              </a:extLst>
            </p:cNvPr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72D063C8-212B-6819-E076-597767D0B660}"/>
              </a:ext>
            </a:extLst>
          </p:cNvPr>
          <p:cNvSpPr txBox="1"/>
          <p:nvPr/>
        </p:nvSpPr>
        <p:spPr>
          <a:xfrm>
            <a:off x="237538" y="3474720"/>
            <a:ext cx="4879401" cy="858696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endParaRPr lang="bg-BG" sz="2000" b="1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 marL="457200" indent="-457200" algn="just"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bg-BG" sz="3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67 БР. ОБЯВЕНИ ПРОЦЕДУРИ ЗА НАБИРАНЕ НА ПРОЕКТНИ ПРЕДЛОЖЕНИЯ;</a:t>
            </a:r>
          </a:p>
          <a:p>
            <a:pPr marL="457200" indent="-457200" algn="just"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bg-BG" sz="3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526 БР. ПОЛУЧЕНИ ПРОЕКТНИ ПРЕДЛОЖЕНИЯ, ОЦЕНЕНИ В РАМКИТЕ НА 243 БР. ОЦЕНИТЕЛНИ СЕСИИ;</a:t>
            </a:r>
          </a:p>
          <a:p>
            <a:pPr marL="457200" indent="-457200" algn="just"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bg-BG" sz="3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 391 БР. СКЛЮЧЕНИ ДОГОВОРИ, В Т.Ч. И 20 БР. ПРЕКРАТЕНИ;</a:t>
            </a:r>
          </a:p>
          <a:p>
            <a:pPr marL="457200" indent="-457200" algn="just"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bg-BG" sz="3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РАЗГЛЕДАНИ И ПОДПИСАНИ СА  564 БР. ДОПЪЛНИТЕЛНИ СПОРАЗУМЕНИЯ.</a:t>
            </a:r>
          </a:p>
          <a:p>
            <a:pPr marL="457200" indent="-457200">
              <a:buClr>
                <a:schemeClr val="tx2"/>
              </a:buClr>
              <a:buFont typeface="Wingdings" panose="05000000000000000000" pitchFamily="2" charset="2"/>
              <a:buChar char="ü"/>
            </a:pPr>
            <a:endParaRPr lang="bg-BG" sz="3200" b="1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>
              <a:buClr>
                <a:schemeClr val="tx2"/>
              </a:buClr>
            </a:pPr>
            <a:endParaRPr lang="bg-BG" sz="3200" b="1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 marL="457200" indent="-457200">
              <a:buClr>
                <a:schemeClr val="tx2"/>
              </a:buClr>
              <a:buFont typeface="Wingdings" panose="05000000000000000000" pitchFamily="2" charset="2"/>
              <a:buChar char="ü"/>
            </a:pPr>
            <a:endParaRPr lang="bg-BG" sz="3200" b="1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bg-BG" sz="2400" b="1">
              <a:solidFill>
                <a:srgbClr val="FFFFEB"/>
              </a:solidFill>
              <a:latin typeface="Bahnschrift SemiLight Condensed" panose="020B0502040204020203" pitchFamily="34" charset="0"/>
              <a:ea typeface="Libre Baskerville"/>
              <a:cs typeface="Libre Baskerville"/>
            </a:endParaRPr>
          </a:p>
          <a:p>
            <a:pPr algn="just"/>
            <a:endParaRPr lang="bg-BG" sz="2800" b="1" i="1" dirty="0">
              <a:solidFill>
                <a:srgbClr val="FFFFEB"/>
              </a:solidFill>
              <a:latin typeface="Bahnschrift SemiLight Condensed" panose="020B0502040204020203" pitchFamily="34" charset="0"/>
              <a:ea typeface="Libre Baskerville"/>
              <a:cs typeface="Libre Baskervill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AD77B0-3236-C3FB-585A-2DD93E92A0EF}"/>
              </a:ext>
            </a:extLst>
          </p:cNvPr>
          <p:cNvSpPr txBox="1"/>
          <p:nvPr/>
        </p:nvSpPr>
        <p:spPr>
          <a:xfrm>
            <a:off x="6404178" y="5782320"/>
            <a:ext cx="5125213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endParaRPr lang="bg-BG" sz="3200" b="1" dirty="0">
              <a:solidFill>
                <a:srgbClr val="FFFFEB"/>
              </a:solidFill>
            </a:endParaRPr>
          </a:p>
        </p:txBody>
      </p:sp>
      <p:grpSp>
        <p:nvGrpSpPr>
          <p:cNvPr id="13" name="Google Shape;118;p14">
            <a:extLst>
              <a:ext uri="{FF2B5EF4-FFF2-40B4-BE49-F238E27FC236}">
                <a16:creationId xmlns:a16="http://schemas.microsoft.com/office/drawing/2014/main" id="{B3522764-9D2F-C79A-2620-5AA661B143A6}"/>
              </a:ext>
            </a:extLst>
          </p:cNvPr>
          <p:cNvGrpSpPr/>
          <p:nvPr/>
        </p:nvGrpSpPr>
        <p:grpSpPr>
          <a:xfrm>
            <a:off x="6255782" y="-403886"/>
            <a:ext cx="12003644" cy="10649888"/>
            <a:chOff x="-1696302" y="-1537069"/>
            <a:chExt cx="3144044" cy="2918495"/>
          </a:xfrm>
        </p:grpSpPr>
        <p:sp>
          <p:nvSpPr>
            <p:cNvPr id="14" name="Google Shape;119;p14">
              <a:extLst>
                <a:ext uri="{FF2B5EF4-FFF2-40B4-BE49-F238E27FC236}">
                  <a16:creationId xmlns:a16="http://schemas.microsoft.com/office/drawing/2014/main" id="{6AFEEB14-5EE1-D83E-6143-9B4711458F11}"/>
                </a:ext>
              </a:extLst>
            </p:cNvPr>
            <p:cNvSpPr/>
            <p:nvPr/>
          </p:nvSpPr>
          <p:spPr>
            <a:xfrm>
              <a:off x="-4345" y="0"/>
              <a:ext cx="1452087" cy="1381426"/>
            </a:xfrm>
            <a:custGeom>
              <a:avLst/>
              <a:gdLst/>
              <a:ahLst/>
              <a:cxnLst/>
              <a:rect l="l" t="t" r="r" b="b"/>
              <a:pathLst>
                <a:path w="1447742" h="1381426" extrusionOk="0">
                  <a:moveTo>
                    <a:pt x="0" y="0"/>
                  </a:moveTo>
                  <a:lnTo>
                    <a:pt x="1447742" y="0"/>
                  </a:lnTo>
                  <a:lnTo>
                    <a:pt x="1447742" y="1381426"/>
                  </a:lnTo>
                  <a:lnTo>
                    <a:pt x="0" y="138142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15" name="Google Shape;120;p14">
              <a:extLst>
                <a:ext uri="{FF2B5EF4-FFF2-40B4-BE49-F238E27FC236}">
                  <a16:creationId xmlns:a16="http://schemas.microsoft.com/office/drawing/2014/main" id="{7BE191BE-12DD-F7D4-FECA-40EAED467539}"/>
                </a:ext>
              </a:extLst>
            </p:cNvPr>
            <p:cNvSpPr txBox="1"/>
            <p:nvPr/>
          </p:nvSpPr>
          <p:spPr>
            <a:xfrm>
              <a:off x="-1696302" y="-1537069"/>
              <a:ext cx="1500259" cy="14207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5907848-545E-860C-2536-331C89536450}"/>
              </a:ext>
            </a:extLst>
          </p:cNvPr>
          <p:cNvSpPr txBox="1"/>
          <p:nvPr/>
        </p:nvSpPr>
        <p:spPr>
          <a:xfrm>
            <a:off x="13032350" y="5317290"/>
            <a:ext cx="5018112" cy="337291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bg-BG" sz="30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УО Е ОСЪЩЕСТВИЛ ПРОЦЕСУАЛНО ПРЕДСТАВИТЕЛСТВО:</a:t>
            </a:r>
          </a:p>
          <a:p>
            <a:pPr lvl="0" algn="just">
              <a:lnSpc>
                <a:spcPct val="120000"/>
              </a:lnSpc>
            </a:pPr>
            <a:endParaRPr lang="bg-BG" sz="3000" b="1">
              <a:solidFill>
                <a:srgbClr val="FFFF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League Spartan"/>
              <a:cs typeface="League Spartan"/>
            </a:endParaRPr>
          </a:p>
          <a:p>
            <a:pPr marL="457200" lvl="0" indent="-457200" algn="just">
              <a:lnSpc>
                <a:spcPct val="120000"/>
              </a:lnSpc>
              <a:buClr>
                <a:schemeClr val="tx2">
                  <a:lumMod val="90000"/>
                </a:schemeClr>
              </a:buClr>
              <a:buFont typeface="Wingdings" panose="05000000000000000000" pitchFamily="2" charset="2"/>
              <a:buChar char="ü"/>
            </a:pPr>
            <a:r>
              <a:rPr lang="bg-BG" sz="30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ПО НАД 1 960 БР. СЪДЕБНИ ДЕЛА.</a:t>
            </a:r>
          </a:p>
          <a:p>
            <a:pPr lvl="0" algn="just">
              <a:lnSpc>
                <a:spcPct val="120000"/>
              </a:lnSpc>
              <a:buClr>
                <a:schemeClr val="tx2">
                  <a:lumMod val="90000"/>
                </a:schemeClr>
              </a:buClr>
            </a:pPr>
            <a:r>
              <a:rPr lang="bg-BG" sz="30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РЕГИСТРИРАНИ И ОБРАБОТЕНИ СА:</a:t>
            </a:r>
          </a:p>
          <a:p>
            <a:pPr marL="457200" lvl="0" indent="-457200" algn="just">
              <a:lnSpc>
                <a:spcPct val="120000"/>
              </a:lnSpc>
              <a:buClr>
                <a:schemeClr val="tx2">
                  <a:lumMod val="90000"/>
                </a:schemeClr>
              </a:buClr>
              <a:buFont typeface="Wingdings" panose="05000000000000000000" pitchFamily="2" charset="2"/>
              <a:buChar char="ü"/>
            </a:pPr>
            <a:r>
              <a:rPr lang="bg-BG" sz="30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</a:rPr>
              <a:t>1 536 БР. СИГНАЛИ ЗА НЕРЕДНОСТ</a:t>
            </a:r>
            <a:r>
              <a:rPr lang="bg-BG" sz="3000" b="1">
                <a:solidFill>
                  <a:srgbClr val="FFFFEB"/>
                </a:solidFill>
                <a:latin typeface="Bahnschrift SemiBold Condensed" panose="020B0502040204020203" pitchFamily="34" charset="0"/>
                <a:ea typeface="League Spartan"/>
                <a:cs typeface="League Spartan"/>
              </a:rPr>
              <a:t>. </a:t>
            </a:r>
          </a:p>
        </p:txBody>
      </p:sp>
      <p:sp>
        <p:nvSpPr>
          <p:cNvPr id="484" name="Google Shape;838;p41">
            <a:extLst>
              <a:ext uri="{FF2B5EF4-FFF2-40B4-BE49-F238E27FC236}">
                <a16:creationId xmlns:a16="http://schemas.microsoft.com/office/drawing/2014/main" id="{B8044E4F-6A9E-A0C7-547C-7ECD6F049546}"/>
              </a:ext>
            </a:extLst>
          </p:cNvPr>
          <p:cNvSpPr/>
          <p:nvPr/>
        </p:nvSpPr>
        <p:spPr>
          <a:xfrm>
            <a:off x="89824" y="99783"/>
            <a:ext cx="896191" cy="887312"/>
          </a:xfrm>
          <a:custGeom>
            <a:avLst/>
            <a:gdLst/>
            <a:ahLst/>
            <a:cxnLst/>
            <a:rect l="l" t="t" r="r" b="b"/>
            <a:pathLst>
              <a:path w="797056" h="797056" extrusionOk="0">
                <a:moveTo>
                  <a:pt x="530883" y="187766"/>
                </a:moveTo>
                <a:lnTo>
                  <a:pt x="680327" y="116730"/>
                </a:lnTo>
                <a:lnTo>
                  <a:pt x="609291" y="266174"/>
                </a:lnTo>
                <a:cubicBezTo>
                  <a:pt x="589356" y="234558"/>
                  <a:pt x="562499" y="207701"/>
                  <a:pt x="530883" y="187766"/>
                </a:cubicBezTo>
                <a:close/>
                <a:moveTo>
                  <a:pt x="797057" y="398528"/>
                </a:moveTo>
                <a:lnTo>
                  <a:pt x="641256" y="343134"/>
                </a:lnTo>
                <a:cubicBezTo>
                  <a:pt x="645317" y="360955"/>
                  <a:pt x="647480" y="379492"/>
                  <a:pt x="647480" y="398528"/>
                </a:cubicBezTo>
                <a:cubicBezTo>
                  <a:pt x="647480" y="417565"/>
                  <a:pt x="645317" y="436102"/>
                  <a:pt x="641256" y="453923"/>
                </a:cubicBezTo>
                <a:lnTo>
                  <a:pt x="797057" y="398528"/>
                </a:lnTo>
                <a:close/>
                <a:moveTo>
                  <a:pt x="530883" y="609291"/>
                </a:moveTo>
                <a:lnTo>
                  <a:pt x="680311" y="680327"/>
                </a:lnTo>
                <a:lnTo>
                  <a:pt x="609291" y="530883"/>
                </a:lnTo>
                <a:cubicBezTo>
                  <a:pt x="589356" y="562499"/>
                  <a:pt x="562499" y="589356"/>
                  <a:pt x="530883" y="609291"/>
                </a:cubicBezTo>
                <a:close/>
                <a:moveTo>
                  <a:pt x="343134" y="641256"/>
                </a:moveTo>
                <a:lnTo>
                  <a:pt x="398529" y="797057"/>
                </a:lnTo>
                <a:lnTo>
                  <a:pt x="453923" y="641256"/>
                </a:lnTo>
                <a:cubicBezTo>
                  <a:pt x="436102" y="645317"/>
                  <a:pt x="417565" y="647480"/>
                  <a:pt x="398529" y="647480"/>
                </a:cubicBezTo>
                <a:cubicBezTo>
                  <a:pt x="379492" y="647480"/>
                  <a:pt x="360955" y="645317"/>
                  <a:pt x="343134" y="641256"/>
                </a:cubicBezTo>
                <a:close/>
                <a:moveTo>
                  <a:pt x="187766" y="530883"/>
                </a:moveTo>
                <a:lnTo>
                  <a:pt x="116730" y="680327"/>
                </a:lnTo>
                <a:lnTo>
                  <a:pt x="266174" y="609291"/>
                </a:lnTo>
                <a:cubicBezTo>
                  <a:pt x="234558" y="589356"/>
                  <a:pt x="207701" y="562499"/>
                  <a:pt x="187766" y="530883"/>
                </a:cubicBezTo>
                <a:close/>
                <a:moveTo>
                  <a:pt x="149577" y="398528"/>
                </a:moveTo>
                <a:cubicBezTo>
                  <a:pt x="149577" y="379492"/>
                  <a:pt x="151740" y="360955"/>
                  <a:pt x="155801" y="343134"/>
                </a:cubicBezTo>
                <a:lnTo>
                  <a:pt x="0" y="398528"/>
                </a:lnTo>
                <a:lnTo>
                  <a:pt x="155801" y="453923"/>
                </a:lnTo>
                <a:cubicBezTo>
                  <a:pt x="151740" y="436102"/>
                  <a:pt x="149577" y="417565"/>
                  <a:pt x="149577" y="398528"/>
                </a:cubicBezTo>
                <a:close/>
                <a:moveTo>
                  <a:pt x="266174" y="187766"/>
                </a:moveTo>
                <a:lnTo>
                  <a:pt x="116730" y="116730"/>
                </a:lnTo>
                <a:lnTo>
                  <a:pt x="187766" y="266174"/>
                </a:lnTo>
                <a:cubicBezTo>
                  <a:pt x="207701" y="234558"/>
                  <a:pt x="234558" y="207701"/>
                  <a:pt x="266174" y="187766"/>
                </a:cubicBezTo>
                <a:close/>
                <a:moveTo>
                  <a:pt x="398529" y="166217"/>
                </a:moveTo>
                <a:cubicBezTo>
                  <a:pt x="270434" y="166217"/>
                  <a:pt x="166217" y="270434"/>
                  <a:pt x="166217" y="398528"/>
                </a:cubicBezTo>
                <a:cubicBezTo>
                  <a:pt x="166217" y="526623"/>
                  <a:pt x="270434" y="630840"/>
                  <a:pt x="398529" y="630840"/>
                </a:cubicBezTo>
                <a:cubicBezTo>
                  <a:pt x="526623" y="630840"/>
                  <a:pt x="630840" y="526623"/>
                  <a:pt x="630840" y="398528"/>
                </a:cubicBezTo>
                <a:cubicBezTo>
                  <a:pt x="630840" y="270434"/>
                  <a:pt x="526623" y="166217"/>
                  <a:pt x="398529" y="166217"/>
                </a:cubicBezTo>
                <a:close/>
                <a:moveTo>
                  <a:pt x="453923" y="155801"/>
                </a:moveTo>
                <a:lnTo>
                  <a:pt x="398529" y="0"/>
                </a:lnTo>
                <a:lnTo>
                  <a:pt x="343134" y="155801"/>
                </a:lnTo>
                <a:cubicBezTo>
                  <a:pt x="360955" y="151740"/>
                  <a:pt x="379492" y="149577"/>
                  <a:pt x="398529" y="149577"/>
                </a:cubicBezTo>
                <a:cubicBezTo>
                  <a:pt x="417565" y="149577"/>
                  <a:pt x="436102" y="151740"/>
                  <a:pt x="453923" y="155801"/>
                </a:cubicBezTo>
                <a:close/>
              </a:path>
            </a:pathLst>
          </a:custGeom>
          <a:solidFill>
            <a:srgbClr val="FFFF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8C28F6-B344-9C8B-BCA1-1DC83262BB84}"/>
              </a:ext>
            </a:extLst>
          </p:cNvPr>
          <p:cNvSpPr txBox="1"/>
          <p:nvPr/>
        </p:nvSpPr>
        <p:spPr>
          <a:xfrm>
            <a:off x="5834252" y="0"/>
            <a:ext cx="6717871" cy="1665372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just">
              <a:lnSpc>
                <a:spcPct val="140016"/>
              </a:lnSpc>
              <a:buClr>
                <a:schemeClr val="bg1"/>
              </a:buClr>
            </a:pPr>
            <a:r>
              <a:rPr lang="bg-BG" sz="3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ОСЪЩЕСТВЕН ПОСЛЕДВАЩ КОНТРОЛ ЗА ЗАКОНОСЪОБРАЗНОСТ НА:</a:t>
            </a:r>
          </a:p>
          <a:p>
            <a:pPr marL="457200" lvl="0" indent="-457200" algn="just">
              <a:lnSpc>
                <a:spcPct val="140016"/>
              </a:lnSpc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sz="3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3 262 БР. ДОГОВОРА ПО РЕДА НА ЗОП; </a:t>
            </a:r>
          </a:p>
          <a:p>
            <a:pPr marL="457200" lvl="0" indent="-457200" algn="just">
              <a:lnSpc>
                <a:spcPct val="140016"/>
              </a:lnSpc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sz="3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1 153 БР. ДИРЕКТНО СКЛЮЧЕНИ ДОГОВОРИ С ИЗБРАНИ ИЗПЪЛНИТЕЛИ; </a:t>
            </a:r>
          </a:p>
          <a:p>
            <a:pPr marL="457200" lvl="0" indent="-457200">
              <a:lnSpc>
                <a:spcPct val="140016"/>
              </a:lnSpc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sz="3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797 БР. АНЕКСИ ПО СКЛЮЧЕНИТЕ ДОГОВОРИ С ИЗПЪЛНИТЕЛИ.</a:t>
            </a:r>
          </a:p>
          <a:p>
            <a:pPr lvl="0" algn="just">
              <a:lnSpc>
                <a:spcPct val="140016"/>
              </a:lnSpc>
              <a:buClr>
                <a:schemeClr val="bg1"/>
              </a:buClr>
            </a:pPr>
            <a:endParaRPr lang="ru-RU" sz="2800" b="1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 marL="457200" lvl="0" indent="-457200" algn="just">
              <a:lnSpc>
                <a:spcPct val="140016"/>
              </a:lnSpc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sz="3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3 354 БР. ВЕРИФИЦИРАНИ ИСКАНИЯ ЗА ПЛАЩАНЕ; </a:t>
            </a:r>
          </a:p>
          <a:p>
            <a:pPr marL="457200" lvl="0" indent="-457200" algn="just">
              <a:lnSpc>
                <a:spcPct val="140016"/>
              </a:lnSpc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sz="3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60 БР. ДОКЛАДИ ЗА ИЗВЪРШЕНА СЕРТИФИКАЦИЯ НА РАЗХОДИТЕ;</a:t>
            </a:r>
          </a:p>
          <a:p>
            <a:pPr marL="457200" lvl="0" indent="-457200">
              <a:lnSpc>
                <a:spcPct val="140016"/>
              </a:lnSpc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sz="3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663 БР. ИЗВЪРШЕНИ ПРОВЕРКИ НА МЯСТО;</a:t>
            </a:r>
          </a:p>
          <a:p>
            <a:pPr marL="457200" lvl="0" indent="-457200">
              <a:lnSpc>
                <a:spcPct val="140016"/>
              </a:lnSpc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sz="3200" b="1">
                <a:solidFill>
                  <a:srgbClr val="FFFF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</a:rPr>
              <a:t>128 БР. ПРОВЕРКИ  ЗА УСТОЙЧИВОСТ НА ОПЕРАЦИИТЕ. </a:t>
            </a:r>
          </a:p>
          <a:p>
            <a:pPr lvl="0" algn="ctr">
              <a:lnSpc>
                <a:spcPct val="140016"/>
              </a:lnSpc>
              <a:buClr>
                <a:schemeClr val="bg1"/>
              </a:buClr>
            </a:pPr>
            <a:endParaRPr lang="ru-RU" sz="3200" b="1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 lvl="0" algn="ctr">
              <a:lnSpc>
                <a:spcPct val="140016"/>
              </a:lnSpc>
              <a:buClr>
                <a:schemeClr val="bg1"/>
              </a:buClr>
            </a:pPr>
            <a:endParaRPr lang="en-US" sz="3200" b="1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 lvl="0" algn="ctr">
              <a:lnSpc>
                <a:spcPct val="140016"/>
              </a:lnSpc>
              <a:buClr>
                <a:schemeClr val="bg1"/>
              </a:buClr>
            </a:pPr>
            <a:endParaRPr lang="bg-BG" sz="2400" b="1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 lvl="0" algn="ctr">
              <a:lnSpc>
                <a:spcPct val="140016"/>
              </a:lnSpc>
              <a:buClr>
                <a:schemeClr val="bg1"/>
              </a:buClr>
            </a:pPr>
            <a:endParaRPr lang="bg-BG" sz="2400" b="1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 lvl="0" algn="ctr">
              <a:lnSpc>
                <a:spcPct val="140016"/>
              </a:lnSpc>
              <a:buClr>
                <a:schemeClr val="bg1"/>
              </a:buClr>
            </a:pPr>
            <a:endParaRPr lang="bg-BG" sz="2400" b="1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 lvl="0" algn="ctr">
              <a:lnSpc>
                <a:spcPct val="140016"/>
              </a:lnSpc>
              <a:buClr>
                <a:schemeClr val="bg1"/>
              </a:buClr>
            </a:pPr>
            <a:endParaRPr lang="bg-BG" sz="2400" b="1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 lvl="0" algn="ctr">
              <a:lnSpc>
                <a:spcPct val="140016"/>
              </a:lnSpc>
              <a:buClr>
                <a:schemeClr val="bg1"/>
              </a:buClr>
            </a:pPr>
            <a:endParaRPr lang="bg-BG" sz="2400" b="1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 lvl="0" algn="ctr">
              <a:lnSpc>
                <a:spcPct val="140016"/>
              </a:lnSpc>
              <a:buClr>
                <a:schemeClr val="bg1"/>
              </a:buClr>
            </a:pPr>
            <a:endParaRPr lang="bg-BG" sz="2400" b="1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 lvl="0" algn="ctr">
              <a:lnSpc>
                <a:spcPct val="140016"/>
              </a:lnSpc>
              <a:buClr>
                <a:schemeClr val="bg1"/>
              </a:buClr>
            </a:pPr>
            <a:endParaRPr lang="bg-BG" sz="2400" b="1" dirty="0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 lvl="0" algn="ctr">
              <a:lnSpc>
                <a:spcPct val="140016"/>
              </a:lnSpc>
              <a:buClr>
                <a:schemeClr val="bg1"/>
              </a:buClr>
            </a:pPr>
            <a:endParaRPr lang="bg-BG" sz="3200" b="1" u="sng" dirty="0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  <a:p>
            <a:pPr lvl="0" algn="ctr">
              <a:lnSpc>
                <a:spcPct val="140016"/>
              </a:lnSpc>
              <a:buClr>
                <a:schemeClr val="bg1"/>
              </a:buClr>
            </a:pPr>
            <a:endParaRPr lang="bg-BG" sz="3200" b="1" u="sng" dirty="0">
              <a:solidFill>
                <a:srgbClr val="FFFFEB"/>
              </a:solidFill>
              <a:latin typeface="Bahnschrift SemiBold Condensed" panose="020B0502040204020203" pitchFamily="34" charset="0"/>
              <a:ea typeface="Libre Baskerville"/>
              <a:cs typeface="Libre 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146331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" name="Google Shape;522;p31"/>
          <p:cNvGrpSpPr/>
          <p:nvPr/>
        </p:nvGrpSpPr>
        <p:grpSpPr>
          <a:xfrm>
            <a:off x="4291056" y="-180826"/>
            <a:ext cx="9705893" cy="10467826"/>
            <a:chOff x="0" y="-47625"/>
            <a:chExt cx="2556284" cy="2756958"/>
          </a:xfrm>
        </p:grpSpPr>
        <p:sp>
          <p:nvSpPr>
            <p:cNvPr id="523" name="Google Shape;523;p31"/>
            <p:cNvSpPr/>
            <p:nvPr/>
          </p:nvSpPr>
          <p:spPr>
            <a:xfrm>
              <a:off x="0" y="0"/>
              <a:ext cx="2556284" cy="2709333"/>
            </a:xfrm>
            <a:custGeom>
              <a:avLst/>
              <a:gdLst/>
              <a:ahLst/>
              <a:cxnLst/>
              <a:rect l="l" t="t" r="r" b="b"/>
              <a:pathLst>
                <a:path w="2556284" h="2709333" extrusionOk="0">
                  <a:moveTo>
                    <a:pt x="0" y="0"/>
                  </a:moveTo>
                  <a:lnTo>
                    <a:pt x="2556284" y="0"/>
                  </a:lnTo>
                  <a:lnTo>
                    <a:pt x="255628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FFFEB"/>
            </a:solidFill>
            <a:ln>
              <a:noFill/>
            </a:ln>
          </p:spPr>
        </p:sp>
        <p:sp>
          <p:nvSpPr>
            <p:cNvPr id="524" name="Google Shape;524;p31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525" name="Google Shape;525;p31"/>
          <p:cNvPicPr preferRelativeResize="0"/>
          <p:nvPr/>
        </p:nvPicPr>
        <p:blipFill rotWithShape="1">
          <a:blip r:embed="rId3">
            <a:alphaModFix amt="25000"/>
          </a:blip>
          <a:srcRect l="7605" r="7604"/>
          <a:stretch/>
        </p:blipFill>
        <p:spPr>
          <a:xfrm rot="5400000">
            <a:off x="3465317" y="-3434974"/>
            <a:ext cx="10287000" cy="17217643"/>
          </a:xfrm>
          <a:prstGeom prst="rect">
            <a:avLst/>
          </a:prstGeom>
          <a:noFill/>
          <a:ln>
            <a:noFill/>
          </a:ln>
        </p:spPr>
      </p:pic>
      <p:sp>
        <p:nvSpPr>
          <p:cNvPr id="527" name="Google Shape;527;p31"/>
          <p:cNvSpPr txBox="1"/>
          <p:nvPr/>
        </p:nvSpPr>
        <p:spPr>
          <a:xfrm>
            <a:off x="5204643" y="3134342"/>
            <a:ext cx="7333188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bg-BG" sz="6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eague Spartan"/>
                <a:cs typeface="League Spartan"/>
                <a:sym typeface="League Spartan"/>
              </a:rPr>
              <a:t>Благодаря за вниманието</a:t>
            </a:r>
            <a:endParaRPr sz="60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528" name="Google Shape;528;p31"/>
          <p:cNvSpPr txBox="1"/>
          <p:nvPr/>
        </p:nvSpPr>
        <p:spPr>
          <a:xfrm>
            <a:off x="4891649" y="5173848"/>
            <a:ext cx="8266750" cy="25006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30000"/>
              </a:lnSpc>
            </a:pPr>
            <a:br>
              <a:rPr lang="bg-BG" sz="3500" dirty="0">
                <a:solidFill>
                  <a:srgbClr val="403F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re Baskerville"/>
                <a:ea typeface="Libre Baskerville"/>
                <a:cs typeface="Libre Baskerville"/>
              </a:rPr>
            </a:br>
            <a:endParaRPr lang="bg-BG" sz="3500" dirty="0"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re Baskerville"/>
              <a:ea typeface="Libre Baskerville"/>
              <a:cs typeface="Libre Baskerville"/>
            </a:endParaRPr>
          </a:p>
          <a:p>
            <a:pPr lvl="0" algn="ctr">
              <a:lnSpc>
                <a:spcPct val="130000"/>
              </a:lnSpc>
            </a:pPr>
            <a:br>
              <a:rPr lang="bg-BG" sz="3500" dirty="0">
                <a:solidFill>
                  <a:srgbClr val="403F3F"/>
                </a:solidFill>
                <a:latin typeface="Libre Baskerville"/>
                <a:ea typeface="Libre Baskerville"/>
                <a:cs typeface="Libre Baskerville"/>
              </a:rPr>
            </a:br>
            <a:r>
              <a:rPr lang="en-US" sz="2000" dirty="0">
                <a:solidFill>
                  <a:srgbClr val="403F3F"/>
                </a:solidFill>
                <a:latin typeface="Libre Baskerville"/>
                <a:ea typeface="Libre Baskerville"/>
                <a:cs typeface="Libre Baskerville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https://www.eufunds.bg/bg/opos</a:t>
            </a:r>
            <a:r>
              <a:rPr lang="en-US" sz="2000" dirty="0">
                <a:solidFill>
                  <a:srgbClr val="403F3F"/>
                </a:solidFill>
                <a:latin typeface="Libre Baskerville"/>
                <a:ea typeface="Libre Baskerville"/>
                <a:cs typeface="Libre Baskerville"/>
              </a:rPr>
              <a:t> </a:t>
            </a:r>
            <a:endParaRPr dirty="0"/>
          </a:p>
        </p:txBody>
      </p:sp>
      <p:grpSp>
        <p:nvGrpSpPr>
          <p:cNvPr id="3" name="Google Shape;293;p21">
            <a:extLst>
              <a:ext uri="{FF2B5EF4-FFF2-40B4-BE49-F238E27FC236}">
                <a16:creationId xmlns:a16="http://schemas.microsoft.com/office/drawing/2014/main" id="{C8E527AE-F7E4-AC6B-A4BE-BCB66654D5ED}"/>
              </a:ext>
            </a:extLst>
          </p:cNvPr>
          <p:cNvGrpSpPr/>
          <p:nvPr/>
        </p:nvGrpSpPr>
        <p:grpSpPr>
          <a:xfrm>
            <a:off x="0" y="-516834"/>
            <a:ext cx="4291050" cy="10866784"/>
            <a:chOff x="0" y="-47625"/>
            <a:chExt cx="4816592" cy="1005734"/>
          </a:xfrm>
        </p:grpSpPr>
        <p:sp>
          <p:nvSpPr>
            <p:cNvPr id="4" name="Google Shape;294;p21">
              <a:extLst>
                <a:ext uri="{FF2B5EF4-FFF2-40B4-BE49-F238E27FC236}">
                  <a16:creationId xmlns:a16="http://schemas.microsoft.com/office/drawing/2014/main" id="{63D8CE68-D035-5A81-66F8-E5E8FC887B00}"/>
                </a:ext>
              </a:extLst>
            </p:cNvPr>
            <p:cNvSpPr/>
            <p:nvPr/>
          </p:nvSpPr>
          <p:spPr>
            <a:xfrm>
              <a:off x="0" y="0"/>
              <a:ext cx="4816592" cy="958109"/>
            </a:xfrm>
            <a:custGeom>
              <a:avLst/>
              <a:gdLst/>
              <a:ahLst/>
              <a:cxnLst/>
              <a:rect l="l" t="t" r="r" b="b"/>
              <a:pathLst>
                <a:path w="4816592" h="958109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958109"/>
                  </a:lnTo>
                  <a:lnTo>
                    <a:pt x="0" y="95810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5" name="Google Shape;295;p21">
              <a:extLst>
                <a:ext uri="{FF2B5EF4-FFF2-40B4-BE49-F238E27FC236}">
                  <a16:creationId xmlns:a16="http://schemas.microsoft.com/office/drawing/2014/main" id="{E0ED4A89-2F55-2E7D-EE6E-8CF737434716}"/>
                </a:ext>
              </a:extLst>
            </p:cNvPr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" name="Google Shape;293;p21">
            <a:extLst>
              <a:ext uri="{FF2B5EF4-FFF2-40B4-BE49-F238E27FC236}">
                <a16:creationId xmlns:a16="http://schemas.microsoft.com/office/drawing/2014/main" id="{8BEE524F-01A9-97A9-F8E0-E7C91DE02A1A}"/>
              </a:ext>
            </a:extLst>
          </p:cNvPr>
          <p:cNvGrpSpPr/>
          <p:nvPr/>
        </p:nvGrpSpPr>
        <p:grpSpPr>
          <a:xfrm>
            <a:off x="13996944" y="-516834"/>
            <a:ext cx="4291050" cy="10803834"/>
            <a:chOff x="0" y="-47625"/>
            <a:chExt cx="4816592" cy="1005734"/>
          </a:xfrm>
        </p:grpSpPr>
        <p:sp>
          <p:nvSpPr>
            <p:cNvPr id="7" name="Google Shape;294;p21">
              <a:extLst>
                <a:ext uri="{FF2B5EF4-FFF2-40B4-BE49-F238E27FC236}">
                  <a16:creationId xmlns:a16="http://schemas.microsoft.com/office/drawing/2014/main" id="{2B7CC00E-A4AB-F195-C0B2-8263057CD025}"/>
                </a:ext>
              </a:extLst>
            </p:cNvPr>
            <p:cNvSpPr/>
            <p:nvPr/>
          </p:nvSpPr>
          <p:spPr>
            <a:xfrm>
              <a:off x="0" y="0"/>
              <a:ext cx="4816592" cy="958109"/>
            </a:xfrm>
            <a:custGeom>
              <a:avLst/>
              <a:gdLst/>
              <a:ahLst/>
              <a:cxnLst/>
              <a:rect l="l" t="t" r="r" b="b"/>
              <a:pathLst>
                <a:path w="4816592" h="958109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958109"/>
                  </a:lnTo>
                  <a:lnTo>
                    <a:pt x="0" y="95810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8" name="Google Shape;295;p21">
              <a:extLst>
                <a:ext uri="{FF2B5EF4-FFF2-40B4-BE49-F238E27FC236}">
                  <a16:creationId xmlns:a16="http://schemas.microsoft.com/office/drawing/2014/main" id="{348653B0-EB00-BC9F-2D32-EA859F524E34}"/>
                </a:ext>
              </a:extLst>
            </p:cNvPr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0" name="Graphic 9" descr="Deciduous tree">
            <a:extLst>
              <a:ext uri="{FF2B5EF4-FFF2-40B4-BE49-F238E27FC236}">
                <a16:creationId xmlns:a16="http://schemas.microsoft.com/office/drawing/2014/main" id="{3603F772-8FD3-4901-6D4F-ECB46E03F8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83295" y="7346333"/>
            <a:ext cx="2066545" cy="1810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17"/>
          <p:cNvPicPr preferRelativeResize="0"/>
          <p:nvPr/>
        </p:nvPicPr>
        <p:blipFill rotWithShape="1">
          <a:blip r:embed="rId3">
            <a:alphaModFix/>
          </a:blip>
          <a:srcRect t="5268" b="5268"/>
          <a:stretch/>
        </p:blipFill>
        <p:spPr>
          <a:xfrm>
            <a:off x="-105508" y="0"/>
            <a:ext cx="18393507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7"/>
          <p:cNvSpPr txBox="1"/>
          <p:nvPr/>
        </p:nvSpPr>
        <p:spPr>
          <a:xfrm>
            <a:off x="281354" y="1674055"/>
            <a:ext cx="16777453" cy="8863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tabLst/>
              <a:defRPr/>
            </a:pPr>
            <a:r>
              <a:rPr kumimoji="0" lang="bg-BG" sz="4800" b="0" i="1" u="none" strike="noStrike" kern="0" cap="none" spc="0" normalizeH="0" baseline="0" noProof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    </a:t>
            </a:r>
            <a:r>
              <a:rPr lang="bg-BG" sz="4800" u="sng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Обща информация и цели</a:t>
            </a:r>
            <a:endParaRPr kumimoji="0" lang="ru-RU" sz="4000" b="0" i="0" u="none" strike="noStrike" kern="0" cap="none" spc="0" normalizeH="0" baseline="0" noProof="0">
              <a:ln>
                <a:noFill/>
              </a:ln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sym typeface="Arial"/>
            </a:endParaRPr>
          </a:p>
          <a:p>
            <a:pPr marL="742950" marR="0" lvl="0" indent="-7429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0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sym typeface="Arial"/>
              </a:rPr>
              <a:t>Окончателният доклад за изпълнението на ОПОС 2014-2020 г. </a:t>
            </a:r>
            <a:r>
              <a:rPr lang="ru-RU" sz="400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е изготвен</a:t>
            </a:r>
            <a:r>
              <a:rPr kumimoji="0" lang="ru-RU" sz="40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sym typeface="Arial"/>
              </a:rPr>
              <a:t> съгласно чл. 50 и чл. 111 от Регламент (ЕС) № 1303/2013 г. по образец в съответствие с Приложение V на Регламент за изпълнение (ЕС) 2015/207;</a:t>
            </a:r>
          </a:p>
          <a:p>
            <a:pPr marL="742950" marR="0" lvl="0" indent="-74295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0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sym typeface="Arial"/>
              </a:rPr>
              <a:t>Основната цел на доклада е да представи «голямата картина» за изпълнението на програмния цикъл и</a:t>
            </a:r>
            <a:r>
              <a:rPr kumimoji="0" lang="en-US" sz="40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sym typeface="Arial"/>
              </a:rPr>
              <a:t> </a:t>
            </a:r>
            <a:r>
              <a:rPr kumimoji="0" lang="ru-RU" sz="40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sym typeface="Arial"/>
              </a:rPr>
              <a:t>най-важните постигнати резултати във финансов и физически аспект, както и вложените усилия</a:t>
            </a:r>
            <a:r>
              <a:rPr kumimoji="0" lang="en-US" sz="40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sym typeface="Arial"/>
              </a:rPr>
              <a:t>,</a:t>
            </a:r>
            <a:r>
              <a:rPr kumimoji="0" lang="ru-RU" sz="40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sym typeface="Arial"/>
              </a:rPr>
              <a:t> и предприетите корективни мерки в процеса;</a:t>
            </a:r>
          </a:p>
          <a:p>
            <a:pPr marL="742950" lvl="0" indent="-7429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400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Срокът за изпращане на документите за приключването, част от които е Окончателният доклад за изпълнението, е 15.02.2026 г. </a:t>
            </a:r>
          </a:p>
          <a:p>
            <a:pPr marR="0" lvl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tabLst/>
              <a:defRPr/>
            </a:pPr>
            <a:endParaRPr kumimoji="0" lang="ru-RU" sz="4000" b="0" i="0" u="none" strike="noStrike" kern="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sym typeface="Arial"/>
            </a:endParaRP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600" b="0" i="1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cs typeface="Arial"/>
              <a:sym typeface="Arial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sz="36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cs typeface="Arial"/>
              <a:sym typeface="Arial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5D63C6F2-F4AB-F227-0D58-FF2C0DD1E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" y="0"/>
            <a:ext cx="1675950" cy="177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E384A0-CBF7-A0ED-A90F-0299C47950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8117" y="4638"/>
            <a:ext cx="2313836" cy="1769404"/>
          </a:xfrm>
          <a:prstGeom prst="rect">
            <a:avLst/>
          </a:prstGeom>
        </p:spPr>
      </p:pic>
      <p:grpSp>
        <p:nvGrpSpPr>
          <p:cNvPr id="2" name="Google Shape;253;p19">
            <a:extLst>
              <a:ext uri="{FF2B5EF4-FFF2-40B4-BE49-F238E27FC236}">
                <a16:creationId xmlns:a16="http://schemas.microsoft.com/office/drawing/2014/main" id="{C2E5CF51-E280-F7F3-6618-70633A0B65CE}"/>
              </a:ext>
            </a:extLst>
          </p:cNvPr>
          <p:cNvGrpSpPr/>
          <p:nvPr/>
        </p:nvGrpSpPr>
        <p:grpSpPr>
          <a:xfrm>
            <a:off x="13448323" y="8775353"/>
            <a:ext cx="1422841" cy="1226815"/>
            <a:chOff x="1813" y="0"/>
            <a:chExt cx="809173" cy="812800"/>
          </a:xfrm>
        </p:grpSpPr>
        <p:sp>
          <p:nvSpPr>
            <p:cNvPr id="3" name="Google Shape;254;p19">
              <a:extLst>
                <a:ext uri="{FF2B5EF4-FFF2-40B4-BE49-F238E27FC236}">
                  <a16:creationId xmlns:a16="http://schemas.microsoft.com/office/drawing/2014/main" id="{8F5CEF84-0D21-234F-7E84-E67B380444AD}"/>
                </a:ext>
              </a:extLst>
            </p:cNvPr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2C6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55;p19">
              <a:extLst>
                <a:ext uri="{FF2B5EF4-FFF2-40B4-BE49-F238E27FC236}">
                  <a16:creationId xmlns:a16="http://schemas.microsoft.com/office/drawing/2014/main" id="{468E1945-968C-066A-1A5B-AA2E2820DBF3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" name="Google Shape;245;p19">
            <a:extLst>
              <a:ext uri="{FF2B5EF4-FFF2-40B4-BE49-F238E27FC236}">
                <a16:creationId xmlns:a16="http://schemas.microsoft.com/office/drawing/2014/main" id="{1555A47E-A423-06EE-6221-2CCFB82169CD}"/>
              </a:ext>
            </a:extLst>
          </p:cNvPr>
          <p:cNvSpPr/>
          <p:nvPr/>
        </p:nvSpPr>
        <p:spPr>
          <a:xfrm>
            <a:off x="14871164" y="7852228"/>
            <a:ext cx="1742340" cy="1536533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solidFill>
            <a:srgbClr val="9DD1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3;p19">
            <a:extLst>
              <a:ext uri="{FF2B5EF4-FFF2-40B4-BE49-F238E27FC236}">
                <a16:creationId xmlns:a16="http://schemas.microsoft.com/office/drawing/2014/main" id="{A34099B2-585B-6F8E-0D62-BDCE383C5AC0}"/>
              </a:ext>
            </a:extLst>
          </p:cNvPr>
          <p:cNvGrpSpPr/>
          <p:nvPr/>
        </p:nvGrpSpPr>
        <p:grpSpPr>
          <a:xfrm flipH="1" flipV="1">
            <a:off x="16609275" y="9052544"/>
            <a:ext cx="899063" cy="888063"/>
            <a:chOff x="1813" y="0"/>
            <a:chExt cx="809173" cy="812800"/>
          </a:xfrm>
        </p:grpSpPr>
        <p:sp>
          <p:nvSpPr>
            <p:cNvPr id="9" name="Google Shape;264;p19">
              <a:extLst>
                <a:ext uri="{FF2B5EF4-FFF2-40B4-BE49-F238E27FC236}">
                  <a16:creationId xmlns:a16="http://schemas.microsoft.com/office/drawing/2014/main" id="{8135AB1D-A586-DAEB-94A4-DE21413CED42}"/>
                </a:ext>
              </a:extLst>
            </p:cNvPr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40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5;p19">
              <a:extLst>
                <a:ext uri="{FF2B5EF4-FFF2-40B4-BE49-F238E27FC236}">
                  <a16:creationId xmlns:a16="http://schemas.microsoft.com/office/drawing/2014/main" id="{F9E53B66-BF9F-FA26-C21B-2EA07A190F43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78F9156C-01C8-494E-FC81-F51642BAC6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19345" y="8074401"/>
            <a:ext cx="377985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2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EFC327FA-5832-DBA6-0648-5CB246B05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17">
            <a:extLst>
              <a:ext uri="{FF2B5EF4-FFF2-40B4-BE49-F238E27FC236}">
                <a16:creationId xmlns:a16="http://schemas.microsoft.com/office/drawing/2014/main" id="{3F68A5A4-7758-410D-09A4-4CF7BECDD14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5268" b="5268"/>
          <a:stretch/>
        </p:blipFill>
        <p:spPr>
          <a:xfrm>
            <a:off x="-52754" y="0"/>
            <a:ext cx="18393507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7">
            <a:extLst>
              <a:ext uri="{FF2B5EF4-FFF2-40B4-BE49-F238E27FC236}">
                <a16:creationId xmlns:a16="http://schemas.microsoft.com/office/drawing/2014/main" id="{C4002826-326E-5B49-C190-90A21A067FD7}"/>
              </a:ext>
            </a:extLst>
          </p:cNvPr>
          <p:cNvSpPr txBox="1"/>
          <p:nvPr/>
        </p:nvSpPr>
        <p:spPr>
          <a:xfrm>
            <a:off x="295420" y="1346033"/>
            <a:ext cx="17697157" cy="11818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4400" b="1" u="sng" strike="noStrike" kern="0" cap="none" spc="0" normalizeH="0" baseline="0" noProof="0">
              <a:ln>
                <a:noFill/>
              </a:ln>
              <a:solidFill>
                <a:srgbClr val="9BBB59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4400" b="1" u="sng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Окончателният доклад за изпълнението на ОПОС 2014 – 2020 г. </a:t>
            </a:r>
            <a:r>
              <a:rPr lang="ru-RU" sz="4400" b="1" u="sng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съдържа информация за (1):</a:t>
            </a:r>
            <a:endParaRPr kumimoji="0" lang="ru-RU" sz="4400" b="1" u="none" strike="noStrike" kern="0" cap="none" spc="0" normalizeH="0" baseline="0" noProof="0">
              <a:ln>
                <a:noFill/>
              </a:ln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постигнатия напредък в изпълнението на приоритетните оси по отношение на финансовите данни, общите и специфичните показатели и целевите им стойности; 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напредъка </a:t>
            </a:r>
            <a:r>
              <a:rPr lang="ru-RU" sz="440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при</a:t>
            </a: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 постигането на целите на програмата; 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установените проблеми и предприетите корективни мерки за тяхното разрешаване; 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напредъка в изпълнението на големи проекти;</a:t>
            </a:r>
          </a:p>
          <a:p>
            <a:pPr marL="571500" lvl="0" indent="-5715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извършените оценки </a:t>
            </a:r>
            <a:r>
              <a:rPr lang="ru-RU" sz="440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по</a:t>
            </a: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 програмата</a:t>
            </a:r>
            <a:r>
              <a:rPr lang="ru-RU" sz="440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 и предприетите действия във връзка с констатациите</a:t>
            </a: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; 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постигнатите резултати от мерките за информация и публичност;</a:t>
            </a: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4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4000" b="0" i="0" u="none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4000" b="0" i="0" u="none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4400" b="0" i="0" u="sng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4400" b="0" i="1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cs typeface="Arial"/>
              <a:sym typeface="Arial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sz="36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cs typeface="Arial"/>
              <a:sym typeface="Arial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B3309B14-830F-4E80-B779-DC32679B4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4" y="1"/>
            <a:ext cx="1582682" cy="1674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8E6D28-E5BD-1329-51E4-369E7B4894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1155" y="4638"/>
            <a:ext cx="2300001" cy="16703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EDC11CB-B76A-5927-94E1-3C1838EB03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14126" y="8591154"/>
            <a:ext cx="1572904" cy="149364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1B5A842-F914-1550-3530-A5B3BB32A7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73305" y="8076456"/>
            <a:ext cx="943875" cy="8509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1F6B2D-1324-DF8B-1601-29972B7AA35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335387" y="8990788"/>
            <a:ext cx="1148187" cy="10940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B1877C-FC88-D86F-D58F-AE9A5F9842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V="1">
            <a:off x="17614592" y="9330212"/>
            <a:ext cx="377985" cy="41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08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16FA2AC6-3876-3DEB-12AE-324C5355B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17">
            <a:extLst>
              <a:ext uri="{FF2B5EF4-FFF2-40B4-BE49-F238E27FC236}">
                <a16:creationId xmlns:a16="http://schemas.microsoft.com/office/drawing/2014/main" id="{72AEA777-4401-C59C-00EA-FCBAD9FD6DB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5268" b="5268"/>
          <a:stretch/>
        </p:blipFill>
        <p:spPr>
          <a:xfrm>
            <a:off x="-1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7">
            <a:extLst>
              <a:ext uri="{FF2B5EF4-FFF2-40B4-BE49-F238E27FC236}">
                <a16:creationId xmlns:a16="http://schemas.microsoft.com/office/drawing/2014/main" id="{DD4F6503-8F66-4DF2-6E36-F5C0474BCEB8}"/>
              </a:ext>
            </a:extLst>
          </p:cNvPr>
          <p:cNvSpPr txBox="1"/>
          <p:nvPr/>
        </p:nvSpPr>
        <p:spPr>
          <a:xfrm>
            <a:off x="360608" y="1378039"/>
            <a:ext cx="17491962" cy="15881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20000"/>
              </a:lnSpc>
            </a:pPr>
            <a:endParaRPr lang="ru-RU" sz="4400" u="sng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lvl="0">
              <a:lnSpc>
                <a:spcPct val="120000"/>
              </a:lnSpc>
            </a:pPr>
            <a:r>
              <a:rPr lang="ru-RU" sz="4400" u="sng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Окончателният доклад за изпълнението на ОПОС 2014 – 2020 г. съдържа информация за (2):</a:t>
            </a:r>
            <a:endParaRPr kumimoji="0" lang="ru-RU" sz="4400" b="0" i="0" u="sng" strike="noStrike" kern="0" cap="none" spc="0" normalizeH="0" baseline="0" noProof="0">
              <a:ln>
                <a:noFill/>
              </a:ln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приноса на ОПОС 2014 -2020</a:t>
            </a:r>
            <a:r>
              <a:rPr kumimoji="0" lang="ru-RU" sz="4400" b="0" i="0" u="none" strike="noStrike" kern="0" cap="none" spc="0" normalizeH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 г. </a:t>
            </a: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към макрорегионалните стратегии на Европейския</a:t>
            </a:r>
            <a:r>
              <a:rPr kumimoji="0" lang="ru-RU" sz="4400" b="0" i="0" u="none" strike="noStrike" kern="0" cap="none" spc="0" normalizeH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 съюз (Стратегията на ЕС за Дунавския регион)</a:t>
            </a: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; 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изпълнението операциите,</a:t>
            </a:r>
            <a:r>
              <a:rPr lang="ru-RU" sz="440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 </a:t>
            </a:r>
            <a:r>
              <a:rPr kumimoji="0" lang="ru-RU" sz="4400" b="0" i="0" u="none" strike="noStrike" kern="0" cap="none" spc="0" normalizeH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насочени към</a:t>
            </a: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 миграционните предизвикателства (приоритетна</a:t>
            </a:r>
            <a:r>
              <a:rPr kumimoji="0" lang="ru-RU" sz="4400" b="0" i="0" u="none" strike="noStrike" kern="0" cap="none" spc="0" normalizeH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 ос 7)</a:t>
            </a: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;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действията, предприети за спазване на принципите за насърчаване на равенството </a:t>
            </a:r>
            <a:r>
              <a:rPr lang="ru-RU" sz="440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и </a:t>
            </a: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 устойчивото развитие;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440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размера на </a:t>
            </a: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средствата, предоставени за постигане на целите за</a:t>
            </a:r>
            <a:r>
              <a:rPr kumimoji="0" lang="ru-RU" sz="4400" b="0" i="0" u="none" strike="noStrike" kern="0" cap="none" spc="0" normalizeH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 </a:t>
            </a: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борбата срещу изменението на климата;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4400" b="0" i="0" u="none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4400" b="0" i="0" u="sng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4400" b="0" i="0" u="sng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4400" b="0" i="0" u="sng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4000" b="0" i="0" u="none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4000" b="0" i="0" u="none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4000" b="0" i="0" u="none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4400" b="0" i="0" u="sng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4400" b="0" i="1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cs typeface="Arial"/>
              <a:sym typeface="Arial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sz="36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cs typeface="Arial"/>
              <a:sym typeface="Arial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B64912D0-C437-AFB0-79A5-BE82FE72F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4" y="1"/>
            <a:ext cx="1582682" cy="1674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DB799C3-BF5D-37E1-5262-A057AC7068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1155" y="4638"/>
            <a:ext cx="2300001" cy="16703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31CAB9C-CFBC-BEFA-3E0A-EA1E14DFDD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95321" y="8706869"/>
            <a:ext cx="1178200" cy="10947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545382-E308-9162-B0AE-A11D9A2EBF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313710" y="9090761"/>
            <a:ext cx="749477" cy="798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BEA8F5-B294-3569-BA7C-4E8B5F5A75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194254" y="8596388"/>
            <a:ext cx="1443986" cy="14936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0FDC06-8B8A-8B55-3C5F-C8A197650D6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10362" y="8645245"/>
            <a:ext cx="377985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7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04E4FF67-65D2-C4D1-55B3-5AB19B7E7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17">
            <a:extLst>
              <a:ext uri="{FF2B5EF4-FFF2-40B4-BE49-F238E27FC236}">
                <a16:creationId xmlns:a16="http://schemas.microsoft.com/office/drawing/2014/main" id="{64A21EC2-7102-FDC5-D857-5888A625257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5268" b="5268"/>
          <a:stretch/>
        </p:blipFill>
        <p:spPr>
          <a:xfrm>
            <a:off x="-105508" y="0"/>
            <a:ext cx="18393507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7">
            <a:extLst>
              <a:ext uri="{FF2B5EF4-FFF2-40B4-BE49-F238E27FC236}">
                <a16:creationId xmlns:a16="http://schemas.microsoft.com/office/drawing/2014/main" id="{5E970A53-B3B8-D5C4-7141-E8C38C6BDCCE}"/>
              </a:ext>
            </a:extLst>
          </p:cNvPr>
          <p:cNvSpPr txBox="1"/>
          <p:nvPr/>
        </p:nvSpPr>
        <p:spPr>
          <a:xfrm>
            <a:off x="98474" y="1491175"/>
            <a:ext cx="17667012" cy="13406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4200" b="0" i="0" u="sng" strike="noStrike" kern="0" cap="none" spc="0" normalizeH="0" baseline="0" noProof="0">
              <a:ln>
                <a:noFill/>
              </a:ln>
              <a:solidFill>
                <a:srgbClr val="9BBB59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lvl="0">
              <a:lnSpc>
                <a:spcPct val="120000"/>
              </a:lnSpc>
            </a:pPr>
            <a:r>
              <a:rPr lang="ru-RU" sz="4400" b="1" u="sng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Окончателният доклад за изпълнението на ОПОС 2014 – 2020 г. съдържа информация за </a:t>
            </a:r>
            <a:r>
              <a:rPr kumimoji="0" lang="ru-RU" sz="4400" b="1" i="0" u="sng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(</a:t>
            </a:r>
            <a:r>
              <a:rPr kumimoji="0" lang="en-US" sz="4400" b="1" i="0" u="sng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3</a:t>
            </a:r>
            <a:r>
              <a:rPr kumimoji="0" lang="ru-RU" sz="4400" b="1" i="0" u="sng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):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участието на партньорите в изпълнението, мониторинга и оценката на оперативната програма;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приноса на програмата към целите на стратегията на Съюза за интелигентен, устойчив и приобщаващ растеж;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напредъка в прилагането на воденото от общностите местно развитие; 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напредъка в осъществяването на действия за засилване на административния капацитет.</a:t>
            </a:r>
          </a:p>
          <a:p>
            <a:pPr marR="0" lvl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tabLst/>
              <a:defRPr/>
            </a:pPr>
            <a:endParaRPr kumimoji="0" lang="ru-RU" sz="4400" b="0" i="0" u="sng" strike="noStrike" kern="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4400" b="0" i="0" u="sng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4000" b="0" i="0" u="none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4000" b="0" i="0" u="none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4000" b="0" i="0" u="none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4400" b="0" i="0" u="sng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4400" b="0" i="1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cs typeface="Arial"/>
              <a:sym typeface="Arial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sz="36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cs typeface="Arial"/>
              <a:sym typeface="Arial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2FCFE438-1667-71D2-07F0-0967AA53A3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4" y="1"/>
            <a:ext cx="1582682" cy="1674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87EE527-0C26-2055-E5F1-9B77EB16AF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1155" y="4638"/>
            <a:ext cx="2300001" cy="16703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63D2CE2-E466-2A27-6BB2-93CF6A0E16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39472" y="8365628"/>
            <a:ext cx="1572904" cy="149364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6BD8CA6-EF02-9D41-D32C-2D984BB5B3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247361" y="8643391"/>
            <a:ext cx="1151317" cy="10957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5ED9EB-2385-2244-566E-5EFF61E017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530076" y="7966305"/>
            <a:ext cx="749873" cy="7986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5C33520-0DA5-2905-8893-764CA6128CE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765650" y="9361146"/>
            <a:ext cx="377985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6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2B772CEF-1B49-E7F4-794B-D60B43C6E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17">
            <a:extLst>
              <a:ext uri="{FF2B5EF4-FFF2-40B4-BE49-F238E27FC236}">
                <a16:creationId xmlns:a16="http://schemas.microsoft.com/office/drawing/2014/main" id="{B5E93A16-4E78-494D-9700-D7AEE0618C6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5268" b="5268"/>
          <a:stretch/>
        </p:blipFill>
        <p:spPr>
          <a:xfrm>
            <a:off x="-105508" y="0"/>
            <a:ext cx="18393507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7">
            <a:extLst>
              <a:ext uri="{FF2B5EF4-FFF2-40B4-BE49-F238E27FC236}">
                <a16:creationId xmlns:a16="http://schemas.microsoft.com/office/drawing/2014/main" id="{AEA59C71-74AE-DE98-5563-99CE2C9F7290}"/>
              </a:ext>
            </a:extLst>
          </p:cNvPr>
          <p:cNvSpPr txBox="1"/>
          <p:nvPr/>
        </p:nvSpPr>
        <p:spPr>
          <a:xfrm>
            <a:off x="253218" y="1491175"/>
            <a:ext cx="17317330" cy="16546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4400" b="0" i="0" u="sng" strike="noStrike" kern="0" cap="none" spc="0" normalizeH="0" baseline="0" noProof="0">
              <a:ln>
                <a:noFill/>
              </a:ln>
              <a:solidFill>
                <a:srgbClr val="9BBB59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4400" b="0" i="0" u="sng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Към</a:t>
            </a:r>
            <a:r>
              <a:rPr kumimoji="0" lang="ru-RU" sz="4400" b="0" i="0" u="sng" strike="noStrike" kern="0" cap="none" spc="0" normalizeH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 </a:t>
            </a:r>
            <a:r>
              <a:rPr kumimoji="0" lang="ru-RU" sz="4400" b="0" i="0" u="sng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Окончателния доклад за изпълнението на ОПОС 2014 – 2020 г.</a:t>
            </a:r>
            <a:r>
              <a:rPr kumimoji="0" lang="en-US" sz="4400" b="0" i="0" u="sng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 </a:t>
            </a:r>
            <a:r>
              <a:rPr kumimoji="0" lang="bg-BG" sz="4400" b="0" i="0" u="sng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са</a:t>
            </a:r>
            <a:r>
              <a:rPr kumimoji="0" lang="bg-BG" sz="4400" b="0" i="0" u="sng" strike="noStrike" kern="0" cap="none" spc="0" normalizeH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 приложени:</a:t>
            </a:r>
            <a:r>
              <a:rPr kumimoji="0" lang="ru-RU" sz="4400" b="0" i="0" u="sng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 </a:t>
            </a:r>
            <a:endParaRPr kumimoji="0" lang="ru-RU" sz="4400" b="0" i="0" u="none" strike="noStrike" kern="0" cap="none" spc="0" normalizeH="0" baseline="0" noProof="0">
              <a:ln>
                <a:noFill/>
              </a:ln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списък на всички поетапни операции</a:t>
            </a:r>
            <a:r>
              <a:rPr lang="ru-RU" sz="440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:</a:t>
            </a:r>
            <a:endParaRPr kumimoji="0" lang="ru-RU" sz="4400" b="0" i="0" u="none" strike="noStrike" kern="0" cap="none" spc="0" normalizeH="0" baseline="0" noProof="0">
              <a:ln>
                <a:noFill/>
              </a:ln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списък на всички неактивни операции</a:t>
            </a:r>
            <a:r>
              <a:rPr lang="ru-RU" sz="440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;</a:t>
            </a:r>
            <a:endParaRPr kumimoji="0" lang="ru-RU" sz="4400" b="0" i="0" u="none" strike="noStrike" kern="0" cap="none" spc="0" normalizeH="0" baseline="0" noProof="0">
              <a:ln>
                <a:noFill/>
              </a:ln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списък на всички операции, засегнати от текущи национални разследвания или спрени поради съдебно производство или административно обжалване със суспензивно действие;</a:t>
            </a:r>
            <a:endParaRPr lang="ru-RU" sz="440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440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Доклад за операциите в рамките на ОПОС, които са изпълнени чрез финансови инструменти;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440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Резюме за гражданите.</a:t>
            </a: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440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lvl="0">
              <a:lnSpc>
                <a:spcPct val="120000"/>
              </a:lnSpc>
            </a:pPr>
            <a:endParaRPr lang="ru-RU" sz="440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tabLst/>
              <a:defRPr/>
            </a:pPr>
            <a:endParaRPr kumimoji="0" lang="ru-RU" sz="4400" b="0" i="0" u="none" strike="noStrike" kern="0" cap="none" spc="0" normalizeH="0" baseline="0" noProof="0">
              <a:ln>
                <a:noFill/>
              </a:ln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4000" b="0" i="0" u="none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4000" b="0" i="0" u="none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4000" b="0" i="0" u="none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4000" b="0" i="0" u="none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4000" b="0" i="0" u="none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4400" b="0" i="0" u="sng" strike="noStrike" kern="0" cap="none" spc="0" normalizeH="0" baseline="0" noProof="0">
              <a:ln>
                <a:noFill/>
              </a:ln>
              <a:solidFill>
                <a:srgbClr val="40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ea typeface="Libre Baskerville"/>
              <a:cs typeface="Libre Baskerville"/>
              <a:sym typeface="Libre Baskerville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4400" b="0" i="1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cs typeface="Arial"/>
              <a:sym typeface="Arial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sz="36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cs typeface="Arial"/>
              <a:sym typeface="Arial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EE6F88FE-AEC5-8C96-37C7-E560CEC620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" y="2319"/>
            <a:ext cx="1582682" cy="1674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E0E9864-8637-C48E-B3E9-4875057B9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1155" y="4638"/>
            <a:ext cx="2300001" cy="16703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412E299-05DC-FD6B-FA97-136BD28AF4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25714" y="8795825"/>
            <a:ext cx="1108628" cy="10806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4B52AED-57C5-8D14-15BF-9C360C17A4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939148" y="7996912"/>
            <a:ext cx="1997226" cy="17672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7BA556-3A25-343A-D52B-C44450F9EC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225481" y="9260114"/>
            <a:ext cx="749873" cy="7116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27C8A91-B5D6-4A98-57C9-55EDAE63399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4093371" y="8196323"/>
            <a:ext cx="382270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52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2D18F920-595F-72C6-D275-AEE0D026A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17">
            <a:extLst>
              <a:ext uri="{FF2B5EF4-FFF2-40B4-BE49-F238E27FC236}">
                <a16:creationId xmlns:a16="http://schemas.microsoft.com/office/drawing/2014/main" id="{9214A4FD-95AF-048C-7D64-B2A0853322E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5268" b="5268"/>
          <a:stretch/>
        </p:blipFill>
        <p:spPr>
          <a:xfrm>
            <a:off x="0" y="1172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7">
            <a:extLst>
              <a:ext uri="{FF2B5EF4-FFF2-40B4-BE49-F238E27FC236}">
                <a16:creationId xmlns:a16="http://schemas.microsoft.com/office/drawing/2014/main" id="{625B285B-BEC7-1AE7-B472-B155197AE7EF}"/>
              </a:ext>
            </a:extLst>
          </p:cNvPr>
          <p:cNvSpPr txBox="1"/>
          <p:nvPr/>
        </p:nvSpPr>
        <p:spPr>
          <a:xfrm>
            <a:off x="1728299" y="388238"/>
            <a:ext cx="14240656" cy="99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bg-BG" sz="5400">
                <a:solidFill>
                  <a:srgbClr val="403F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  ОПОС 2014-2020 г. </a:t>
            </a:r>
            <a:endParaRPr sz="6000" dirty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9354CBE3-315B-20ED-5932-6232CE6D1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" y="0"/>
            <a:ext cx="1675950" cy="177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0DE654-FE59-AC97-9926-36315531FB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8117" y="4638"/>
            <a:ext cx="2313836" cy="1769404"/>
          </a:xfrm>
          <a:prstGeom prst="rect">
            <a:avLst/>
          </a:prstGeom>
        </p:spPr>
      </p:pic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0573D646-A9F6-77AD-F2DF-D86622FB69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8874407"/>
              </p:ext>
            </p:extLst>
          </p:nvPr>
        </p:nvGraphicFramePr>
        <p:xfrm>
          <a:off x="770965" y="1780755"/>
          <a:ext cx="17212235" cy="81180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3" name="Graphic 2" descr="Open hand with plant">
            <a:extLst>
              <a:ext uri="{FF2B5EF4-FFF2-40B4-BE49-F238E27FC236}">
                <a16:creationId xmlns:a16="http://schemas.microsoft.com/office/drawing/2014/main" id="{C5BC1129-15D0-22B0-CABB-4B97DEB1A59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659852" y="4787153"/>
            <a:ext cx="2700279" cy="313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96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B43FC7AA-5A18-7019-B927-1735B30F5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17">
            <a:extLst>
              <a:ext uri="{FF2B5EF4-FFF2-40B4-BE49-F238E27FC236}">
                <a16:creationId xmlns:a16="http://schemas.microsoft.com/office/drawing/2014/main" id="{DA7C5185-3D51-68A5-8AF3-F9A6A98F3CA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5268" b="5268"/>
          <a:stretch/>
        </p:blipFill>
        <p:spPr>
          <a:xfrm>
            <a:off x="0" y="-1"/>
            <a:ext cx="18288000" cy="10678333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7">
            <a:extLst>
              <a:ext uri="{FF2B5EF4-FFF2-40B4-BE49-F238E27FC236}">
                <a16:creationId xmlns:a16="http://schemas.microsoft.com/office/drawing/2014/main" id="{EEF47EA6-4E80-925E-03F9-A62ACC8E19AA}"/>
              </a:ext>
            </a:extLst>
          </p:cNvPr>
          <p:cNvSpPr txBox="1"/>
          <p:nvPr/>
        </p:nvSpPr>
        <p:spPr>
          <a:xfrm>
            <a:off x="4484914" y="426570"/>
            <a:ext cx="10228803" cy="99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5000" b="0" i="0" u="none" strike="noStrike" kern="0" cap="none" spc="0" normalizeH="0" baseline="0" noProof="0">
                <a:ln>
                  <a:noFill/>
                </a:ln>
                <a:solidFill>
                  <a:srgbClr val="403F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ФИНАНСОВО ИЗПЪЛНЕНИЕ НА ОПОС 2014-2020 г</a:t>
            </a:r>
            <a:r>
              <a:rPr kumimoji="0" lang="ru-RU" sz="5400" b="0" i="0" u="none" strike="noStrike" kern="0" cap="none" spc="0" normalizeH="0" baseline="0" noProof="0">
                <a:ln>
                  <a:noFill/>
                </a:ln>
                <a:solidFill>
                  <a:srgbClr val="403F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. 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cs typeface="Arial"/>
              <a:sym typeface="Arial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036F03A9-6F2D-D756-091F-86FB85129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" y="0"/>
            <a:ext cx="1675950" cy="177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1382833-BD6C-2976-9C94-9B9FF9A78D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8117" y="4638"/>
            <a:ext cx="2313836" cy="1769404"/>
          </a:xfrm>
          <a:prstGeom prst="rect">
            <a:avLst/>
          </a:prstGeom>
        </p:spPr>
      </p:pic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B43B7B2-62B6-BFEA-43E8-1745281963FE}"/>
              </a:ext>
            </a:extLst>
          </p:cNvPr>
          <p:cNvGraphicFramePr>
            <a:graphicFrameLocks/>
          </p:cNvGraphicFramePr>
          <p:nvPr/>
        </p:nvGraphicFramePr>
        <p:xfrm>
          <a:off x="650929" y="8229600"/>
          <a:ext cx="17203118" cy="1921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F4DE241-7E10-3352-5AC4-479162C9EAB0}"/>
              </a:ext>
            </a:extLst>
          </p:cNvPr>
          <p:cNvSpPr txBox="1"/>
          <p:nvPr/>
        </p:nvSpPr>
        <p:spPr>
          <a:xfrm>
            <a:off x="216978" y="2000704"/>
            <a:ext cx="17420093" cy="14126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800" b="0" i="0" u="none" strike="noStrike" kern="0" cap="none" spc="0" normalizeH="0" baseline="0" noProof="0">
              <a:ln>
                <a:noFill/>
              </a:ln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sym typeface="Arial"/>
            </a:endParaRP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8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sym typeface="Arial"/>
              </a:rPr>
              <a:t>O</a:t>
            </a:r>
            <a:r>
              <a:rPr kumimoji="0" lang="ru-RU" sz="38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sym typeface="Arial"/>
              </a:rPr>
              <a:t>бявени са общо 67 бр. процедури на стойност от 2,528 млрд. евро или над 151 % от бюджета на програмата. 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800" b="0" i="0" u="none" strike="noStrike" kern="0" cap="none" spc="0" normalizeH="0" baseline="0" noProof="0">
              <a:ln>
                <a:noFill/>
              </a:ln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sym typeface="Arial"/>
            </a:endParaRP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8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sym typeface="Arial"/>
              </a:rPr>
              <a:t>371 бр.</a:t>
            </a:r>
            <a:r>
              <a:rPr kumimoji="0" lang="en-US" sz="38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sym typeface="Arial"/>
              </a:rPr>
              <a:t> </a:t>
            </a:r>
            <a:r>
              <a:rPr kumimoji="0" lang="bg-BG" sz="38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sym typeface="Arial"/>
              </a:rPr>
              <a:t>са сключените</a:t>
            </a:r>
            <a:r>
              <a:rPr kumimoji="0" lang="ru-RU" sz="38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sym typeface="Arial"/>
              </a:rPr>
              <a:t> договори и издадените заповеди за предоставяне на безвъзмездна финансова помощ в размер на 1,640 млрд. евро или 98,3 % от бюджета. 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800" b="0" i="0" u="none" strike="noStrike" kern="0" cap="none" spc="0" normalizeH="0" baseline="0" noProof="0">
              <a:ln>
                <a:noFill/>
              </a:ln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sym typeface="Arial"/>
            </a:endParaRP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8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sym typeface="Arial"/>
              </a:rPr>
              <a:t>Размерът на верифицираните разходи възлиза на 1,611 млрд. евро или 96,6 % от общото финансиране. Изплатените средства по програмата възлизат на 1,626 млрд. евро (97,4 % от бюджета). 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800" b="0" i="0" u="none" strike="noStrike" kern="0" cap="none" spc="0" normalizeH="0" baseline="0" noProof="0">
              <a:ln>
                <a:noFill/>
              </a:ln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Condensed" panose="020B0502040204020203" pitchFamily="34" charset="0"/>
              <a:sym typeface="Arial"/>
            </a:endParaRP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8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Condensed" panose="020B0502040204020203" pitchFamily="34" charset="0"/>
                <a:sym typeface="Arial"/>
              </a:rPr>
              <a:t>Общо сертифицираните пред Европейската комисия разходи с Годишен счетоводен отчет са в размер на 1,613 млрд. евро, представляващи 96,7 % от бюджета на  програмата</a:t>
            </a:r>
            <a:r>
              <a:rPr kumimoji="0" lang="ru-RU" sz="36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hnschrift SemiBold SemiConden" panose="020B0502040204020203" pitchFamily="34" charset="0"/>
                <a:cs typeface="Arial"/>
                <a:sym typeface="Arial"/>
              </a:rPr>
              <a:t>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ru-RU" sz="3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SemiConden" panose="020B0502040204020203" pitchFamily="34" charset="0"/>
              <a:cs typeface="Arial"/>
              <a:sym typeface="Arial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SemiConden" panose="020B0502040204020203" pitchFamily="34" charset="0"/>
              <a:cs typeface="Arial"/>
              <a:sym typeface="Arial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SemiConden" panose="020B0502040204020203" pitchFamily="34" charset="0"/>
              <a:cs typeface="Arial"/>
              <a:sym typeface="Arial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SemiConden" panose="020B0502040204020203" pitchFamily="34" charset="0"/>
              <a:cs typeface="Arial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ahnschrift SemiBold SemiConden" panose="020B0502040204020203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bg-BG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7" name="Google Shape;253;p19">
            <a:extLst>
              <a:ext uri="{FF2B5EF4-FFF2-40B4-BE49-F238E27FC236}">
                <a16:creationId xmlns:a16="http://schemas.microsoft.com/office/drawing/2014/main" id="{4722C1BE-D888-9FDA-1FA3-3F30FFBC80F9}"/>
              </a:ext>
            </a:extLst>
          </p:cNvPr>
          <p:cNvGrpSpPr/>
          <p:nvPr/>
        </p:nvGrpSpPr>
        <p:grpSpPr>
          <a:xfrm>
            <a:off x="16660845" y="8741739"/>
            <a:ext cx="1449807" cy="1464902"/>
            <a:chOff x="1813" y="0"/>
            <a:chExt cx="809173" cy="812800"/>
          </a:xfrm>
        </p:grpSpPr>
        <p:sp>
          <p:nvSpPr>
            <p:cNvPr id="9" name="Google Shape;254;p19">
              <a:extLst>
                <a:ext uri="{FF2B5EF4-FFF2-40B4-BE49-F238E27FC236}">
                  <a16:creationId xmlns:a16="http://schemas.microsoft.com/office/drawing/2014/main" id="{E8C5EA5E-E8F0-4486-5224-5D08C239F247}"/>
                </a:ext>
              </a:extLst>
            </p:cNvPr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2C6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255;p19">
              <a:extLst>
                <a:ext uri="{FF2B5EF4-FFF2-40B4-BE49-F238E27FC236}">
                  <a16:creationId xmlns:a16="http://schemas.microsoft.com/office/drawing/2014/main" id="{AE719176-A9D3-9D02-CCAD-5D7BF8E3D3A2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" name="Google Shape;263;p19">
            <a:extLst>
              <a:ext uri="{FF2B5EF4-FFF2-40B4-BE49-F238E27FC236}">
                <a16:creationId xmlns:a16="http://schemas.microsoft.com/office/drawing/2014/main" id="{E24ECB2D-168B-0D04-4E51-975B231564A1}"/>
              </a:ext>
            </a:extLst>
          </p:cNvPr>
          <p:cNvGrpSpPr/>
          <p:nvPr/>
        </p:nvGrpSpPr>
        <p:grpSpPr>
          <a:xfrm flipH="1" flipV="1">
            <a:off x="13662954" y="9416398"/>
            <a:ext cx="981569" cy="888063"/>
            <a:chOff x="1813" y="0"/>
            <a:chExt cx="809173" cy="812800"/>
          </a:xfrm>
        </p:grpSpPr>
        <p:sp>
          <p:nvSpPr>
            <p:cNvPr id="12" name="Google Shape;264;p19">
              <a:extLst>
                <a:ext uri="{FF2B5EF4-FFF2-40B4-BE49-F238E27FC236}">
                  <a16:creationId xmlns:a16="http://schemas.microsoft.com/office/drawing/2014/main" id="{21D85A1D-102D-D641-CB0E-30E808A83EC3}"/>
                </a:ext>
              </a:extLst>
            </p:cNvPr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403F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265;p19">
              <a:extLst>
                <a:ext uri="{FF2B5EF4-FFF2-40B4-BE49-F238E27FC236}">
                  <a16:creationId xmlns:a16="http://schemas.microsoft.com/office/drawing/2014/main" id="{61B75CBB-86A8-BCC1-28FC-A7B9B3906746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" name="Google Shape;266;p19">
            <a:extLst>
              <a:ext uri="{FF2B5EF4-FFF2-40B4-BE49-F238E27FC236}">
                <a16:creationId xmlns:a16="http://schemas.microsoft.com/office/drawing/2014/main" id="{66BA1795-3335-8BF9-0EA4-86BE4F9765BF}"/>
              </a:ext>
            </a:extLst>
          </p:cNvPr>
          <p:cNvGrpSpPr/>
          <p:nvPr/>
        </p:nvGrpSpPr>
        <p:grpSpPr>
          <a:xfrm>
            <a:off x="15121852" y="9064176"/>
            <a:ext cx="981569" cy="886864"/>
            <a:chOff x="1813" y="0"/>
            <a:chExt cx="809173" cy="812800"/>
          </a:xfrm>
        </p:grpSpPr>
        <p:sp>
          <p:nvSpPr>
            <p:cNvPr id="15" name="Google Shape;267;p19">
              <a:extLst>
                <a:ext uri="{FF2B5EF4-FFF2-40B4-BE49-F238E27FC236}">
                  <a16:creationId xmlns:a16="http://schemas.microsoft.com/office/drawing/2014/main" id="{1B67594F-8B70-8E5E-507F-6486302BB3DD}"/>
                </a:ext>
              </a:extLst>
            </p:cNvPr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65BB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268;p19">
              <a:extLst>
                <a:ext uri="{FF2B5EF4-FFF2-40B4-BE49-F238E27FC236}">
                  <a16:creationId xmlns:a16="http://schemas.microsoft.com/office/drawing/2014/main" id="{9D76113F-0AF8-3F5B-84FB-5EC107B66A69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F8F6F76-D621-DEEE-9C88-913ED9FAF4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85547" y="10098007"/>
            <a:ext cx="384081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02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17"/>
          <p:cNvPicPr preferRelativeResize="0"/>
          <p:nvPr/>
        </p:nvPicPr>
        <p:blipFill rotWithShape="1">
          <a:blip r:embed="rId3">
            <a:alphaModFix/>
          </a:blip>
          <a:srcRect t="5268" b="5268"/>
          <a:stretch/>
        </p:blipFill>
        <p:spPr>
          <a:xfrm>
            <a:off x="0" y="-1"/>
            <a:ext cx="18288000" cy="10678333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7"/>
          <p:cNvSpPr txBox="1"/>
          <p:nvPr/>
        </p:nvSpPr>
        <p:spPr>
          <a:xfrm>
            <a:off x="4848245" y="426570"/>
            <a:ext cx="1092878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bg-BG" sz="5000">
                <a:solidFill>
                  <a:srgbClr val="403F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Libre Baskerville"/>
                <a:cs typeface="Libre Baskerville"/>
                <a:sym typeface="Libre Baskerville"/>
              </a:rPr>
              <a:t>ФИНАНСОВО ИЗПЪЛНЕНИЕ ПО ПРИОРИТЕТНИ ОСИ  </a:t>
            </a:r>
            <a:endParaRPr sz="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5D63C6F2-F4AB-F227-0D58-FF2C0DD1E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" y="0"/>
            <a:ext cx="1675950" cy="177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E384A0-CBF7-A0ED-A90F-0299C47950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8117" y="4638"/>
            <a:ext cx="2313836" cy="1769404"/>
          </a:xfrm>
          <a:prstGeom prst="rect">
            <a:avLst/>
          </a:prstGeom>
        </p:spPr>
      </p:pic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4B0F9465-A299-DA1C-4A80-BD247EC3C7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3806764"/>
              </p:ext>
            </p:extLst>
          </p:nvPr>
        </p:nvGraphicFramePr>
        <p:xfrm>
          <a:off x="650929" y="8229600"/>
          <a:ext cx="17203118" cy="1921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4B0F9465-A299-DA1C-4A80-BD247EC3C7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2382511"/>
              </p:ext>
            </p:extLst>
          </p:nvPr>
        </p:nvGraphicFramePr>
        <p:xfrm>
          <a:off x="433953" y="1895302"/>
          <a:ext cx="17420093" cy="8387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03660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4580</TotalTime>
  <Words>3124</Words>
  <Application>Microsoft Office PowerPoint</Application>
  <PresentationFormat>Custom</PresentationFormat>
  <Paragraphs>313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Bahnschrift SemiLight Condensed</vt:lpstr>
      <vt:lpstr>Times New Roman</vt:lpstr>
      <vt:lpstr>Symbol</vt:lpstr>
      <vt:lpstr>Calibri</vt:lpstr>
      <vt:lpstr>Bahnschrift SemiBold SemiConden</vt:lpstr>
      <vt:lpstr>Wingdings</vt:lpstr>
      <vt:lpstr>Bahnschrift SemiBold Condensed</vt:lpstr>
      <vt:lpstr>Arial</vt:lpstr>
      <vt:lpstr>League Spartan</vt:lpstr>
      <vt:lpstr>Libre Baskerville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Galina Simeonova</dc:creator>
  <cp:lastModifiedBy>OPOS BG64</cp:lastModifiedBy>
  <cp:revision>261</cp:revision>
  <cp:lastPrinted>2025-10-29T12:33:58Z</cp:lastPrinted>
  <dcterms:modified xsi:type="dcterms:W3CDTF">2025-11-27T13:25:36Z</dcterms:modified>
</cp:coreProperties>
</file>