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88" r:id="rId2"/>
    <p:sldId id="291" r:id="rId3"/>
    <p:sldId id="294" r:id="rId4"/>
    <p:sldId id="295" r:id="rId5"/>
    <p:sldId id="296" r:id="rId6"/>
    <p:sldId id="297" r:id="rId7"/>
    <p:sldId id="298" r:id="rId8"/>
    <p:sldId id="299" r:id="rId9"/>
    <p:sldId id="300" r:id="rId10"/>
    <p:sldId id="301" r:id="rId11"/>
    <p:sldId id="303" r:id="rId12"/>
    <p:sldId id="305" r:id="rId13"/>
  </p:sldIdLst>
  <p:sldSz cx="18288000" cy="10287000"/>
  <p:notesSz cx="6735763" cy="9866313"/>
  <p:embeddedFontLst>
    <p:embeddedFont>
      <p:font typeface="Corbel" panose="020B0503020204020204" pitchFamily="34" charset="0"/>
      <p:regular r:id="rId15"/>
      <p:bold r:id="rId16"/>
      <p:italic r:id="rId17"/>
      <p:boldItalic r:id="rId18"/>
    </p:embeddedFont>
    <p:embeddedFont>
      <p:font typeface="Libre Baskerville" panose="02000000000000000000" pitchFamily="2" charset="0"/>
      <p:regular r:id="rId19"/>
      <p:bold r:id="rId20"/>
      <p:italic r:id="rId21"/>
    </p:embeddedFont>
    <p:embeddedFont>
      <p:font typeface="Wingdings 2" panose="05020102010507070707" pitchFamily="18" charset="2"/>
      <p:regular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POS BG51" initials="OB" lastIdx="1" clrIdx="0"/>
  <p:cmAuthor id="2" name="OPOS BG79" initials="OB" lastIdx="1" clrIdx="1"/>
  <p:cmAuthor id="3" name="Administrator" initials="A" lastIdx="1" clrIdx="2">
    <p:extLst>
      <p:ext uri="{19B8F6BF-5375-455C-9EA6-DF929625EA0E}">
        <p15:presenceInfo xmlns:p15="http://schemas.microsoft.com/office/powerpoint/2012/main" userId="Administrator" providerId="None"/>
      </p:ext>
    </p:extLst>
  </p:cmAuthor>
  <p:cmAuthor id="4" name="OPOS BG60" initials="OB" lastIdx="2" clrIdx="3">
    <p:extLst>
      <p:ext uri="{19B8F6BF-5375-455C-9EA6-DF929625EA0E}">
        <p15:presenceInfo xmlns:p15="http://schemas.microsoft.com/office/powerpoint/2012/main" userId="ab8faa6296640d5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D193"/>
    <a:srgbClr val="90BB23"/>
    <a:srgbClr val="0000FF"/>
    <a:srgbClr val="0066FF"/>
    <a:srgbClr val="CFE8CA"/>
    <a:srgbClr val="99FF99"/>
    <a:srgbClr val="00FF00"/>
    <a:srgbClr val="FFFFCC"/>
    <a:srgbClr val="8495EC"/>
    <a:srgbClr val="3AA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836" autoAdjust="0"/>
  </p:normalViewPr>
  <p:slideViewPr>
    <p:cSldViewPr snapToGrid="0" showGuides="1">
      <p:cViewPr varScale="1">
        <p:scale>
          <a:sx n="65" d="100"/>
          <a:sy n="65" d="100"/>
        </p:scale>
        <p:origin x="26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" name="Google Shape;2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852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200"/>
              </a:spcBef>
              <a:buNone/>
            </a:pPr>
            <a:r>
              <a:rPr lang="bg-BG" sz="11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Аналитични инструменти</a:t>
            </a:r>
          </a:p>
          <a:p>
            <a:pPr marL="342900" indent="-342900">
              <a:spcBef>
                <a:spcPts val="80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11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Анализ на логиката на интервенция, анализ на заинтересовани страни, анализ на нуждите</a:t>
            </a:r>
          </a:p>
          <a:p>
            <a:pPr marL="342900" indent="-342900">
              <a:spcBef>
                <a:spcPts val="80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11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Анализ на индикатори, финансово изпълнение, SWOT анализ</a:t>
            </a:r>
          </a:p>
          <a:p>
            <a:pPr marL="342900" indent="-342900">
              <a:spcBef>
                <a:spcPts val="80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11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Оценка на ефикасността (разходи/резултати) и анализ на рисковете, вкл. </a:t>
            </a:r>
            <a:r>
              <a:rPr lang="ru-RU" sz="11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оценка на </a:t>
            </a:r>
            <a:r>
              <a:rPr lang="ru-RU" sz="110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външните</a:t>
            </a:r>
            <a:r>
              <a:rPr lang="ru-RU" sz="11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10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фактори</a:t>
            </a:r>
            <a:r>
              <a:rPr lang="ru-RU" sz="11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110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рискове</a:t>
            </a:r>
            <a:r>
              <a:rPr lang="ru-RU" sz="11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при </a:t>
            </a:r>
            <a:r>
              <a:rPr lang="ru-RU" sz="110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изпълнението</a:t>
            </a:r>
            <a:endParaRPr lang="bg-BG" sz="110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4" name="Google Shape;1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4332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11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Изменение на Регл. (ЕС) 2021/1058 – удължаване периода за изпълнение до 2030 г.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11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Нова Директива (ЕС) 2024/3019 за пречистване на градски отпадъчни води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11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Нови изисквания за енергийна ефективност и ВЕИ в ПСОВ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11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Директива (ЕС) 2020/2184 – </a:t>
            </a:r>
            <a:r>
              <a:rPr lang="bg-BG" sz="1100" b="0" noProof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качеството на водата, предназначена за консумация от човека</a:t>
            </a:r>
            <a:endParaRPr lang="bg-BG" sz="11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11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Създаване на Национален борд по водите (септември 2025 г.) – водна криза</a:t>
            </a:r>
          </a:p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111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  <a:buNone/>
            </a:pPr>
            <a:r>
              <a:rPr lang="bg-BG" sz="11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Статус по процедури</a:t>
            </a:r>
          </a:p>
          <a:p>
            <a:pPr>
              <a:spcBef>
                <a:spcPts val="800"/>
              </a:spcBef>
              <a:buNone/>
            </a:pPr>
            <a:r>
              <a:rPr lang="bg-BG" sz="110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1.001 (</a:t>
            </a:r>
            <a:r>
              <a:rPr lang="bg-BG" sz="1100" dirty="0" err="1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фазирани</a:t>
            </a:r>
            <a:r>
              <a:rPr lang="bg-BG" sz="110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 активно изпълнение, 25.3% изплатено</a:t>
            </a:r>
          </a:p>
          <a:p>
            <a:pPr>
              <a:spcBef>
                <a:spcPts val="800"/>
              </a:spcBef>
              <a:buNone/>
            </a:pPr>
            <a:r>
              <a:rPr lang="bg-BG" sz="110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1.002 (7 </a:t>
            </a:r>
            <a:r>
              <a:rPr lang="bg-BG" sz="1100" dirty="0" err="1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ВиКО</a:t>
            </a:r>
            <a:r>
              <a:rPr lang="bg-BG" sz="110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): масово прекратени ОП, 1% изплатено</a:t>
            </a:r>
          </a:p>
          <a:p>
            <a:pPr>
              <a:spcBef>
                <a:spcPts val="800"/>
              </a:spcBef>
              <a:buNone/>
            </a:pPr>
            <a:r>
              <a:rPr lang="bg-BG" sz="110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1.003–1.005: на етап оценка, 0% плащания</a:t>
            </a:r>
          </a:p>
          <a:p>
            <a:pPr>
              <a:spcBef>
                <a:spcPts val="800"/>
              </a:spcBef>
              <a:buNone/>
            </a:pPr>
            <a:r>
              <a:rPr lang="bg-BG" sz="110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1.006 (ФИ): активна фаза, 30% изплатено</a:t>
            </a:r>
          </a:p>
          <a:p>
            <a:pPr>
              <a:spcBef>
                <a:spcPts val="800"/>
              </a:spcBef>
              <a:buNone/>
            </a:pPr>
            <a:r>
              <a:rPr lang="bg-BG" sz="110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1.007 (</a:t>
            </a:r>
            <a:r>
              <a:rPr lang="bg-BG" sz="1100" dirty="0" err="1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агл</a:t>
            </a:r>
            <a:r>
              <a:rPr lang="bg-BG" sz="110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5-10к): на етап оценка</a:t>
            </a:r>
            <a:endParaRPr lang="bg-BG" sz="1100" b="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58750" indent="0">
              <a:buNone/>
            </a:pPr>
            <a:endParaRPr lang="bg-BG" dirty="0"/>
          </a:p>
          <a:p>
            <a:pPr marL="158750" indent="0">
              <a:buNone/>
            </a:pPr>
            <a:r>
              <a:rPr lang="bg-BG" dirty="0"/>
              <a:t>Н</a:t>
            </a:r>
            <a:r>
              <a:rPr lang="ru-RU" dirty="0"/>
              <a:t>яма </a:t>
            </a:r>
            <a:r>
              <a:rPr lang="ru-RU" dirty="0" err="1"/>
              <a:t>пречиствателни</a:t>
            </a:r>
            <a:r>
              <a:rPr lang="ru-RU" dirty="0"/>
              <a:t> станции за </a:t>
            </a:r>
            <a:r>
              <a:rPr lang="ru-RU" dirty="0" err="1"/>
              <a:t>отпадни</a:t>
            </a:r>
            <a:r>
              <a:rPr lang="ru-RU" dirty="0"/>
              <a:t> води, </a:t>
            </a:r>
            <a:r>
              <a:rPr lang="ru-RU" dirty="0" err="1"/>
              <a:t>които</a:t>
            </a:r>
            <a:r>
              <a:rPr lang="ru-RU" dirty="0"/>
              <a:t> да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въведени</a:t>
            </a:r>
            <a:r>
              <a:rPr lang="ru-RU" dirty="0"/>
              <a:t> в </a:t>
            </a:r>
            <a:r>
              <a:rPr lang="ru-RU" dirty="0" err="1"/>
              <a:t>експлоатация</a:t>
            </a:r>
            <a:r>
              <a:rPr lang="ru-RU" dirty="0"/>
              <a:t> и, </a:t>
            </a:r>
            <a:r>
              <a:rPr lang="ru-RU" dirty="0" err="1"/>
              <a:t>съответно</a:t>
            </a:r>
            <a:r>
              <a:rPr lang="ru-RU" dirty="0"/>
              <a:t>,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Управляващия</a:t>
            </a:r>
            <a:r>
              <a:rPr lang="ru-RU" dirty="0"/>
              <a:t> орган не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изпратени</a:t>
            </a:r>
            <a:r>
              <a:rPr lang="ru-RU" dirty="0"/>
              <a:t> </a:t>
            </a:r>
            <a:r>
              <a:rPr lang="ru-RU" dirty="0" err="1"/>
              <a:t>окончателни</a:t>
            </a:r>
            <a:r>
              <a:rPr lang="ru-RU" dirty="0"/>
              <a:t> </a:t>
            </a:r>
            <a:r>
              <a:rPr lang="ru-RU" dirty="0" err="1"/>
              <a:t>отчети</a:t>
            </a:r>
            <a:r>
              <a:rPr lang="ru-RU" dirty="0"/>
              <a:t> и искания за </a:t>
            </a:r>
            <a:r>
              <a:rPr lang="ru-RU" dirty="0" err="1"/>
              <a:t>плащане</a:t>
            </a:r>
            <a:r>
              <a:rPr lang="ru-RU" dirty="0"/>
              <a:t>, чрез </a:t>
            </a:r>
            <a:r>
              <a:rPr lang="ru-RU" dirty="0" err="1"/>
              <a:t>които</a:t>
            </a:r>
            <a:r>
              <a:rPr lang="ru-RU" dirty="0"/>
              <a:t> да се </a:t>
            </a:r>
            <a:r>
              <a:rPr lang="ru-RU" dirty="0" err="1"/>
              <a:t>верифицират</a:t>
            </a:r>
            <a:r>
              <a:rPr lang="ru-RU" dirty="0"/>
              <a:t> </a:t>
            </a:r>
            <a:r>
              <a:rPr lang="ru-RU" dirty="0" err="1"/>
              <a:t>стойностите</a:t>
            </a:r>
            <a:r>
              <a:rPr lang="ru-RU" dirty="0"/>
              <a:t> на </a:t>
            </a:r>
            <a:r>
              <a:rPr lang="ru-RU" dirty="0" err="1"/>
              <a:t>индикаторите</a:t>
            </a:r>
            <a:r>
              <a:rPr lang="ru-RU" dirty="0"/>
              <a:t>.</a:t>
            </a:r>
          </a:p>
          <a:p>
            <a:pPr marL="158750" indent="0">
              <a:buNone/>
            </a:pPr>
            <a:endParaRPr lang="ru-RU" dirty="0"/>
          </a:p>
          <a:p>
            <a:pPr marL="158750" indent="0">
              <a:buNone/>
            </a:pPr>
            <a:r>
              <a:rPr lang="ru-RU" dirty="0"/>
              <a:t>На база на информация от </a:t>
            </a:r>
            <a:r>
              <a:rPr lang="ru-RU" dirty="0" err="1"/>
              <a:t>междинния</a:t>
            </a:r>
            <a:r>
              <a:rPr lang="ru-RU" dirty="0"/>
              <a:t> </a:t>
            </a:r>
            <a:r>
              <a:rPr lang="ru-RU" dirty="0" err="1"/>
              <a:t>преглед</a:t>
            </a:r>
            <a:r>
              <a:rPr lang="ru-RU" dirty="0"/>
              <a:t> на ПОС 2021-2027, </a:t>
            </a:r>
            <a:r>
              <a:rPr lang="ru-RU" dirty="0" err="1"/>
              <a:t>пречиствателните</a:t>
            </a:r>
            <a:r>
              <a:rPr lang="ru-RU" dirty="0"/>
              <a:t> станции </a:t>
            </a:r>
            <a:r>
              <a:rPr lang="ru-RU" dirty="0" err="1"/>
              <a:t>Бяла</a:t>
            </a:r>
            <a:r>
              <a:rPr lang="ru-RU" dirty="0"/>
              <a:t>-Обзор (</a:t>
            </a:r>
            <a:r>
              <a:rPr lang="ru-RU" dirty="0" err="1"/>
              <a:t>ВиК</a:t>
            </a:r>
            <a:r>
              <a:rPr lang="ru-RU" dirty="0"/>
              <a:t> Бургас) и </a:t>
            </a:r>
            <a:r>
              <a:rPr lang="ru-RU" dirty="0" err="1"/>
              <a:t>Батановци</a:t>
            </a:r>
            <a:r>
              <a:rPr lang="ru-RU" dirty="0"/>
              <a:t> (</a:t>
            </a:r>
            <a:r>
              <a:rPr lang="ru-RU" dirty="0" err="1"/>
              <a:t>ВиК</a:t>
            </a:r>
            <a:r>
              <a:rPr lang="ru-RU" dirty="0"/>
              <a:t> </a:t>
            </a:r>
            <a:r>
              <a:rPr lang="ru-RU" dirty="0" err="1"/>
              <a:t>Перник</a:t>
            </a:r>
            <a:r>
              <a:rPr lang="ru-RU" dirty="0"/>
              <a:t>) </a:t>
            </a:r>
            <a:r>
              <a:rPr lang="ru-RU" dirty="0" err="1"/>
              <a:t>са</a:t>
            </a:r>
            <a:r>
              <a:rPr lang="ru-RU" dirty="0"/>
              <a:t> с получен акт Образец №15, и </a:t>
            </a:r>
            <a:r>
              <a:rPr lang="ru-RU" dirty="0" err="1"/>
              <a:t>отчетената</a:t>
            </a:r>
            <a:r>
              <a:rPr lang="ru-RU" dirty="0"/>
              <a:t> </a:t>
            </a:r>
            <a:r>
              <a:rPr lang="ru-RU" dirty="0" err="1"/>
              <a:t>стойност</a:t>
            </a:r>
            <a:r>
              <a:rPr lang="ru-RU" dirty="0"/>
              <a:t> на индикатора за </a:t>
            </a:r>
            <a:r>
              <a:rPr lang="ru-RU" dirty="0" err="1"/>
              <a:t>краен</a:t>
            </a:r>
            <a:r>
              <a:rPr lang="ru-RU" dirty="0"/>
              <a:t> продукт R32 "Нов или </a:t>
            </a:r>
            <a:r>
              <a:rPr lang="ru-RU" dirty="0" err="1"/>
              <a:t>подобрен</a:t>
            </a:r>
            <a:r>
              <a:rPr lang="ru-RU" dirty="0"/>
              <a:t> </a:t>
            </a:r>
            <a:r>
              <a:rPr lang="ru-RU" dirty="0" err="1"/>
              <a:t>капацитет</a:t>
            </a:r>
            <a:r>
              <a:rPr lang="ru-RU" dirty="0"/>
              <a:t> за </a:t>
            </a:r>
            <a:r>
              <a:rPr lang="ru-RU" dirty="0" err="1"/>
              <a:t>пречистване</a:t>
            </a:r>
            <a:r>
              <a:rPr lang="ru-RU" dirty="0"/>
              <a:t> на </a:t>
            </a:r>
            <a:r>
              <a:rPr lang="ru-RU" dirty="0" err="1"/>
              <a:t>отпадъчни</a:t>
            </a:r>
            <a:r>
              <a:rPr lang="ru-RU" dirty="0"/>
              <a:t> води" е с </a:t>
            </a:r>
            <a:r>
              <a:rPr lang="ru-RU" dirty="0" err="1"/>
              <a:t>надхвърлена</a:t>
            </a:r>
            <a:r>
              <a:rPr lang="ru-RU" dirty="0"/>
              <a:t> целена </a:t>
            </a:r>
            <a:r>
              <a:rPr lang="ru-RU" dirty="0" err="1"/>
              <a:t>стойност</a:t>
            </a:r>
            <a:r>
              <a:rPr lang="ru-RU" dirty="0"/>
              <a:t> за 2024 г. (107 216 </a:t>
            </a:r>
            <a:r>
              <a:rPr lang="ru-RU" dirty="0" err="1"/>
              <a:t>екв</a:t>
            </a:r>
            <a:r>
              <a:rPr lang="ru-RU" dirty="0"/>
              <a:t>. жителя </a:t>
            </a:r>
            <a:r>
              <a:rPr lang="ru-RU" dirty="0" err="1"/>
              <a:t>срещу</a:t>
            </a:r>
            <a:r>
              <a:rPr lang="ru-RU" dirty="0"/>
              <a:t> </a:t>
            </a:r>
            <a:r>
              <a:rPr lang="ru-RU" dirty="0" err="1"/>
              <a:t>целева</a:t>
            </a:r>
            <a:r>
              <a:rPr lang="ru-RU" dirty="0"/>
              <a:t> </a:t>
            </a:r>
            <a:r>
              <a:rPr lang="ru-RU" dirty="0" err="1"/>
              <a:t>стойност</a:t>
            </a:r>
            <a:r>
              <a:rPr lang="ru-RU" dirty="0"/>
              <a:t> от 88 900 </a:t>
            </a:r>
            <a:r>
              <a:rPr lang="ru-RU" dirty="0" err="1"/>
              <a:t>екв</a:t>
            </a:r>
            <a:r>
              <a:rPr lang="ru-RU" dirty="0"/>
              <a:t>. ж. или 19% </a:t>
            </a:r>
            <a:r>
              <a:rPr lang="ru-RU" dirty="0" err="1"/>
              <a:t>преизпълнение</a:t>
            </a:r>
            <a:r>
              <a:rPr lang="ru-RU" dirty="0"/>
              <a:t>).".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78432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None/>
            </a:pPr>
            <a:r>
              <a:rPr lang="bg-BG" sz="11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 7-те ВиК проекта (1.002): почти всички ОП за СМР прекратени окт. 2024 – ян. 2025</a:t>
            </a:r>
            <a:endParaRPr lang="bg-BG" sz="11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endParaRPr lang="bg-BG" sz="11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11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Административни: 76,9% от </a:t>
            </a:r>
            <a:r>
              <a:rPr lang="bg-BG" sz="1100" b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ВиКО</a:t>
            </a:r>
            <a:r>
              <a:rPr lang="bg-BG" sz="11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посочват забавяния при разрешителни като основен фактор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11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Финансови: 61,5% имат затруднения при съфинансиране; 61,5% – при оборотни средства -</a:t>
            </a:r>
            <a:r>
              <a:rPr lang="ru-RU" sz="11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необходимо  </a:t>
            </a:r>
            <a:r>
              <a:rPr lang="bg-BG" sz="1100" b="0" noProof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опростяване на изискванията за авансово плащане</a:t>
            </a:r>
            <a:endParaRPr lang="bg-BG" sz="11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27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468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454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>
          <a:extLst>
            <a:ext uri="{FF2B5EF4-FFF2-40B4-BE49-F238E27FC236}">
              <a16:creationId xmlns:a16="http://schemas.microsoft.com/office/drawing/2014/main" id="{76357AA8-50B7-6094-4BA8-FC211A5D2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:notes">
            <a:extLst>
              <a:ext uri="{FF2B5EF4-FFF2-40B4-BE49-F238E27FC236}">
                <a16:creationId xmlns:a16="http://schemas.microsoft.com/office/drawing/2014/main" id="{F4CA3068-DAA6-6992-6AAA-B20674F21A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2" name="Google Shape;242;p7:notes">
            <a:extLst>
              <a:ext uri="{FF2B5EF4-FFF2-40B4-BE49-F238E27FC236}">
                <a16:creationId xmlns:a16="http://schemas.microsoft.com/office/drawing/2014/main" id="{BC9CD229-C773-1C54-31C4-1128024447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0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142999"/>
            <a:ext cx="13712429" cy="8001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3905395" y="1142999"/>
            <a:ext cx="4387977" cy="800100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772" y="1947672"/>
            <a:ext cx="10972800" cy="4882896"/>
          </a:xfrm>
        </p:spPr>
        <p:txBody>
          <a:bodyPr anchor="b">
            <a:normAutofit/>
          </a:bodyPr>
          <a:lstStyle>
            <a:lvl1pPr algn="l">
              <a:defRPr sz="8850" spc="-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0023" y="7005369"/>
            <a:ext cx="10972800" cy="1371600"/>
          </a:xfrm>
        </p:spPr>
        <p:txBody>
          <a:bodyPr anchor="t">
            <a:normAutofit/>
          </a:bodyPr>
          <a:lstStyle>
            <a:lvl1pPr marL="0" indent="0" algn="l">
              <a:buNone/>
              <a:defRPr sz="33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685800" indent="0" algn="ctr">
              <a:buNone/>
              <a:defRPr sz="3300"/>
            </a:lvl2pPr>
            <a:lvl3pPr marL="1371600" indent="0" algn="ctr">
              <a:buNone/>
              <a:defRPr sz="3300"/>
            </a:lvl3pPr>
            <a:lvl4pPr marL="2057400" indent="0" algn="ctr">
              <a:buNone/>
              <a:defRPr sz="3000"/>
            </a:lvl4pPr>
            <a:lvl5pPr marL="2743200" indent="0" algn="ctr">
              <a:buNone/>
              <a:defRPr sz="3000"/>
            </a:lvl5pPr>
            <a:lvl6pPr marL="3429000" indent="0" algn="ctr">
              <a:buNone/>
              <a:defRPr sz="3000"/>
            </a:lvl6pPr>
            <a:lvl7pPr marL="4114800" indent="0" algn="ctr">
              <a:buNone/>
              <a:defRPr sz="3000"/>
            </a:lvl7pPr>
            <a:lvl8pPr marL="4800600" indent="0" algn="ctr">
              <a:buNone/>
              <a:defRPr sz="3000"/>
            </a:lvl8pPr>
            <a:lvl9pPr marL="5486400" indent="0" algn="ctr">
              <a:buNone/>
              <a:defRPr sz="3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1868" y="1947672"/>
            <a:ext cx="10972800" cy="4882896"/>
          </a:xfrm>
        </p:spPr>
        <p:txBody>
          <a:bodyPr anchor="b">
            <a:normAutofit/>
          </a:bodyPr>
          <a:lstStyle>
            <a:lvl1pPr>
              <a:defRPr sz="8850" b="0" spc="-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29300" y="7008876"/>
            <a:ext cx="10972800" cy="1371600"/>
          </a:xfrm>
        </p:spPr>
        <p:txBody>
          <a:bodyPr anchor="t">
            <a:normAutofit/>
          </a:bodyPr>
          <a:lstStyle>
            <a:lvl1pPr marL="0" indent="0">
              <a:buNone/>
              <a:defRPr sz="33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01868" y="1303020"/>
            <a:ext cx="5212080" cy="7680960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27180" y="1303020"/>
            <a:ext cx="5212080" cy="7680960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1868" y="1535379"/>
            <a:ext cx="5212080" cy="121158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3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1868" y="2896404"/>
            <a:ext cx="5212080" cy="6035040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727695" y="1535380"/>
            <a:ext cx="5212080" cy="121975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3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727695" y="2896404"/>
            <a:ext cx="5212080" cy="6035040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" y="1714500"/>
            <a:ext cx="4251960" cy="3566160"/>
          </a:xfrm>
        </p:spPr>
        <p:txBody>
          <a:bodyPr anchor="b">
            <a:normAutofit/>
          </a:bodyPr>
          <a:lstStyle>
            <a:lvl1pPr>
              <a:defRPr sz="4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1868" y="1303020"/>
            <a:ext cx="10972800" cy="7680960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4048" y="5241264"/>
            <a:ext cx="4251960" cy="3482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100">
                <a:solidFill>
                  <a:srgbClr val="FFFFFF"/>
                </a:solidFill>
              </a:defRPr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48" y="1714500"/>
            <a:ext cx="4251960" cy="3566160"/>
          </a:xfrm>
        </p:spPr>
        <p:txBody>
          <a:bodyPr anchor="b">
            <a:normAutofit/>
          </a:bodyPr>
          <a:lstStyle>
            <a:lvl1pPr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5966" y="1151129"/>
            <a:ext cx="12172845" cy="7996428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4048" y="5239512"/>
            <a:ext cx="4251960" cy="348386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2100">
                <a:solidFill>
                  <a:srgbClr val="FFFFFF"/>
                </a:solidFill>
              </a:defRPr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248652" y="9534526"/>
            <a:ext cx="8867276" cy="54768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" y="1485900"/>
            <a:ext cx="4229100" cy="7429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01868" y="1303020"/>
            <a:ext cx="10972800" cy="768096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1138428"/>
            <a:ext cx="5165385" cy="79964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9379" y="1685756"/>
            <a:ext cx="4421223" cy="69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7723796" y="1138428"/>
            <a:ext cx="576072" cy="799642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3902" y="1296162"/>
            <a:ext cx="10972800" cy="7680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3698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03903" y="9534526"/>
            <a:ext cx="886727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951203" y="9534526"/>
            <a:ext cx="229639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accent1"/>
                </a:solidFill>
              </a:defRPr>
            </a:lvl1pPr>
          </a:lstStyle>
          <a:p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5400" kern="1200" spc="-9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3716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Wingdings 2" panose="05020102010507070707" pitchFamily="18" charset="2"/>
        <a:buChar char=""/>
        <a:defRPr sz="3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1028700" indent="-274320" algn="l" defTabSz="1371600" rtl="0" eaLnBrk="1" latinLnBrk="0" hangingPunct="1">
        <a:lnSpc>
          <a:spcPct val="90000"/>
        </a:lnSpc>
        <a:spcBef>
          <a:spcPts val="375"/>
        </a:spcBef>
        <a:spcAft>
          <a:spcPts val="375"/>
        </a:spcAft>
        <a:buClr>
          <a:schemeClr val="accent1"/>
        </a:buClr>
        <a:buFont typeface="Wingdings 2" panose="05020102010507070707" pitchFamily="18" charset="2"/>
        <a:buChar char=""/>
        <a:defRPr sz="2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714500" indent="-274320" algn="l" defTabSz="1371600" rtl="0" eaLnBrk="1" latinLnBrk="0" hangingPunct="1">
        <a:lnSpc>
          <a:spcPct val="90000"/>
        </a:lnSpc>
        <a:spcBef>
          <a:spcPts val="375"/>
        </a:spcBef>
        <a:spcAft>
          <a:spcPts val="375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400300" indent="-274320" algn="l" defTabSz="1371600" rtl="0" eaLnBrk="1" latinLnBrk="0" hangingPunct="1">
        <a:lnSpc>
          <a:spcPct val="90000"/>
        </a:lnSpc>
        <a:spcBef>
          <a:spcPts val="375"/>
        </a:spcBef>
        <a:spcAft>
          <a:spcPts val="375"/>
        </a:spcAft>
        <a:buClr>
          <a:schemeClr val="accent1"/>
        </a:buClr>
        <a:buFont typeface="Wingdings 2" panose="05020102010507070707" pitchFamily="18" charset="2"/>
        <a:buChar char=""/>
        <a:defRPr sz="2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3086100" indent="-274320" algn="l" defTabSz="1371600" rtl="0" eaLnBrk="1" latinLnBrk="0" hangingPunct="1">
        <a:lnSpc>
          <a:spcPct val="90000"/>
        </a:lnSpc>
        <a:spcBef>
          <a:spcPts val="375"/>
        </a:spcBef>
        <a:spcAft>
          <a:spcPts val="375"/>
        </a:spcAft>
        <a:buClr>
          <a:schemeClr val="accent1"/>
        </a:buClr>
        <a:buFont typeface="Wingdings 2" panose="05020102010507070707" pitchFamily="18" charset="2"/>
        <a:buChar char=""/>
        <a:defRPr sz="2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375"/>
        </a:spcBef>
        <a:spcAft>
          <a:spcPts val="375"/>
        </a:spcAft>
        <a:buClr>
          <a:schemeClr val="accent1"/>
        </a:buClr>
        <a:buFont typeface="Wingdings 2" panose="05020102010507070707" pitchFamily="18" charset="2"/>
        <a:buChar char=""/>
        <a:defRPr sz="2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375"/>
        </a:spcBef>
        <a:spcAft>
          <a:spcPts val="375"/>
        </a:spcAft>
        <a:buClr>
          <a:schemeClr val="accent1"/>
        </a:buClr>
        <a:buFont typeface="Wingdings 2" panose="05020102010507070707" pitchFamily="18" charset="2"/>
        <a:buChar char=""/>
        <a:defRPr sz="2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375"/>
        </a:spcBef>
        <a:spcAft>
          <a:spcPts val="375"/>
        </a:spcAft>
        <a:buClr>
          <a:schemeClr val="accent1"/>
        </a:buClr>
        <a:buFont typeface="Wingdings 2" panose="05020102010507070707" pitchFamily="18" charset="2"/>
        <a:buChar char=""/>
        <a:defRPr sz="2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375"/>
        </a:spcBef>
        <a:spcAft>
          <a:spcPts val="375"/>
        </a:spcAft>
        <a:buClr>
          <a:schemeClr val="accent1"/>
        </a:buClr>
        <a:buFont typeface="Wingdings 2" panose="05020102010507070707" pitchFamily="18" charset="2"/>
        <a:buChar char=""/>
        <a:defRPr sz="21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19"/>
          <p:cNvPicPr preferRelativeResize="0"/>
          <p:nvPr/>
        </p:nvPicPr>
        <p:blipFill rotWithShape="1">
          <a:blip r:embed="rId3">
            <a:alphaModFix/>
          </a:blip>
          <a:srcRect t="5268" b="5268"/>
          <a:stretch/>
        </p:blipFill>
        <p:spPr>
          <a:xfrm>
            <a:off x="0" y="5616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9"/>
          <p:cNvSpPr/>
          <p:nvPr/>
        </p:nvSpPr>
        <p:spPr>
          <a:xfrm>
            <a:off x="9363404" y="-699862"/>
            <a:ext cx="11240312" cy="12055128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49" name="Google Shape;249;p19"/>
          <p:cNvCxnSpPr/>
          <p:nvPr/>
        </p:nvCxnSpPr>
        <p:spPr>
          <a:xfrm>
            <a:off x="513833" y="8048244"/>
            <a:ext cx="8132100" cy="0"/>
          </a:xfrm>
          <a:prstGeom prst="straightConnector1">
            <a:avLst/>
          </a:prstGeom>
          <a:noFill/>
          <a:ln w="190500" cap="rnd" cmpd="sng">
            <a:solidFill>
              <a:srgbClr val="2C6E49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50" name="Google Shape;250;p19"/>
          <p:cNvGrpSpPr/>
          <p:nvPr/>
        </p:nvGrpSpPr>
        <p:grpSpPr>
          <a:xfrm>
            <a:off x="5061827" y="563807"/>
            <a:ext cx="269790" cy="270999"/>
            <a:chOff x="1813" y="0"/>
            <a:chExt cx="809173" cy="812800"/>
          </a:xfrm>
        </p:grpSpPr>
        <p:sp>
          <p:nvSpPr>
            <p:cNvPr id="251" name="Google Shape;251;p1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40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252;p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3" name="Google Shape;253;p19"/>
          <p:cNvGrpSpPr/>
          <p:nvPr/>
        </p:nvGrpSpPr>
        <p:grpSpPr>
          <a:xfrm>
            <a:off x="6853431" y="2702562"/>
            <a:ext cx="375267" cy="376949"/>
            <a:chOff x="1813" y="0"/>
            <a:chExt cx="809173" cy="812800"/>
          </a:xfrm>
        </p:grpSpPr>
        <p:sp>
          <p:nvSpPr>
            <p:cNvPr id="254" name="Google Shape;254;p1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6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255;p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6" name="Google Shape;256;p19"/>
          <p:cNvSpPr/>
          <p:nvPr/>
        </p:nvSpPr>
        <p:spPr>
          <a:xfrm>
            <a:off x="5061827" y="8340537"/>
            <a:ext cx="3328962" cy="3064076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60" name="Google Shape;260;p19"/>
          <p:cNvGrpSpPr/>
          <p:nvPr/>
        </p:nvGrpSpPr>
        <p:grpSpPr>
          <a:xfrm>
            <a:off x="9541087" y="699307"/>
            <a:ext cx="187634" cy="188475"/>
            <a:chOff x="1813" y="0"/>
            <a:chExt cx="809173" cy="812800"/>
          </a:xfrm>
        </p:grpSpPr>
        <p:sp>
          <p:nvSpPr>
            <p:cNvPr id="261" name="Google Shape;261;p1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5B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262;p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6" name="Google Shape;266;p19"/>
          <p:cNvGrpSpPr/>
          <p:nvPr/>
        </p:nvGrpSpPr>
        <p:grpSpPr>
          <a:xfrm>
            <a:off x="4489418" y="3167946"/>
            <a:ext cx="375153" cy="376835"/>
            <a:chOff x="1813" y="0"/>
            <a:chExt cx="809173" cy="812800"/>
          </a:xfrm>
        </p:grpSpPr>
        <p:sp>
          <p:nvSpPr>
            <p:cNvPr id="267" name="Google Shape;267;p1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5B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" name="Google Shape;268;p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9" name="Google Shape;269;p19"/>
          <p:cNvGrpSpPr/>
          <p:nvPr/>
        </p:nvGrpSpPr>
        <p:grpSpPr>
          <a:xfrm>
            <a:off x="2213394" y="3390500"/>
            <a:ext cx="226448" cy="227463"/>
            <a:chOff x="1813" y="0"/>
            <a:chExt cx="809173" cy="812800"/>
          </a:xfrm>
        </p:grpSpPr>
        <p:sp>
          <p:nvSpPr>
            <p:cNvPr id="270" name="Google Shape;270;p1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6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" name="Google Shape;271;p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2" name="Google Shape;272;p19"/>
          <p:cNvGrpSpPr/>
          <p:nvPr/>
        </p:nvGrpSpPr>
        <p:grpSpPr>
          <a:xfrm>
            <a:off x="8906087" y="6767569"/>
            <a:ext cx="187634" cy="188475"/>
            <a:chOff x="1813" y="0"/>
            <a:chExt cx="809173" cy="812800"/>
          </a:xfrm>
        </p:grpSpPr>
        <p:sp>
          <p:nvSpPr>
            <p:cNvPr id="273" name="Google Shape;273;p1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5B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274;p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D46B214A-D45E-3030-A5AA-B79E8E6686F7}"/>
              </a:ext>
            </a:extLst>
          </p:cNvPr>
          <p:cNvSpPr txBox="1"/>
          <p:nvPr/>
        </p:nvSpPr>
        <p:spPr>
          <a:xfrm>
            <a:off x="9967039" y="2879992"/>
            <a:ext cx="8215593" cy="8371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ОЦЕНКА НА ИЗПЪЛНЕНИЕТО НА ПРИОРИТЕТ 1 „ВОДИ“ НА ПРОГРАМА „ОКОЛНА СРЕДА“ 2021-2027</a:t>
            </a: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Обединение</a:t>
            </a: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„ЕКО ДАР“ ДЗЗД</a:t>
            </a:r>
            <a:endParaRPr kumimoji="0" lang="bg-BG" sz="3200" b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bg-BG" sz="32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bg-BG" sz="3200" b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ЗАСЕДАНИЕ НА КОМИТЕТА ЗА НАБЛЮДЕНИЕ   НА ПОС 2021-2027 г.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28.05.2026 г.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bg-BG" sz="1400" b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49EDBA0-D5D2-18EC-CFBB-1B4A59734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68" y="31650"/>
            <a:ext cx="1730839" cy="1778419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0EFEA8E8-EF02-5D71-630A-9EF01A21A5AF}"/>
              </a:ext>
            </a:extLst>
          </p:cNvPr>
          <p:cNvGrpSpPr/>
          <p:nvPr/>
        </p:nvGrpSpPr>
        <p:grpSpPr>
          <a:xfrm>
            <a:off x="16342478" y="103064"/>
            <a:ext cx="1840154" cy="1463483"/>
            <a:chOff x="16472648" y="103064"/>
            <a:chExt cx="1840154" cy="1463483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9D5079A4-DE19-B757-3E0D-339A612FB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472648" y="103064"/>
              <a:ext cx="1840154" cy="1463483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705C34-7A03-9431-B0ED-B52A683C9DFF}"/>
                </a:ext>
              </a:extLst>
            </p:cNvPr>
            <p:cNvSpPr/>
            <p:nvPr/>
          </p:nvSpPr>
          <p:spPr>
            <a:xfrm>
              <a:off x="16698554" y="1193983"/>
              <a:ext cx="786171" cy="85542"/>
            </a:xfrm>
            <a:prstGeom prst="rect">
              <a:avLst/>
            </a:prstGeom>
            <a:solidFill>
              <a:srgbClr val="9DD1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</p:spTree>
    <p:extLst>
      <p:ext uri="{BB962C8B-B14F-4D97-AF65-F5344CB8AC3E}">
        <p14:creationId xmlns:p14="http://schemas.microsoft.com/office/powerpoint/2010/main" val="4123502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7"/>
          <p:cNvPicPr preferRelativeResize="0"/>
          <p:nvPr/>
        </p:nvPicPr>
        <p:blipFill rotWithShape="1">
          <a:blip r:embed="rId3">
            <a:alphaModFix/>
          </a:blip>
          <a:srcRect t="5268" b="5268"/>
          <a:stretch/>
        </p:blipFill>
        <p:spPr>
          <a:xfrm>
            <a:off x="-1088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78F6C1-A78F-445B-33F5-2A2F509E4C45}"/>
              </a:ext>
            </a:extLst>
          </p:cNvPr>
          <p:cNvSpPr/>
          <p:nvPr/>
        </p:nvSpPr>
        <p:spPr>
          <a:xfrm>
            <a:off x="667328" y="2298549"/>
            <a:ext cx="2783795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2400" b="1" dirty="0">
                <a:solidFill>
                  <a:srgbClr val="FFFFEB"/>
                </a:solidFill>
                <a:latin typeface="Libre Baskerville"/>
                <a:cs typeface="Libre Baskerville"/>
              </a:rPr>
              <a:t>КОНТЕКСТ И ОБХВАТ НА ОЦЕНКАТА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1697C-5488-4635-691C-5499E3E69547}"/>
              </a:ext>
            </a:extLst>
          </p:cNvPr>
          <p:cNvSpPr/>
          <p:nvPr/>
        </p:nvSpPr>
        <p:spPr>
          <a:xfrm>
            <a:off x="5240595" y="2298549"/>
            <a:ext cx="6783970" cy="7860043"/>
          </a:xfrm>
          <a:prstGeom prst="rect">
            <a:avLst/>
          </a:prstGeom>
          <a:solidFill>
            <a:srgbClr val="2C7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>
              <a:spcBef>
                <a:spcPts val="1200"/>
              </a:spcBef>
              <a:buNone/>
            </a:pPr>
            <a:r>
              <a:rPr lang="bg-BG" sz="26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Основна цел</a:t>
            </a:r>
          </a:p>
          <a:p>
            <a:pPr marL="342900" indent="-342900">
              <a:spcBef>
                <a:spcPts val="80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6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Независим анализ на изпълнението на П1 „Води“ за подпомагане на УО в управлението, наблюдението и контрола на програмата</a:t>
            </a:r>
          </a:p>
          <a:p>
            <a:pPr marL="342900" indent="-342900">
              <a:spcBef>
                <a:spcPts val="80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6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Идентифициране на рискове и корективни мерки за постигане на целевите стойности на показателите</a:t>
            </a:r>
          </a:p>
          <a:p>
            <a:pPr marL="342900" indent="-342900">
              <a:spcBef>
                <a:spcPts val="80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6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Препоръки за подобряване на изпълнението – настоящ и бъдещ програмен период</a:t>
            </a:r>
          </a:p>
          <a:p>
            <a:pPr>
              <a:spcBef>
                <a:spcPts val="1200"/>
              </a:spcBef>
              <a:buNone/>
            </a:pPr>
            <a:r>
              <a:rPr lang="bg-BG" sz="26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Използвани методи</a:t>
            </a:r>
          </a:p>
          <a:p>
            <a:pPr marL="342900" indent="-342900">
              <a:spcBef>
                <a:spcPts val="80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6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Кабинетно проучване + ИСУН 2020+</a:t>
            </a:r>
          </a:p>
          <a:p>
            <a:pPr marL="342900" indent="-342900">
              <a:spcBef>
                <a:spcPts val="80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6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Интервюта с ключови заинтересовани страни </a:t>
            </a:r>
          </a:p>
          <a:p>
            <a:pPr marL="342900" indent="-342900">
              <a:spcBef>
                <a:spcPts val="80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6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Онлайн проучване сред ВиК оператори </a:t>
            </a:r>
          </a:p>
          <a:p>
            <a:pPr marL="342900" indent="-342900">
              <a:spcBef>
                <a:spcPts val="80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6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Експертен панел с УО на ПОС</a:t>
            </a:r>
          </a:p>
          <a:p>
            <a:pPr>
              <a:spcBef>
                <a:spcPts val="1200"/>
              </a:spcBef>
              <a:buNone/>
            </a:pPr>
            <a:endParaRPr lang="bg-BG" sz="2400" b="1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800"/>
              </a:spcBef>
              <a:buClr>
                <a:srgbClr val="FFFFFF"/>
              </a:buClr>
            </a:pPr>
            <a:endParaRPr lang="bg-BG" sz="240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900"/>
              </a:spcBef>
              <a:buNone/>
            </a:pPr>
            <a:endParaRPr lang="bg-BG" sz="240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4A2AFB-6619-DA15-88CD-34820AC5D643}"/>
              </a:ext>
            </a:extLst>
          </p:cNvPr>
          <p:cNvSpPr/>
          <p:nvPr/>
        </p:nvSpPr>
        <p:spPr>
          <a:xfrm>
            <a:off x="13910150" y="2298549"/>
            <a:ext cx="3832160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Оценката обхваща: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П1 „Води“ на ПОС 2021-2027</a:t>
            </a:r>
          </a:p>
          <a:p>
            <a:pPr>
              <a:spcBef>
                <a:spcPts val="300"/>
              </a:spcBef>
              <a:buNone/>
            </a:pPr>
            <a:endParaRPr lang="bg-BG" sz="240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Период: окт. 2025 – ян. 2026</a:t>
            </a:r>
          </a:p>
          <a:p>
            <a:pPr>
              <a:spcBef>
                <a:spcPts val="300"/>
              </a:spcBef>
              <a:buNone/>
            </a:pPr>
            <a:r>
              <a:rPr lang="ru-RU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СЪОТВЕТСТВИЕ</a:t>
            </a:r>
          </a:p>
          <a:p>
            <a:pPr>
              <a:spcBef>
                <a:spcPts val="300"/>
              </a:spcBef>
              <a:buNone/>
            </a:pPr>
            <a:r>
              <a:rPr lang="ru-RU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ЕФЕКТИВНОСТ</a:t>
            </a:r>
          </a:p>
          <a:p>
            <a:pPr>
              <a:spcBef>
                <a:spcPts val="300"/>
              </a:spcBef>
              <a:buNone/>
            </a:pPr>
            <a:r>
              <a:rPr lang="ru-RU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ЕФИКАСНОСТ </a:t>
            </a:r>
            <a:endParaRPr lang="bg-BG" sz="2400" b="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  <a:buNone/>
            </a:pPr>
            <a:endParaRPr lang="bg-BG" sz="2400" b="1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Обединение „ЕКО ДАР“ ДЗЗД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600"/>
              </a:spcBef>
              <a:buNone/>
            </a:pPr>
            <a:endParaRPr lang="bg-BG" sz="240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8EC582-1527-3D77-E9AD-65B8E6B1D59F}"/>
              </a:ext>
            </a:extLst>
          </p:cNvPr>
          <p:cNvCxnSpPr>
            <a:cxnSpLocks/>
          </p:cNvCxnSpPr>
          <p:nvPr/>
        </p:nvCxnSpPr>
        <p:spPr>
          <a:xfrm>
            <a:off x="3497827" y="6097320"/>
            <a:ext cx="1696064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968093E-8066-DEF2-8FB5-F98FFCA3A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0" y="4638"/>
            <a:ext cx="1730839" cy="177841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7CCC77C-BFBE-FB2E-D0D8-9DA10509E274}"/>
              </a:ext>
            </a:extLst>
          </p:cNvPr>
          <p:cNvGrpSpPr/>
          <p:nvPr/>
        </p:nvGrpSpPr>
        <p:grpSpPr>
          <a:xfrm>
            <a:off x="16273093" y="-70644"/>
            <a:ext cx="2059078" cy="1637594"/>
            <a:chOff x="16273093" y="-70644"/>
            <a:chExt cx="2059078" cy="163759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B502C06-BF03-A370-4589-A69B340A3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273093" y="-70644"/>
              <a:ext cx="2059078" cy="163759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A1A2A6-AED6-25D5-E231-9FE2D5137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34282" y="1122713"/>
              <a:ext cx="877418" cy="123825"/>
            </a:xfrm>
            <a:prstGeom prst="rect">
              <a:avLst/>
            </a:prstGeom>
          </p:spPr>
        </p:pic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D622000-2ACC-5666-2F48-E1B619AD8B63}"/>
              </a:ext>
            </a:extLst>
          </p:cNvPr>
          <p:cNvCxnSpPr>
            <a:cxnSpLocks/>
          </p:cNvCxnSpPr>
          <p:nvPr/>
        </p:nvCxnSpPr>
        <p:spPr>
          <a:xfrm>
            <a:off x="11975690" y="6034730"/>
            <a:ext cx="193446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034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7"/>
          <p:cNvPicPr preferRelativeResize="0"/>
          <p:nvPr/>
        </p:nvPicPr>
        <p:blipFill rotWithShape="1">
          <a:blip r:embed="rId3">
            <a:alphaModFix/>
          </a:blip>
          <a:srcRect t="5268" b="5268"/>
          <a:stretch/>
        </p:blipFill>
        <p:spPr>
          <a:xfrm>
            <a:off x="-1088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78F6C1-A78F-445B-33F5-2A2F509E4C45}"/>
              </a:ext>
            </a:extLst>
          </p:cNvPr>
          <p:cNvSpPr/>
          <p:nvPr/>
        </p:nvSpPr>
        <p:spPr>
          <a:xfrm>
            <a:off x="667328" y="2298549"/>
            <a:ext cx="2636311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87313" algn="just">
              <a:tabLst>
                <a:tab pos="536575" algn="l"/>
                <a:tab pos="5110163" algn="l"/>
              </a:tabLst>
            </a:pPr>
            <a:r>
              <a:rPr lang="ru-RU" sz="2500" b="1" dirty="0">
                <a:solidFill>
                  <a:srgbClr val="FFFFEB"/>
                </a:solidFill>
                <a:latin typeface="Libre Baskerville"/>
                <a:cs typeface="Libre Baskerville"/>
              </a:rPr>
              <a:t>ЗАКЛЮЧЕНИЕ 1</a:t>
            </a:r>
          </a:p>
          <a:p>
            <a:pPr marL="87313" algn="just">
              <a:tabLst>
                <a:tab pos="536575" algn="l"/>
                <a:tab pos="5110163" algn="l"/>
              </a:tabLst>
            </a:pPr>
            <a:r>
              <a:rPr lang="ru-RU" b="1" dirty="0" err="1">
                <a:solidFill>
                  <a:srgbClr val="FFFFEB"/>
                </a:solidFill>
              </a:rPr>
              <a:t>Съответствие</a:t>
            </a:r>
            <a:r>
              <a:rPr lang="ru-RU" b="1" dirty="0">
                <a:solidFill>
                  <a:srgbClr val="FFFFEB"/>
                </a:solidFill>
              </a:rPr>
              <a:t> и </a:t>
            </a:r>
            <a:r>
              <a:rPr lang="ru-RU" b="1" dirty="0" err="1">
                <a:solidFill>
                  <a:srgbClr val="FFFFEB"/>
                </a:solidFill>
              </a:rPr>
              <a:t>актуалност</a:t>
            </a:r>
            <a:r>
              <a:rPr lang="ru-RU" b="1" dirty="0">
                <a:solidFill>
                  <a:srgbClr val="FFFFEB"/>
                </a:solidFill>
              </a:rPr>
              <a:t> на </a:t>
            </a:r>
            <a:r>
              <a:rPr lang="ru-RU" b="1" dirty="0" err="1">
                <a:solidFill>
                  <a:srgbClr val="FFFFEB"/>
                </a:solidFill>
              </a:rPr>
              <a:t>интервенциите</a:t>
            </a:r>
            <a:endParaRPr lang="ru-RU" b="1" dirty="0">
              <a:solidFill>
                <a:srgbClr val="FFFFEB"/>
              </a:solidFill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endParaRPr lang="bg-BG" sz="2500" b="1" dirty="0">
              <a:solidFill>
                <a:srgbClr val="FFFFEB"/>
              </a:solidFill>
              <a:latin typeface="Libre Baskerville"/>
              <a:cs typeface="Libre Baskerville"/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2500" b="1" dirty="0">
                <a:solidFill>
                  <a:srgbClr val="FFFFEB"/>
                </a:solidFill>
                <a:latin typeface="Libre Baskerville"/>
                <a:cs typeface="Libre Baskerville"/>
              </a:rPr>
              <a:t>ЗАКЛЮЧЕНИЕ 2</a:t>
            </a:r>
          </a:p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1800" b="1" dirty="0">
                <a:solidFill>
                  <a:srgbClr val="FFFFEB"/>
                </a:solidFill>
                <a:latin typeface="Libre Baskerville"/>
                <a:cs typeface="Libre Baskerville"/>
              </a:rPr>
              <a:t>Релевантност на формите на подкрепа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1697C-5488-4635-691C-5499E3E69547}"/>
              </a:ext>
            </a:extLst>
          </p:cNvPr>
          <p:cNvSpPr/>
          <p:nvPr/>
        </p:nvSpPr>
        <p:spPr>
          <a:xfrm>
            <a:off x="4972654" y="2298549"/>
            <a:ext cx="7051911" cy="7860043"/>
          </a:xfrm>
          <a:prstGeom prst="rect">
            <a:avLst/>
          </a:prstGeom>
          <a:solidFill>
            <a:srgbClr val="2C7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>
              <a:spcBef>
                <a:spcPts val="900"/>
              </a:spcBef>
              <a:buNone/>
            </a:pPr>
            <a:r>
              <a:rPr lang="bg-BG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П1 се изпълнява в динамична и усложняваща се правна среда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8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(Изменение на Регл. (ЕС) 2021/1058; Директива (ЕС) 2024/3019; Директива (ЕС) 2020/2184); Национален борд по водите (септември 2025 г.) – водна криза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endParaRPr lang="bg-BG" sz="28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900"/>
              </a:spcBef>
              <a:buNone/>
            </a:pPr>
            <a:r>
              <a:rPr lang="bg-BG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Идентифицирани пропуски в обхвата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Липса на инвестиции в населените места под 5 000 </a:t>
            </a:r>
            <a:r>
              <a:rPr lang="bg-BG" sz="2800" b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екв.ж</a:t>
            </a: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Липса на инвестиции в неконсолидирани територии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Недостатъчни инвестиции за подобряване качеството на питейната вода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4A2AFB-6619-DA15-88CD-34820AC5D643}"/>
              </a:ext>
            </a:extLst>
          </p:cNvPr>
          <p:cNvSpPr/>
          <p:nvPr/>
        </p:nvSpPr>
        <p:spPr>
          <a:xfrm>
            <a:off x="13910150" y="2298548"/>
            <a:ext cx="3832160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300"/>
              </a:spcBef>
              <a:buNone/>
            </a:pPr>
            <a:r>
              <a:rPr lang="bg-BG" sz="2400" b="1" noProof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Европейското</a:t>
            </a:r>
            <a:r>
              <a:rPr lang="ru-RU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2400" b="1" noProof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финансиране</a:t>
            </a:r>
            <a:r>
              <a:rPr lang="ru-RU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е без </a:t>
            </a:r>
            <a:r>
              <a:rPr lang="bg-BG" sz="2400" b="1" noProof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алтернатива и критично важно за сектора</a:t>
            </a:r>
          </a:p>
          <a:p>
            <a:pPr>
              <a:spcBef>
                <a:spcPts val="300"/>
              </a:spcBef>
              <a:buNone/>
            </a:pPr>
            <a:endParaRPr lang="bg-BG" sz="800" b="1" noProof="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  <a:buNone/>
            </a:pPr>
            <a:r>
              <a:rPr lang="bg-BG" sz="2400" b="1" noProof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Регионалният подход на подкрепа създава предпоставки за по-добра устойчивост на резултатите</a:t>
            </a:r>
          </a:p>
          <a:p>
            <a:pPr>
              <a:spcBef>
                <a:spcPts val="300"/>
              </a:spcBef>
              <a:buNone/>
            </a:pPr>
            <a:endParaRPr lang="bg-BG" sz="800" b="1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92,3%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подкрепата отговаря на нуждите</a:t>
            </a:r>
          </a:p>
          <a:p>
            <a:pPr>
              <a:spcBef>
                <a:spcPts val="300"/>
              </a:spcBef>
              <a:buNone/>
            </a:pPr>
            <a:r>
              <a:rPr lang="bg-BG" sz="8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без ПОС → без проект</a:t>
            </a:r>
          </a:p>
          <a:p>
            <a:pPr>
              <a:spcBef>
                <a:spcPts val="300"/>
              </a:spcBef>
              <a:buNone/>
            </a:pPr>
            <a:r>
              <a:rPr lang="bg-BG" sz="8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53,8%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проектите покриват инвестиционните им нужди в значителна степен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8EC582-1527-3D77-E9AD-65B8E6B1D59F}"/>
              </a:ext>
            </a:extLst>
          </p:cNvPr>
          <p:cNvCxnSpPr>
            <a:cxnSpLocks/>
          </p:cNvCxnSpPr>
          <p:nvPr/>
        </p:nvCxnSpPr>
        <p:spPr>
          <a:xfrm>
            <a:off x="3276590" y="6097320"/>
            <a:ext cx="1696064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968093E-8066-DEF2-8FB5-F98FFCA3A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0" y="4638"/>
            <a:ext cx="1730839" cy="177841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7CCC77C-BFBE-FB2E-D0D8-9DA10509E274}"/>
              </a:ext>
            </a:extLst>
          </p:cNvPr>
          <p:cNvGrpSpPr/>
          <p:nvPr/>
        </p:nvGrpSpPr>
        <p:grpSpPr>
          <a:xfrm>
            <a:off x="16273093" y="-70644"/>
            <a:ext cx="2059078" cy="1637594"/>
            <a:chOff x="16273093" y="-70644"/>
            <a:chExt cx="2059078" cy="163759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B502C06-BF03-A370-4589-A69B340A3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273093" y="-70644"/>
              <a:ext cx="2059078" cy="163759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A1A2A6-AED6-25D5-E231-9FE2D5137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34282" y="1122713"/>
              <a:ext cx="877418" cy="123825"/>
            </a:xfrm>
            <a:prstGeom prst="rect">
              <a:avLst/>
            </a:prstGeom>
          </p:spPr>
        </p:pic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D622000-2ACC-5666-2F48-E1B619AD8B63}"/>
              </a:ext>
            </a:extLst>
          </p:cNvPr>
          <p:cNvCxnSpPr>
            <a:cxnSpLocks/>
          </p:cNvCxnSpPr>
          <p:nvPr/>
        </p:nvCxnSpPr>
        <p:spPr>
          <a:xfrm>
            <a:off x="11975690" y="6034730"/>
            <a:ext cx="193446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034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7"/>
          <p:cNvPicPr preferRelativeResize="0"/>
          <p:nvPr/>
        </p:nvPicPr>
        <p:blipFill rotWithShape="1">
          <a:blip r:embed="rId3">
            <a:alphaModFix/>
          </a:blip>
          <a:srcRect t="5268" b="5268"/>
          <a:stretch/>
        </p:blipFill>
        <p:spPr>
          <a:xfrm>
            <a:off x="-1088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78F6C1-A78F-445B-33F5-2A2F509E4C45}"/>
              </a:ext>
            </a:extLst>
          </p:cNvPr>
          <p:cNvSpPr/>
          <p:nvPr/>
        </p:nvSpPr>
        <p:spPr>
          <a:xfrm>
            <a:off x="667329" y="2298549"/>
            <a:ext cx="2621562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2500" b="1" dirty="0">
                <a:solidFill>
                  <a:srgbClr val="FFFFEB"/>
                </a:solidFill>
                <a:latin typeface="Libre Baskerville"/>
                <a:cs typeface="Libre Baskerville"/>
              </a:rPr>
              <a:t>ЗАКЛЮЧЕНИЕ 3</a:t>
            </a:r>
          </a:p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1800" b="1" dirty="0">
                <a:solidFill>
                  <a:srgbClr val="FFFFEB"/>
                </a:solidFill>
                <a:latin typeface="Libre Baskerville"/>
                <a:cs typeface="Libre Baskerville"/>
              </a:rPr>
              <a:t>Ефективност на интервенциите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1697C-5488-4635-691C-5499E3E69547}"/>
              </a:ext>
            </a:extLst>
          </p:cNvPr>
          <p:cNvSpPr/>
          <p:nvPr/>
        </p:nvSpPr>
        <p:spPr>
          <a:xfrm>
            <a:off x="4928396" y="2298549"/>
            <a:ext cx="7096169" cy="7860043"/>
          </a:xfrm>
          <a:prstGeom prst="rect">
            <a:avLst/>
          </a:prstGeom>
          <a:solidFill>
            <a:srgbClr val="2C7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>
              <a:buNone/>
            </a:pPr>
            <a:r>
              <a:rPr lang="bg-BG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Финансово: по-добро от ОПОС 2014-2020 за същия период</a:t>
            </a:r>
          </a:p>
          <a:p>
            <a:pPr marL="342900" indent="-342900"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Обявени: 132% | Договорени: 94,8% | Платени: 11,1% (79,3 млн. евро)</a:t>
            </a:r>
          </a:p>
          <a:p>
            <a:pPr marL="342900" indent="-342900"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noProof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По-бързо</a:t>
            </a:r>
            <a:r>
              <a:rPr lang="ru-RU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2800" b="0" noProof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обявяване на процедури и сключване </a:t>
            </a:r>
            <a:r>
              <a:rPr lang="ru-RU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договори</a:t>
            </a:r>
          </a:p>
          <a:p>
            <a:pPr marL="342900" indent="-342900"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71% от плащанията са по </a:t>
            </a:r>
            <a:r>
              <a:rPr lang="bg-BG" sz="2800" b="0" noProof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фазирани</a:t>
            </a: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проекти</a:t>
            </a:r>
            <a:endParaRPr lang="bg-BG" sz="280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ru-RU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 2026 г. в </a:t>
            </a:r>
            <a:r>
              <a:rPr lang="ru-RU" sz="28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риск от авт. </a:t>
            </a:r>
            <a:r>
              <a:rPr lang="ru-RU" sz="280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освобождаване</a:t>
            </a:r>
            <a:r>
              <a:rPr lang="ru-RU" sz="28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40–50 млн. евро</a:t>
            </a:r>
            <a:endParaRPr lang="bg-BG" sz="28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bg-BG" sz="2800" b="1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bg-BG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Физическо: критично изоставане</a:t>
            </a:r>
          </a:p>
          <a:p>
            <a:pPr marL="342900" indent="-342900"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Нулеви официални стойности по всички индикатори към края на 2025 г.</a:t>
            </a:r>
          </a:p>
          <a:p>
            <a:pPr marL="342900" indent="-342900"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ПСОВ </a:t>
            </a:r>
            <a:r>
              <a:rPr lang="ru-RU" sz="2800" b="1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Бяла</a:t>
            </a:r>
            <a:r>
              <a:rPr lang="ru-RU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-Обзор и </a:t>
            </a:r>
            <a:r>
              <a:rPr lang="ru-RU" sz="2800" b="1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Батановци</a:t>
            </a:r>
            <a:r>
              <a:rPr lang="ru-RU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акт Образец №15 – R32 с 19% </a:t>
            </a:r>
            <a:r>
              <a:rPr lang="ru-RU" sz="2800" b="1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преизпълнение</a:t>
            </a:r>
            <a:r>
              <a:rPr lang="ru-RU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(107 216 </a:t>
            </a:r>
            <a:r>
              <a:rPr lang="ru-RU" sz="2800" b="1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</a:t>
            </a:r>
            <a:r>
              <a:rPr lang="ru-RU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88 900 </a:t>
            </a:r>
            <a:r>
              <a:rPr lang="ru-RU" sz="2800" b="1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екв</a:t>
            </a:r>
            <a:r>
              <a:rPr lang="ru-RU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ж.)</a:t>
            </a:r>
          </a:p>
          <a:p>
            <a:pPr marL="342900" indent="-342900">
              <a:buClr>
                <a:srgbClr val="FFFFFF"/>
              </a:buClr>
              <a:buFont typeface="Wingdings" panose="05000000000000000000" pitchFamily="2" charset="2"/>
              <a:buChar char="Ø"/>
            </a:pPr>
            <a:endParaRPr lang="bg-BG" sz="2800" b="1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bg-BG" sz="800" b="1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4A2AFB-6619-DA15-88CD-34820AC5D643}"/>
              </a:ext>
            </a:extLst>
          </p:cNvPr>
          <p:cNvSpPr/>
          <p:nvPr/>
        </p:nvSpPr>
        <p:spPr>
          <a:xfrm>
            <a:off x="13910150" y="2298549"/>
            <a:ext cx="3832160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  <a:buNone/>
            </a:pPr>
            <a:r>
              <a:rPr lang="ru-RU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Принос: неравномерен</a:t>
            </a:r>
          </a:p>
          <a:p>
            <a:pPr>
              <a:spcBef>
                <a:spcPts val="600"/>
              </a:spcBef>
              <a:buNone/>
            </a:pPr>
            <a:r>
              <a:rPr lang="ru-RU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Силен принос за </a:t>
            </a:r>
            <a:r>
              <a:rPr lang="bg-BG" sz="2400" b="0" noProof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пречистване на отпадни води (наказателна процедура); ограничен принос за намаляване на загубите на вода и устойчиво управление на водните ресурси </a:t>
            </a:r>
            <a:endParaRPr lang="ru-RU" sz="2400" b="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8EC582-1527-3D77-E9AD-65B8E6B1D59F}"/>
              </a:ext>
            </a:extLst>
          </p:cNvPr>
          <p:cNvCxnSpPr>
            <a:cxnSpLocks/>
          </p:cNvCxnSpPr>
          <p:nvPr/>
        </p:nvCxnSpPr>
        <p:spPr>
          <a:xfrm>
            <a:off x="3232332" y="6097320"/>
            <a:ext cx="1696064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968093E-8066-DEF2-8FB5-F98FFCA3A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0" y="4638"/>
            <a:ext cx="1730839" cy="177841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7CCC77C-BFBE-FB2E-D0D8-9DA10509E274}"/>
              </a:ext>
            </a:extLst>
          </p:cNvPr>
          <p:cNvGrpSpPr/>
          <p:nvPr/>
        </p:nvGrpSpPr>
        <p:grpSpPr>
          <a:xfrm>
            <a:off x="16273093" y="-70644"/>
            <a:ext cx="2059078" cy="1637594"/>
            <a:chOff x="16273093" y="-70644"/>
            <a:chExt cx="2059078" cy="163759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B502C06-BF03-A370-4589-A69B340A3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273093" y="-70644"/>
              <a:ext cx="2059078" cy="163759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A1A2A6-AED6-25D5-E231-9FE2D5137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34282" y="1122713"/>
              <a:ext cx="877418" cy="123825"/>
            </a:xfrm>
            <a:prstGeom prst="rect">
              <a:avLst/>
            </a:prstGeom>
          </p:spPr>
        </p:pic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D622000-2ACC-5666-2F48-E1B619AD8B63}"/>
              </a:ext>
            </a:extLst>
          </p:cNvPr>
          <p:cNvCxnSpPr>
            <a:cxnSpLocks/>
          </p:cNvCxnSpPr>
          <p:nvPr/>
        </p:nvCxnSpPr>
        <p:spPr>
          <a:xfrm>
            <a:off x="11975690" y="6034730"/>
            <a:ext cx="193446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034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7"/>
          <p:cNvPicPr preferRelativeResize="0"/>
          <p:nvPr/>
        </p:nvPicPr>
        <p:blipFill rotWithShape="1">
          <a:blip r:embed="rId3">
            <a:alphaModFix/>
          </a:blip>
          <a:srcRect t="5268" b="5268"/>
          <a:stretch/>
        </p:blipFill>
        <p:spPr>
          <a:xfrm>
            <a:off x="-1088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78F6C1-A78F-445B-33F5-2A2F509E4C45}"/>
              </a:ext>
            </a:extLst>
          </p:cNvPr>
          <p:cNvSpPr/>
          <p:nvPr/>
        </p:nvSpPr>
        <p:spPr>
          <a:xfrm>
            <a:off x="667328" y="2298549"/>
            <a:ext cx="2813291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2500" b="1" dirty="0">
                <a:solidFill>
                  <a:srgbClr val="FFFFEB"/>
                </a:solidFill>
                <a:latin typeface="Libre Baskerville"/>
                <a:cs typeface="Libre Baskerville"/>
              </a:rPr>
              <a:t>ЗАКЛЮЧЕНИЕ 4</a:t>
            </a:r>
          </a:p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1800" b="1" dirty="0">
                <a:solidFill>
                  <a:srgbClr val="FFFFEB"/>
                </a:solidFill>
                <a:latin typeface="Libre Baskerville"/>
                <a:cs typeface="Libre Baskerville"/>
              </a:rPr>
              <a:t>Критични фактори, затрудняващи изпълнението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1697C-5488-4635-691C-5499E3E69547}"/>
              </a:ext>
            </a:extLst>
          </p:cNvPr>
          <p:cNvSpPr/>
          <p:nvPr/>
        </p:nvSpPr>
        <p:spPr>
          <a:xfrm>
            <a:off x="5164382" y="2298549"/>
            <a:ext cx="6860183" cy="7860043"/>
          </a:xfrm>
          <a:prstGeom prst="rect">
            <a:avLst/>
          </a:prstGeom>
          <a:solidFill>
            <a:srgbClr val="2C7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>
              <a:spcBef>
                <a:spcPts val="900"/>
              </a:spcBef>
              <a:buNone/>
            </a:pPr>
            <a:r>
              <a:rPr lang="bg-BG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Обществени поръчки – основен проблем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Масово прекратяване на ОП след сключване на договор за БФП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Обжалвания (КЗК + ВАС)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Огромен материален интерес стимулира обжалванията; динамична нормативна рамка 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endParaRPr lang="bg-BG" sz="1100" b="1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Допълнителни системни бариери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Ограничен капацитет на строителните фирми – една фирма печели поръчки по няколко проекта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Финансови корекции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noProof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Политическа нестабилност и слаба координация между институциите на нац. ниво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4A2AFB-6619-DA15-88CD-34820AC5D643}"/>
              </a:ext>
            </a:extLst>
          </p:cNvPr>
          <p:cNvSpPr/>
          <p:nvPr/>
        </p:nvSpPr>
        <p:spPr>
          <a:xfrm>
            <a:off x="13910150" y="2298549"/>
            <a:ext cx="3832160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76,9% от ВиКО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административни бариери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61,5% от ВиКО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затруднения с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съфинансиране и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оборотни средства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Проактивни мерки УО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Координатор/проект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Планове за действие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Анализи на грешки ЗОП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bg-BG" sz="2400" b="0" noProof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Разработване на указания и насоки</a:t>
            </a:r>
            <a:endParaRPr lang="bg-BG" sz="2400" b="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  <a:buNone/>
            </a:pPr>
            <a:r>
              <a:rPr lang="bg-BG" sz="240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</a:t>
            </a: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Регулярни обучения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8EC582-1527-3D77-E9AD-65B8E6B1D59F}"/>
              </a:ext>
            </a:extLst>
          </p:cNvPr>
          <p:cNvCxnSpPr>
            <a:cxnSpLocks/>
          </p:cNvCxnSpPr>
          <p:nvPr/>
        </p:nvCxnSpPr>
        <p:spPr>
          <a:xfrm>
            <a:off x="3468318" y="6097320"/>
            <a:ext cx="1696064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968093E-8066-DEF2-8FB5-F98FFCA3A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0" y="4638"/>
            <a:ext cx="1730839" cy="177841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7CCC77C-BFBE-FB2E-D0D8-9DA10509E274}"/>
              </a:ext>
            </a:extLst>
          </p:cNvPr>
          <p:cNvGrpSpPr/>
          <p:nvPr/>
        </p:nvGrpSpPr>
        <p:grpSpPr>
          <a:xfrm>
            <a:off x="16273093" y="-70644"/>
            <a:ext cx="2059078" cy="1637594"/>
            <a:chOff x="16273093" y="-70644"/>
            <a:chExt cx="2059078" cy="163759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B502C06-BF03-A370-4589-A69B340A3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273093" y="-70644"/>
              <a:ext cx="2059078" cy="163759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A1A2A6-AED6-25D5-E231-9FE2D5137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34282" y="1122713"/>
              <a:ext cx="877418" cy="123825"/>
            </a:xfrm>
            <a:prstGeom prst="rect">
              <a:avLst/>
            </a:prstGeom>
          </p:spPr>
        </p:pic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D622000-2ACC-5666-2F48-E1B619AD8B63}"/>
              </a:ext>
            </a:extLst>
          </p:cNvPr>
          <p:cNvCxnSpPr>
            <a:cxnSpLocks/>
          </p:cNvCxnSpPr>
          <p:nvPr/>
        </p:nvCxnSpPr>
        <p:spPr>
          <a:xfrm>
            <a:off x="11975690" y="6034730"/>
            <a:ext cx="193446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034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7"/>
          <p:cNvPicPr preferRelativeResize="0"/>
          <p:nvPr/>
        </p:nvPicPr>
        <p:blipFill rotWithShape="1">
          <a:blip r:embed="rId2">
            <a:alphaModFix/>
          </a:blip>
          <a:srcRect t="5268" b="5268"/>
          <a:stretch/>
        </p:blipFill>
        <p:spPr>
          <a:xfrm>
            <a:off x="-1088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78F6C1-A78F-445B-33F5-2A2F509E4C45}"/>
              </a:ext>
            </a:extLst>
          </p:cNvPr>
          <p:cNvSpPr/>
          <p:nvPr/>
        </p:nvSpPr>
        <p:spPr>
          <a:xfrm>
            <a:off x="667328" y="2298549"/>
            <a:ext cx="2665807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2500" b="1" dirty="0">
                <a:solidFill>
                  <a:srgbClr val="FFFFEB"/>
                </a:solidFill>
                <a:latin typeface="Libre Baskerville"/>
                <a:cs typeface="Libre Baskerville"/>
              </a:rPr>
              <a:t>ЗАКЛЮЧЕНИЕ 5</a:t>
            </a:r>
          </a:p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1800" b="1" dirty="0">
                <a:solidFill>
                  <a:srgbClr val="FFFFEB"/>
                </a:solidFill>
                <a:latin typeface="Libre Baskerville"/>
                <a:cs typeface="Libre Baskerville"/>
              </a:rPr>
              <a:t>Ефикасност на изпълнение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1697C-5488-4635-691C-5499E3E69547}"/>
              </a:ext>
            </a:extLst>
          </p:cNvPr>
          <p:cNvSpPr/>
          <p:nvPr/>
        </p:nvSpPr>
        <p:spPr>
          <a:xfrm>
            <a:off x="5031650" y="2298549"/>
            <a:ext cx="6992915" cy="7860043"/>
          </a:xfrm>
          <a:prstGeom prst="rect">
            <a:avLst/>
          </a:prstGeom>
          <a:solidFill>
            <a:srgbClr val="2C7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>
              <a:spcBef>
                <a:spcPts val="900"/>
              </a:spcBef>
              <a:buNone/>
            </a:pPr>
            <a:r>
              <a:rPr lang="bg-BG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Ефикасността не може да се оцени количествено в момента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Всички проекти са в изпълнение;  много в начален етап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Насоките за кандидатстване са ясни и добре структурирани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Идентифицирана възможност за опростяване: премахване на изискването за обявени ОП преди подписване на договор за БФП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4A2AFB-6619-DA15-88CD-34820AC5D643}"/>
              </a:ext>
            </a:extLst>
          </p:cNvPr>
          <p:cNvSpPr/>
          <p:nvPr/>
        </p:nvSpPr>
        <p:spPr>
          <a:xfrm>
            <a:off x="13910150" y="2298549"/>
            <a:ext cx="3832160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Изменения на ПОС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Декември 2025 г.: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Нов П7 „Устойчивост на водите“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Агломерации 5–10 хил. екв. ж.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Период за изпълн.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 2030 г.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Регламент 2021/1058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8EC582-1527-3D77-E9AD-65B8E6B1D59F}"/>
              </a:ext>
            </a:extLst>
          </p:cNvPr>
          <p:cNvCxnSpPr>
            <a:cxnSpLocks/>
          </p:cNvCxnSpPr>
          <p:nvPr/>
        </p:nvCxnSpPr>
        <p:spPr>
          <a:xfrm>
            <a:off x="3335586" y="6097320"/>
            <a:ext cx="1696064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968093E-8066-DEF2-8FB5-F98FFCA3A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0" y="4638"/>
            <a:ext cx="1730839" cy="177841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7CCC77C-BFBE-FB2E-D0D8-9DA10509E274}"/>
              </a:ext>
            </a:extLst>
          </p:cNvPr>
          <p:cNvGrpSpPr/>
          <p:nvPr/>
        </p:nvGrpSpPr>
        <p:grpSpPr>
          <a:xfrm>
            <a:off x="16273093" y="-70644"/>
            <a:ext cx="2059078" cy="1637594"/>
            <a:chOff x="16273093" y="-70644"/>
            <a:chExt cx="2059078" cy="163759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B502C06-BF03-A370-4589-A69B340A3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73093" y="-70644"/>
              <a:ext cx="2059078" cy="163759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A1A2A6-AED6-25D5-E231-9FE2D5137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534282" y="1122713"/>
              <a:ext cx="877418" cy="123825"/>
            </a:xfrm>
            <a:prstGeom prst="rect">
              <a:avLst/>
            </a:prstGeom>
          </p:spPr>
        </p:pic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D622000-2ACC-5666-2F48-E1B619AD8B63}"/>
              </a:ext>
            </a:extLst>
          </p:cNvPr>
          <p:cNvCxnSpPr>
            <a:cxnSpLocks/>
          </p:cNvCxnSpPr>
          <p:nvPr/>
        </p:nvCxnSpPr>
        <p:spPr>
          <a:xfrm>
            <a:off x="11975690" y="6034730"/>
            <a:ext cx="193446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034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7"/>
          <p:cNvPicPr preferRelativeResize="0"/>
          <p:nvPr/>
        </p:nvPicPr>
        <p:blipFill rotWithShape="1">
          <a:blip r:embed="rId2">
            <a:alphaModFix/>
          </a:blip>
          <a:srcRect t="5268" b="5268"/>
          <a:stretch/>
        </p:blipFill>
        <p:spPr>
          <a:xfrm>
            <a:off x="-1088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78F6C1-A78F-445B-33F5-2A2F509E4C45}"/>
              </a:ext>
            </a:extLst>
          </p:cNvPr>
          <p:cNvSpPr/>
          <p:nvPr/>
        </p:nvSpPr>
        <p:spPr>
          <a:xfrm>
            <a:off x="667328" y="2298549"/>
            <a:ext cx="2798543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2500" b="1" dirty="0">
                <a:solidFill>
                  <a:srgbClr val="FFFFEB"/>
                </a:solidFill>
                <a:latin typeface="Libre Baskerville"/>
                <a:cs typeface="Libre Baskerville"/>
              </a:rPr>
              <a:t>ЗАКЛЮЧЕНИЕ 6</a:t>
            </a:r>
          </a:p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1800" b="1" dirty="0">
                <a:solidFill>
                  <a:srgbClr val="FFFFEB"/>
                </a:solidFill>
                <a:latin typeface="Libre Baskerville"/>
                <a:cs typeface="Libre Baskerville"/>
              </a:rPr>
              <a:t>Представяне на двата типа бенефициенти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1697C-5488-4635-691C-5499E3E69547}"/>
              </a:ext>
            </a:extLst>
          </p:cNvPr>
          <p:cNvSpPr/>
          <p:nvPr/>
        </p:nvSpPr>
        <p:spPr>
          <a:xfrm>
            <a:off x="5196325" y="2298549"/>
            <a:ext cx="6828240" cy="7860043"/>
          </a:xfrm>
          <a:prstGeom prst="rect">
            <a:avLst/>
          </a:prstGeom>
          <a:solidFill>
            <a:srgbClr val="2C7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>
              <a:spcBef>
                <a:spcPts val="900"/>
              </a:spcBef>
              <a:buNone/>
            </a:pPr>
            <a:r>
              <a:rPr lang="bg-BG" sz="24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ВиК оператори – силни страни и слабости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4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Висока техническа и оперативна експертиза; познаване нуждите в сектора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4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Нямат собственост върху активите; ограничен финансов капацитет за съфинансиране (</a:t>
            </a:r>
            <a:r>
              <a:rPr lang="bg-BG" sz="2400" b="0" noProof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социална</a:t>
            </a:r>
            <a:r>
              <a:rPr lang="ru-RU" sz="24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2400" noProof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поносимост на цената на водата</a:t>
            </a:r>
            <a:r>
              <a:rPr lang="ru-RU" sz="24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bg-BG" sz="240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4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По-слаб контрол върху ЗУТ процедури; зависимост от общината за разрешителни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4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ru-RU" sz="24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Фокус </a:t>
            </a:r>
            <a:r>
              <a:rPr lang="ru-RU" sz="2400" b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върху</a:t>
            </a:r>
            <a:r>
              <a:rPr lang="ru-RU" sz="24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доставката</a:t>
            </a:r>
            <a:r>
              <a:rPr lang="ru-RU" sz="24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2400" b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питейна</a:t>
            </a:r>
            <a:r>
              <a:rPr lang="ru-RU" sz="24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вода </a:t>
            </a:r>
            <a:endParaRPr lang="bg-BG" sz="24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900"/>
              </a:spcBef>
              <a:buNone/>
            </a:pPr>
            <a:endParaRPr lang="bg-BG" sz="2400" b="1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900"/>
              </a:spcBef>
              <a:buNone/>
            </a:pPr>
            <a:r>
              <a:rPr lang="bg-BG" sz="24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Общини – силни страни и слабости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4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По-голяма финансова гъвкавост; собственици на инфраструктурата; контрол над ЗУТ процедурите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4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По-добра координация с институциите; достъп до алт. източници на финансиране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4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По-ограничена техническа експертиза в ВиК; 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4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bg-BG" sz="24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Малките общини имат ограничен ресурс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4A2AFB-6619-DA15-88CD-34820AC5D643}"/>
              </a:ext>
            </a:extLst>
          </p:cNvPr>
          <p:cNvSpPr/>
          <p:nvPr/>
        </p:nvSpPr>
        <p:spPr>
          <a:xfrm>
            <a:off x="13910150" y="2298549"/>
            <a:ext cx="3832160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300"/>
              </a:spcBef>
              <a:buNone/>
            </a:pPr>
            <a:r>
              <a:rPr lang="bg-BG" sz="2400" b="1" noProof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Препоръчан модел до края на периода</a:t>
            </a:r>
          </a:p>
          <a:p>
            <a:pPr>
              <a:spcBef>
                <a:spcPts val="300"/>
              </a:spcBef>
              <a:buNone/>
            </a:pPr>
            <a:r>
              <a:rPr lang="bg-BG" sz="2400" noProof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Партньорски проекти общини + </a:t>
            </a:r>
            <a:r>
              <a:rPr lang="bg-BG" sz="2400" noProof="0" dirty="0" err="1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ВиКО</a:t>
            </a:r>
            <a:r>
              <a:rPr lang="bg-BG" sz="2400" noProof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bg-BG" sz="2400" noProof="0" dirty="0" err="1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съ-възложителство</a:t>
            </a:r>
            <a:r>
              <a:rPr lang="bg-BG" sz="2400" noProof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по ОП) – балансиран и ефективен модел</a:t>
            </a:r>
          </a:p>
          <a:p>
            <a:pPr>
              <a:spcBef>
                <a:spcPts val="300"/>
              </a:spcBef>
              <a:buNone/>
            </a:pPr>
            <a:endParaRPr lang="ru-RU" sz="240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  <a:buNone/>
            </a:pPr>
            <a:endParaRPr lang="bg-BG" sz="2400" b="1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Алт. подход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Финансиране на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големи общини в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неконсолидирани райони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8EC582-1527-3D77-E9AD-65B8E6B1D59F}"/>
              </a:ext>
            </a:extLst>
          </p:cNvPr>
          <p:cNvCxnSpPr>
            <a:cxnSpLocks/>
          </p:cNvCxnSpPr>
          <p:nvPr/>
        </p:nvCxnSpPr>
        <p:spPr>
          <a:xfrm>
            <a:off x="3483066" y="6097320"/>
            <a:ext cx="1696064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968093E-8066-DEF2-8FB5-F98FFCA3A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0" y="4638"/>
            <a:ext cx="1730839" cy="177841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7CCC77C-BFBE-FB2E-D0D8-9DA10509E274}"/>
              </a:ext>
            </a:extLst>
          </p:cNvPr>
          <p:cNvGrpSpPr/>
          <p:nvPr/>
        </p:nvGrpSpPr>
        <p:grpSpPr>
          <a:xfrm>
            <a:off x="16273093" y="-70644"/>
            <a:ext cx="2059078" cy="1637594"/>
            <a:chOff x="16273093" y="-70644"/>
            <a:chExt cx="2059078" cy="163759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B502C06-BF03-A370-4589-A69B340A3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73093" y="-70644"/>
              <a:ext cx="2059078" cy="163759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A1A2A6-AED6-25D5-E231-9FE2D5137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534282" y="1122713"/>
              <a:ext cx="877418" cy="123825"/>
            </a:xfrm>
            <a:prstGeom prst="rect">
              <a:avLst/>
            </a:prstGeom>
          </p:spPr>
        </p:pic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D622000-2ACC-5666-2F48-E1B619AD8B63}"/>
              </a:ext>
            </a:extLst>
          </p:cNvPr>
          <p:cNvCxnSpPr>
            <a:cxnSpLocks/>
          </p:cNvCxnSpPr>
          <p:nvPr/>
        </p:nvCxnSpPr>
        <p:spPr>
          <a:xfrm>
            <a:off x="11975690" y="6034730"/>
            <a:ext cx="193446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034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7"/>
          <p:cNvPicPr preferRelativeResize="0"/>
          <p:nvPr/>
        </p:nvPicPr>
        <p:blipFill rotWithShape="1">
          <a:blip r:embed="rId3">
            <a:alphaModFix/>
          </a:blip>
          <a:srcRect t="5268" b="5268"/>
          <a:stretch/>
        </p:blipFill>
        <p:spPr>
          <a:xfrm>
            <a:off x="-1088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78F6C1-A78F-445B-33F5-2A2F509E4C45}"/>
              </a:ext>
            </a:extLst>
          </p:cNvPr>
          <p:cNvSpPr/>
          <p:nvPr/>
        </p:nvSpPr>
        <p:spPr>
          <a:xfrm>
            <a:off x="667328" y="2298549"/>
            <a:ext cx="2724801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2500" b="1" dirty="0">
                <a:solidFill>
                  <a:srgbClr val="FFFFEB"/>
                </a:solidFill>
                <a:latin typeface="Libre Baskerville"/>
                <a:cs typeface="Libre Baskerville"/>
              </a:rPr>
              <a:t>ЗАКЛЮЧЕНИЕ 7</a:t>
            </a:r>
          </a:p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1800" b="1" dirty="0">
                <a:solidFill>
                  <a:srgbClr val="FFFFEB"/>
                </a:solidFill>
                <a:latin typeface="Libre Baskerville"/>
                <a:cs typeface="Libre Baskerville"/>
              </a:rPr>
              <a:t>Необходимост от изменения на програмата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1697C-5488-4635-691C-5499E3E69547}"/>
              </a:ext>
            </a:extLst>
          </p:cNvPr>
          <p:cNvSpPr/>
          <p:nvPr/>
        </p:nvSpPr>
        <p:spPr>
          <a:xfrm>
            <a:off x="5090638" y="2298549"/>
            <a:ext cx="6933927" cy="7860043"/>
          </a:xfrm>
          <a:prstGeom prst="rect">
            <a:avLst/>
          </a:prstGeom>
          <a:solidFill>
            <a:srgbClr val="2C7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>
              <a:spcBef>
                <a:spcPts val="900"/>
              </a:spcBef>
              <a:buNone/>
            </a:pPr>
            <a:r>
              <a:rPr lang="bg-BG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Необходими са съществени изменения в подхода на финансиране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Разширяване на допустимите мерки</a:t>
            </a:r>
            <a:endParaRPr lang="bg-BG" sz="280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Разширяване на обхвата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Целеви процедури за неконсолидирани райони </a:t>
            </a:r>
          </a:p>
          <a:p>
            <a:pPr marL="342900" indent="-342900">
              <a:spcBef>
                <a:spcPts val="450"/>
              </a:spcBef>
              <a:buClr>
                <a:srgbClr val="FFFFFF"/>
              </a:buClr>
              <a:buFont typeface="Wingdings" panose="05000000000000000000" pitchFamily="2" charset="2"/>
              <a:buChar char="Ø"/>
            </a:pPr>
            <a:endParaRPr lang="bg-BG" sz="22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4A2AFB-6619-DA15-88CD-34820AC5D643}"/>
              </a:ext>
            </a:extLst>
          </p:cNvPr>
          <p:cNvSpPr/>
          <p:nvPr/>
        </p:nvSpPr>
        <p:spPr>
          <a:xfrm>
            <a:off x="13910150" y="2298549"/>
            <a:ext cx="3832160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Нови допустими дейности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Пилоти – водни загуби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Дъждовни води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ВЕИ / ЕЕ в ПСОВ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Оползотворяване утайки</a:t>
            </a:r>
          </a:p>
          <a:p>
            <a:pPr>
              <a:spcBef>
                <a:spcPts val="300"/>
              </a:spcBef>
              <a:buNone/>
            </a:pPr>
            <a:endParaRPr lang="bg-BG" sz="240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Спешна необходимост от актуализация</a:t>
            </a:r>
          </a:p>
          <a:p>
            <a:pPr>
              <a:buNone/>
            </a:pPr>
            <a:r>
              <a:rPr lang="bg-BG" sz="240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Наказателна процедура 2017/2082</a:t>
            </a:r>
          </a:p>
          <a:p>
            <a:pPr>
              <a:buNone/>
            </a:pPr>
            <a:endParaRPr lang="bg-BG" sz="240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bg-BG" sz="240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Предприетото изменение на ПОС (декември 2025 г.) – нов П7 „Устойчивост на водите“ – стъпка в правилната посока</a:t>
            </a:r>
          </a:p>
          <a:p>
            <a:pPr>
              <a:spcBef>
                <a:spcPts val="300"/>
              </a:spcBef>
              <a:buNone/>
            </a:pPr>
            <a:endParaRPr lang="bg-BG" sz="2400" b="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  <a:buNone/>
            </a:pPr>
            <a:endParaRPr lang="bg-BG" sz="240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8EC582-1527-3D77-E9AD-65B8E6B1D59F}"/>
              </a:ext>
            </a:extLst>
          </p:cNvPr>
          <p:cNvCxnSpPr>
            <a:cxnSpLocks/>
          </p:cNvCxnSpPr>
          <p:nvPr/>
        </p:nvCxnSpPr>
        <p:spPr>
          <a:xfrm>
            <a:off x="3394574" y="6097320"/>
            <a:ext cx="1696064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968093E-8066-DEF2-8FB5-F98FFCA3A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0" y="4638"/>
            <a:ext cx="1730839" cy="177841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7CCC77C-BFBE-FB2E-D0D8-9DA10509E274}"/>
              </a:ext>
            </a:extLst>
          </p:cNvPr>
          <p:cNvGrpSpPr/>
          <p:nvPr/>
        </p:nvGrpSpPr>
        <p:grpSpPr>
          <a:xfrm>
            <a:off x="16273093" y="-70644"/>
            <a:ext cx="2059078" cy="1637594"/>
            <a:chOff x="16273093" y="-70644"/>
            <a:chExt cx="2059078" cy="163759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B502C06-BF03-A370-4589-A69B340A3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273093" y="-70644"/>
              <a:ext cx="2059078" cy="163759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A1A2A6-AED6-25D5-E231-9FE2D5137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34282" y="1122713"/>
              <a:ext cx="877418" cy="123825"/>
            </a:xfrm>
            <a:prstGeom prst="rect">
              <a:avLst/>
            </a:prstGeom>
          </p:spPr>
        </p:pic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D622000-2ACC-5666-2F48-E1B619AD8B63}"/>
              </a:ext>
            </a:extLst>
          </p:cNvPr>
          <p:cNvCxnSpPr>
            <a:cxnSpLocks/>
          </p:cNvCxnSpPr>
          <p:nvPr/>
        </p:nvCxnSpPr>
        <p:spPr>
          <a:xfrm>
            <a:off x="11975690" y="6034730"/>
            <a:ext cx="193446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034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7"/>
          <p:cNvPicPr preferRelativeResize="0"/>
          <p:nvPr/>
        </p:nvPicPr>
        <p:blipFill rotWithShape="1">
          <a:blip r:embed="rId2">
            <a:alphaModFix/>
          </a:blip>
          <a:srcRect t="5268" b="5268"/>
          <a:stretch/>
        </p:blipFill>
        <p:spPr>
          <a:xfrm>
            <a:off x="-1088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78F6C1-A78F-445B-33F5-2A2F509E4C45}"/>
              </a:ext>
            </a:extLst>
          </p:cNvPr>
          <p:cNvSpPr/>
          <p:nvPr/>
        </p:nvSpPr>
        <p:spPr>
          <a:xfrm>
            <a:off x="667328" y="2298549"/>
            <a:ext cx="2783795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2500" b="1" dirty="0">
                <a:solidFill>
                  <a:srgbClr val="FFFFEB"/>
                </a:solidFill>
                <a:latin typeface="Libre Baskerville"/>
                <a:cs typeface="Libre Baskerville"/>
              </a:rPr>
              <a:t>ПРЕПОРЪКА 1</a:t>
            </a:r>
          </a:p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1800" b="1" dirty="0">
                <a:solidFill>
                  <a:srgbClr val="FFFFEB"/>
                </a:solidFill>
                <a:latin typeface="Libre Baskerville"/>
                <a:cs typeface="Libre Baskerville"/>
              </a:rPr>
              <a:t>Разширяване обхвата и допустимите дейности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1697C-5488-4635-691C-5499E3E69547}"/>
              </a:ext>
            </a:extLst>
          </p:cNvPr>
          <p:cNvSpPr/>
          <p:nvPr/>
        </p:nvSpPr>
        <p:spPr>
          <a:xfrm>
            <a:off x="5240595" y="2298549"/>
            <a:ext cx="6783970" cy="7860043"/>
          </a:xfrm>
          <a:prstGeom prst="rect">
            <a:avLst/>
          </a:prstGeom>
          <a:solidFill>
            <a:srgbClr val="2C7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>
              <a:spcBef>
                <a:spcPts val="900"/>
              </a:spcBef>
              <a:buNone/>
            </a:pPr>
            <a:r>
              <a:rPr lang="bg-BG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Конкретни мерки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1.1 Оценка на готовността на бенефициентите по П1 и П7 да включат дейности за намаляване на загубите на вода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endParaRPr lang="bg-BG" sz="28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1.2 Обявяване на целеви процедури за неконсолидирани райони: СМР + проектиране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endParaRPr lang="bg-BG" sz="28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1.3 Обследване на възможността за финансиране на проекти, одобрени и финансирани по Националната инвестиционна програма за общините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4A2AFB-6619-DA15-88CD-34820AC5D643}"/>
              </a:ext>
            </a:extLst>
          </p:cNvPr>
          <p:cNvSpPr/>
          <p:nvPr/>
        </p:nvSpPr>
        <p:spPr>
          <a:xfrm>
            <a:off x="13910150" y="2298549"/>
            <a:ext cx="3832160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Обвързано с: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Заключения 1, 2, 7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Спешност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ВИСОКА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Водна криза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Наказателна процедура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8EC582-1527-3D77-E9AD-65B8E6B1D59F}"/>
              </a:ext>
            </a:extLst>
          </p:cNvPr>
          <p:cNvCxnSpPr>
            <a:cxnSpLocks/>
          </p:cNvCxnSpPr>
          <p:nvPr/>
        </p:nvCxnSpPr>
        <p:spPr>
          <a:xfrm>
            <a:off x="3497827" y="6097320"/>
            <a:ext cx="1696064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968093E-8066-DEF2-8FB5-F98FFCA3A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0" y="4638"/>
            <a:ext cx="1730839" cy="177841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7CCC77C-BFBE-FB2E-D0D8-9DA10509E274}"/>
              </a:ext>
            </a:extLst>
          </p:cNvPr>
          <p:cNvGrpSpPr/>
          <p:nvPr/>
        </p:nvGrpSpPr>
        <p:grpSpPr>
          <a:xfrm>
            <a:off x="16273093" y="-70644"/>
            <a:ext cx="2059078" cy="1637594"/>
            <a:chOff x="16273093" y="-70644"/>
            <a:chExt cx="2059078" cy="163759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B502C06-BF03-A370-4589-A69B340A3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73093" y="-70644"/>
              <a:ext cx="2059078" cy="163759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A1A2A6-AED6-25D5-E231-9FE2D5137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534282" y="1122713"/>
              <a:ext cx="877418" cy="123825"/>
            </a:xfrm>
            <a:prstGeom prst="rect">
              <a:avLst/>
            </a:prstGeom>
          </p:spPr>
        </p:pic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D622000-2ACC-5666-2F48-E1B619AD8B63}"/>
              </a:ext>
            </a:extLst>
          </p:cNvPr>
          <p:cNvCxnSpPr>
            <a:cxnSpLocks/>
          </p:cNvCxnSpPr>
          <p:nvPr/>
        </p:nvCxnSpPr>
        <p:spPr>
          <a:xfrm>
            <a:off x="11975690" y="6034730"/>
            <a:ext cx="193446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034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7"/>
          <p:cNvPicPr preferRelativeResize="0"/>
          <p:nvPr/>
        </p:nvPicPr>
        <p:blipFill rotWithShape="1">
          <a:blip r:embed="rId2">
            <a:alphaModFix/>
          </a:blip>
          <a:srcRect t="5268" b="5268"/>
          <a:stretch/>
        </p:blipFill>
        <p:spPr>
          <a:xfrm>
            <a:off x="-1088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78F6C1-A78F-445B-33F5-2A2F509E4C45}"/>
              </a:ext>
            </a:extLst>
          </p:cNvPr>
          <p:cNvSpPr/>
          <p:nvPr/>
        </p:nvSpPr>
        <p:spPr>
          <a:xfrm>
            <a:off x="667328" y="2298549"/>
            <a:ext cx="2783795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2500" b="1" dirty="0">
                <a:solidFill>
                  <a:srgbClr val="FFFFEB"/>
                </a:solidFill>
                <a:latin typeface="Libre Baskerville"/>
                <a:cs typeface="Libre Baskerville"/>
              </a:rPr>
              <a:t>ПРЕПОРЪКА 2</a:t>
            </a:r>
          </a:p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1800" b="1" dirty="0">
                <a:solidFill>
                  <a:srgbClr val="FFFFEB"/>
                </a:solidFill>
                <a:latin typeface="Libre Baskerville"/>
                <a:cs typeface="Libre Baskerville"/>
              </a:rPr>
              <a:t>Реформиране на системата за обществени поръчки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1697C-5488-4635-691C-5499E3E69547}"/>
              </a:ext>
            </a:extLst>
          </p:cNvPr>
          <p:cNvSpPr/>
          <p:nvPr/>
        </p:nvSpPr>
        <p:spPr>
          <a:xfrm>
            <a:off x="5240595" y="2298549"/>
            <a:ext cx="6783970" cy="7860043"/>
          </a:xfrm>
          <a:prstGeom prst="rect">
            <a:avLst/>
          </a:prstGeom>
          <a:solidFill>
            <a:srgbClr val="2C7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>
              <a:spcBef>
                <a:spcPts val="900"/>
              </a:spcBef>
              <a:buNone/>
            </a:pPr>
            <a:r>
              <a:rPr lang="bg-BG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Конкретни мерки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2.1 Информиране на бенефициентите за възможността да отстранят участник, включен в списъка по чл. 55, ал. 1, т. 3 от ЗОП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endParaRPr lang="bg-BG" sz="28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2.2 Продължаване и разширяване на регулярните анализи на най-честите грешки по ЗОП</a:t>
            </a:r>
            <a:r>
              <a:rPr lang="bg-BG" sz="280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публикуване на страницата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endParaRPr lang="bg-BG" sz="28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Продължаване на практическите обучения по ЗОП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4A2AFB-6619-DA15-88CD-34820AC5D643}"/>
              </a:ext>
            </a:extLst>
          </p:cNvPr>
          <p:cNvSpPr/>
          <p:nvPr/>
        </p:nvSpPr>
        <p:spPr>
          <a:xfrm>
            <a:off x="13910150" y="2298549"/>
            <a:ext cx="3832160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Обвързано с: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Заключения 3, 4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Спешност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КРИТИЧНА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Системен проблем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 всички проекти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8EC582-1527-3D77-E9AD-65B8E6B1D59F}"/>
              </a:ext>
            </a:extLst>
          </p:cNvPr>
          <p:cNvCxnSpPr>
            <a:cxnSpLocks/>
          </p:cNvCxnSpPr>
          <p:nvPr/>
        </p:nvCxnSpPr>
        <p:spPr>
          <a:xfrm>
            <a:off x="3497827" y="6097320"/>
            <a:ext cx="1696064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968093E-8066-DEF2-8FB5-F98FFCA3A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0" y="4638"/>
            <a:ext cx="1730839" cy="177841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7CCC77C-BFBE-FB2E-D0D8-9DA10509E274}"/>
              </a:ext>
            </a:extLst>
          </p:cNvPr>
          <p:cNvGrpSpPr/>
          <p:nvPr/>
        </p:nvGrpSpPr>
        <p:grpSpPr>
          <a:xfrm>
            <a:off x="16273093" y="-70644"/>
            <a:ext cx="2059078" cy="1637594"/>
            <a:chOff x="16273093" y="-70644"/>
            <a:chExt cx="2059078" cy="163759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B502C06-BF03-A370-4589-A69B340A3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73093" y="-70644"/>
              <a:ext cx="2059078" cy="163759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A1A2A6-AED6-25D5-E231-9FE2D5137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534282" y="1122713"/>
              <a:ext cx="877418" cy="123825"/>
            </a:xfrm>
            <a:prstGeom prst="rect">
              <a:avLst/>
            </a:prstGeom>
          </p:spPr>
        </p:pic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D622000-2ACC-5666-2F48-E1B619AD8B63}"/>
              </a:ext>
            </a:extLst>
          </p:cNvPr>
          <p:cNvCxnSpPr>
            <a:cxnSpLocks/>
          </p:cNvCxnSpPr>
          <p:nvPr/>
        </p:nvCxnSpPr>
        <p:spPr>
          <a:xfrm>
            <a:off x="11975690" y="6034730"/>
            <a:ext cx="193446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034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7"/>
          <p:cNvPicPr preferRelativeResize="0"/>
          <p:nvPr/>
        </p:nvPicPr>
        <p:blipFill rotWithShape="1">
          <a:blip r:embed="rId3">
            <a:alphaModFix/>
          </a:blip>
          <a:srcRect t="5268" b="5268"/>
          <a:stretch/>
        </p:blipFill>
        <p:spPr>
          <a:xfrm>
            <a:off x="-1088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78F6C1-A78F-445B-33F5-2A2F509E4C45}"/>
              </a:ext>
            </a:extLst>
          </p:cNvPr>
          <p:cNvSpPr/>
          <p:nvPr/>
        </p:nvSpPr>
        <p:spPr>
          <a:xfrm>
            <a:off x="667328" y="2298549"/>
            <a:ext cx="2783795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2500" b="1" dirty="0">
                <a:solidFill>
                  <a:srgbClr val="FFFFEB"/>
                </a:solidFill>
                <a:latin typeface="Libre Baskerville"/>
                <a:cs typeface="Libre Baskerville"/>
              </a:rPr>
              <a:t>ПРЕПОРЪКА 3</a:t>
            </a:r>
          </a:p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b="1" dirty="0">
                <a:solidFill>
                  <a:srgbClr val="FFFFEB"/>
                </a:solidFill>
                <a:latin typeface="Libre Baskerville"/>
                <a:cs typeface="Libre Baskerville"/>
              </a:rPr>
              <a:t>Оптимизация на разпределението между типове бенефициенти</a:t>
            </a:r>
          </a:p>
          <a:p>
            <a:pPr marL="87313" algn="just">
              <a:tabLst>
                <a:tab pos="536575" algn="l"/>
                <a:tab pos="5110163" algn="l"/>
              </a:tabLst>
            </a:pPr>
            <a:endParaRPr lang="bg-BG" b="1" dirty="0">
              <a:solidFill>
                <a:srgbClr val="FFFFEB"/>
              </a:solidFill>
              <a:latin typeface="Libre Baskerville"/>
              <a:cs typeface="Libre Baskerville"/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endParaRPr lang="bg-BG" b="1" dirty="0">
              <a:solidFill>
                <a:srgbClr val="FFFFEB"/>
              </a:solidFill>
              <a:latin typeface="Libre Baskerville"/>
              <a:cs typeface="Libre Baskerville"/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endParaRPr lang="bg-BG" b="1" dirty="0">
              <a:solidFill>
                <a:srgbClr val="FFFFEB"/>
              </a:solidFill>
              <a:latin typeface="Libre Baskerville"/>
              <a:cs typeface="Libre Baskerville"/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endParaRPr lang="bg-BG" b="1" dirty="0">
              <a:solidFill>
                <a:srgbClr val="FFFFEB"/>
              </a:solidFill>
              <a:latin typeface="Libre Baskerville"/>
              <a:cs typeface="Libre Baskerville"/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endParaRPr lang="bg-BG" b="1" dirty="0">
              <a:solidFill>
                <a:srgbClr val="FFFFEB"/>
              </a:solidFill>
              <a:latin typeface="Libre Baskerville"/>
              <a:cs typeface="Libre Baskerville"/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endParaRPr lang="bg-BG" b="1" dirty="0">
              <a:solidFill>
                <a:srgbClr val="FFFFEB"/>
              </a:solidFill>
              <a:latin typeface="Libre Baskerville"/>
              <a:cs typeface="Libre Baskerville"/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endParaRPr lang="bg-BG" b="1" dirty="0">
              <a:solidFill>
                <a:srgbClr val="FFFFEB"/>
              </a:solidFill>
              <a:latin typeface="Libre Baskerville"/>
              <a:cs typeface="Libre Baskerville"/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endParaRPr lang="bg-BG" b="1" dirty="0">
              <a:solidFill>
                <a:srgbClr val="FFFFEB"/>
              </a:solidFill>
              <a:latin typeface="Libre Baskerville"/>
              <a:cs typeface="Libre Baskerville"/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endParaRPr lang="bg-BG" b="1" dirty="0">
              <a:solidFill>
                <a:srgbClr val="FFFFEB"/>
              </a:solidFill>
              <a:latin typeface="Libre Baskerville"/>
              <a:cs typeface="Libre Baskerville"/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endParaRPr lang="bg-BG" b="1" dirty="0">
              <a:solidFill>
                <a:srgbClr val="FFFFEB"/>
              </a:solidFill>
              <a:latin typeface="Libre Baskerville"/>
              <a:cs typeface="Libre Baskerville"/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endParaRPr lang="bg-BG" b="1" dirty="0">
              <a:solidFill>
                <a:srgbClr val="FFFFEB"/>
              </a:solidFill>
              <a:latin typeface="Libre Baskerville"/>
              <a:cs typeface="Libre Baskerville"/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endParaRPr lang="bg-BG" b="1" dirty="0">
              <a:solidFill>
                <a:srgbClr val="FFFFEB"/>
              </a:solidFill>
              <a:latin typeface="Libre Baskerville"/>
              <a:cs typeface="Libre Baskerville"/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endParaRPr lang="bg-BG" sz="2500" b="1" dirty="0">
              <a:solidFill>
                <a:srgbClr val="FFFFEB"/>
              </a:solidFill>
              <a:latin typeface="Libre Baskerville"/>
              <a:cs typeface="Libre Baskerville"/>
            </a:endParaRPr>
          </a:p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2500" b="1" dirty="0">
                <a:solidFill>
                  <a:srgbClr val="FFFFEB"/>
                </a:solidFill>
                <a:latin typeface="Libre Baskerville"/>
                <a:cs typeface="Libre Baskerville"/>
              </a:rPr>
              <a:t>ПРЕПОРЪКА 4</a:t>
            </a:r>
          </a:p>
          <a:p>
            <a:pPr marL="87313" algn="just">
              <a:tabLst>
                <a:tab pos="536575" algn="l"/>
                <a:tab pos="5110163" algn="l"/>
              </a:tabLst>
            </a:pPr>
            <a:r>
              <a:rPr lang="bg-BG" sz="1800" b="1" dirty="0">
                <a:solidFill>
                  <a:srgbClr val="FFFFEB"/>
                </a:solidFill>
                <a:latin typeface="Libre Baskerville"/>
                <a:cs typeface="Libre Baskerville"/>
              </a:rPr>
              <a:t>Подготовка за програмен период 2028–2034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1697C-5488-4635-691C-5499E3E69547}"/>
              </a:ext>
            </a:extLst>
          </p:cNvPr>
          <p:cNvSpPr/>
          <p:nvPr/>
        </p:nvSpPr>
        <p:spPr>
          <a:xfrm>
            <a:off x="5240595" y="2298549"/>
            <a:ext cx="6783970" cy="7860043"/>
          </a:xfrm>
          <a:prstGeom prst="rect">
            <a:avLst/>
          </a:prstGeom>
          <a:solidFill>
            <a:srgbClr val="2C7C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>
              <a:spcBef>
                <a:spcPts val="900"/>
              </a:spcBef>
              <a:buNone/>
            </a:pPr>
            <a:r>
              <a:rPr lang="bg-BG" sz="2800" b="1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Конкретни мерки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ru-RU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3.1 </a:t>
            </a:r>
            <a:r>
              <a:rPr lang="ru-RU" sz="2800" b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Продължване</a:t>
            </a:r>
            <a:r>
              <a:rPr lang="ru-RU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укрепването</a:t>
            </a:r>
            <a:r>
              <a:rPr lang="ru-RU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2800" b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капацитета</a:t>
            </a:r>
            <a:r>
              <a:rPr lang="ru-RU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2800" b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ВиК</a:t>
            </a:r>
            <a:r>
              <a:rPr lang="ru-RU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операторите</a:t>
            </a:r>
            <a:r>
              <a:rPr lang="ru-RU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вкл. </a:t>
            </a:r>
            <a:r>
              <a:rPr lang="ru-RU" sz="2800" b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общинските</a:t>
            </a:r>
            <a:r>
              <a:rPr lang="ru-RU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ru-RU" sz="2800" b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финансиране</a:t>
            </a:r>
            <a:r>
              <a:rPr lang="ru-RU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2800" b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външни</a:t>
            </a:r>
            <a:r>
              <a:rPr lang="ru-RU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b="0" dirty="0" err="1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експерти</a:t>
            </a:r>
            <a:endParaRPr lang="ru-RU" sz="28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50"/>
              </a:spcBef>
              <a:buClr>
                <a:srgbClr val="FFFFFF"/>
              </a:buClr>
            </a:pPr>
            <a:endParaRPr lang="bg-BG" sz="8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4.1 Оценка на готовността на бенефициентите за дейности за: ВЕИ и ЕЕ в ПСОВ; подобряване качеството на питейна вода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endParaRPr lang="bg-BG" sz="8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4.2 Мащабно проектиране в консолидирани и неконсолидирани райони</a:t>
            </a:r>
          </a:p>
          <a:p>
            <a:pPr>
              <a:spcBef>
                <a:spcPts val="450"/>
              </a:spcBef>
              <a:buClr>
                <a:srgbClr val="FFFFFF"/>
              </a:buClr>
            </a:pPr>
            <a:endParaRPr lang="bg-BG" sz="800" b="0" dirty="0">
              <a:solidFill>
                <a:srgbClr val="FFFFE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450"/>
              </a:spcBef>
              <a:buClr>
                <a:srgbClr val="FFFFFF"/>
              </a:buClr>
            </a:pPr>
            <a:r>
              <a:rPr lang="bg-BG" sz="2800" b="0" dirty="0">
                <a:solidFill>
                  <a:srgbClr val="FFFFE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4.3 Опростяване на процедурите въз основа на уроците от 2021-2027 г. (ОП, авансови и междинни плащания, финансови корекции)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4A2AFB-6619-DA15-88CD-34820AC5D643}"/>
              </a:ext>
            </a:extLst>
          </p:cNvPr>
          <p:cNvSpPr/>
          <p:nvPr/>
        </p:nvSpPr>
        <p:spPr>
          <a:xfrm>
            <a:off x="13910150" y="2298549"/>
            <a:ext cx="3832160" cy="7860043"/>
          </a:xfrm>
          <a:prstGeom prst="rect">
            <a:avLst/>
          </a:pr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Обвързано с:</a:t>
            </a:r>
          </a:p>
          <a:p>
            <a:pPr>
              <a:spcBef>
                <a:spcPts val="300"/>
              </a:spcBef>
              <a:buNone/>
            </a:pPr>
            <a:r>
              <a:rPr lang="bg-BG" sz="240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Заключения 5, 6</a:t>
            </a:r>
          </a:p>
          <a:p>
            <a:pPr>
              <a:spcBef>
                <a:spcPts val="300"/>
              </a:spcBef>
              <a:buNone/>
            </a:pPr>
            <a:r>
              <a:rPr lang="bg-BG" sz="80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Модел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Общини + </a:t>
            </a:r>
            <a:r>
              <a:rPr lang="bg-BG" sz="2400" b="1" dirty="0" err="1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ВиКО</a:t>
            </a:r>
            <a:endParaRPr lang="bg-BG" sz="2400" b="1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  <a:buNone/>
            </a:pPr>
            <a:r>
              <a:rPr lang="bg-BG" sz="2400" dirty="0" err="1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Съ-възложителство</a:t>
            </a:r>
            <a:endParaRPr lang="bg-BG" sz="240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  <a:buNone/>
            </a:pPr>
            <a:r>
              <a:rPr lang="bg-BG" sz="240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 ОП</a:t>
            </a:r>
          </a:p>
          <a:p>
            <a:pPr>
              <a:spcBef>
                <a:spcPts val="600"/>
              </a:spcBef>
              <a:buNone/>
            </a:pPr>
            <a:endParaRPr lang="bg-BG" sz="2400" b="1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  <a:buNone/>
            </a:pPr>
            <a:endParaRPr lang="bg-BG" sz="2400" b="1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Обвързано с: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Заключения 1, 4, 5</a:t>
            </a:r>
          </a:p>
          <a:p>
            <a:pPr>
              <a:buNone/>
            </a:pPr>
            <a:r>
              <a:rPr lang="bg-BG" sz="8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6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Хоризонт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1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2026–2027 г.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Подготовка за</a:t>
            </a:r>
          </a:p>
          <a:p>
            <a:pPr>
              <a:spcBef>
                <a:spcPts val="300"/>
              </a:spcBef>
              <a:buNone/>
            </a:pPr>
            <a:r>
              <a:rPr lang="bg-BG" sz="2400" b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следващия период</a:t>
            </a:r>
          </a:p>
          <a:p>
            <a:pPr>
              <a:spcBef>
                <a:spcPts val="300"/>
              </a:spcBef>
              <a:buNone/>
            </a:pPr>
            <a:endParaRPr lang="bg-BG" sz="80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300"/>
              </a:spcBef>
              <a:buNone/>
            </a:pPr>
            <a:r>
              <a:rPr lang="bg-BG" sz="2400" b="1" noProof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Ускоряване на ОП по 1.002 </a:t>
            </a:r>
            <a:r>
              <a:rPr lang="bg-BG" sz="2400" b="0" noProof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(за да се избегне </a:t>
            </a:r>
            <a:r>
              <a:rPr lang="bg-BG" sz="2400" b="0" noProof="0" dirty="0" err="1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фазиране</a:t>
            </a:r>
            <a:r>
              <a:rPr lang="bg-BG" sz="2400" b="0" noProof="0" dirty="0">
                <a:solidFill>
                  <a:srgbClr val="2C5F2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spcBef>
                <a:spcPts val="300"/>
              </a:spcBef>
              <a:buNone/>
            </a:pPr>
            <a:endParaRPr lang="bg-BG" sz="2400" b="0" dirty="0">
              <a:solidFill>
                <a:srgbClr val="2C5F2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E8EC582-1527-3D77-E9AD-65B8E6B1D59F}"/>
              </a:ext>
            </a:extLst>
          </p:cNvPr>
          <p:cNvCxnSpPr>
            <a:cxnSpLocks/>
          </p:cNvCxnSpPr>
          <p:nvPr/>
        </p:nvCxnSpPr>
        <p:spPr>
          <a:xfrm>
            <a:off x="3497827" y="6097320"/>
            <a:ext cx="1696064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968093E-8066-DEF2-8FB5-F98FFCA3A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0" y="4638"/>
            <a:ext cx="1730839" cy="177841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7CCC77C-BFBE-FB2E-D0D8-9DA10509E274}"/>
              </a:ext>
            </a:extLst>
          </p:cNvPr>
          <p:cNvGrpSpPr/>
          <p:nvPr/>
        </p:nvGrpSpPr>
        <p:grpSpPr>
          <a:xfrm>
            <a:off x="16273093" y="-70644"/>
            <a:ext cx="2059078" cy="1637594"/>
            <a:chOff x="16273093" y="-70644"/>
            <a:chExt cx="2059078" cy="163759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B502C06-BF03-A370-4589-A69B340A3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273093" y="-70644"/>
              <a:ext cx="2059078" cy="163759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DA1A2A6-AED6-25D5-E231-9FE2D5137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534282" y="1122713"/>
              <a:ext cx="877418" cy="123825"/>
            </a:xfrm>
            <a:prstGeom prst="rect">
              <a:avLst/>
            </a:prstGeom>
          </p:spPr>
        </p:pic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D622000-2ACC-5666-2F48-E1B619AD8B63}"/>
              </a:ext>
            </a:extLst>
          </p:cNvPr>
          <p:cNvCxnSpPr>
            <a:cxnSpLocks/>
          </p:cNvCxnSpPr>
          <p:nvPr/>
        </p:nvCxnSpPr>
        <p:spPr>
          <a:xfrm>
            <a:off x="11975690" y="6034730"/>
            <a:ext cx="1934460" cy="0"/>
          </a:xfrm>
          <a:prstGeom prst="straightConnector1">
            <a:avLst/>
          </a:prstGeom>
          <a:ln>
            <a:tailEnd type="triangle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1034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>
          <a:extLst>
            <a:ext uri="{FF2B5EF4-FFF2-40B4-BE49-F238E27FC236}">
              <a16:creationId xmlns:a16="http://schemas.microsoft.com/office/drawing/2014/main" id="{0BCABB5C-22CC-6841-4AE4-E8139D765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19">
            <a:extLst>
              <a:ext uri="{FF2B5EF4-FFF2-40B4-BE49-F238E27FC236}">
                <a16:creationId xmlns:a16="http://schemas.microsoft.com/office/drawing/2014/main" id="{DAEB6E35-2885-0969-0830-C3790C85E50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5268" b="5268"/>
          <a:stretch/>
        </p:blipFill>
        <p:spPr>
          <a:xfrm>
            <a:off x="0" y="5616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9">
            <a:extLst>
              <a:ext uri="{FF2B5EF4-FFF2-40B4-BE49-F238E27FC236}">
                <a16:creationId xmlns:a16="http://schemas.microsoft.com/office/drawing/2014/main" id="{4CB733E3-FB79-41EB-DE1A-4D5E25C6ACD8}"/>
              </a:ext>
            </a:extLst>
          </p:cNvPr>
          <p:cNvSpPr/>
          <p:nvPr/>
        </p:nvSpPr>
        <p:spPr>
          <a:xfrm>
            <a:off x="9363404" y="-699862"/>
            <a:ext cx="11240312" cy="12055128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49" name="Google Shape;249;p19">
            <a:extLst>
              <a:ext uri="{FF2B5EF4-FFF2-40B4-BE49-F238E27FC236}">
                <a16:creationId xmlns:a16="http://schemas.microsoft.com/office/drawing/2014/main" id="{8107FEF1-FA3A-B0DB-F433-2A6EF498F403}"/>
              </a:ext>
            </a:extLst>
          </p:cNvPr>
          <p:cNvCxnSpPr/>
          <p:nvPr/>
        </p:nvCxnSpPr>
        <p:spPr>
          <a:xfrm>
            <a:off x="513833" y="8048244"/>
            <a:ext cx="8132100" cy="0"/>
          </a:xfrm>
          <a:prstGeom prst="straightConnector1">
            <a:avLst/>
          </a:prstGeom>
          <a:noFill/>
          <a:ln w="190500" cap="rnd" cmpd="sng">
            <a:solidFill>
              <a:srgbClr val="2C6E49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50" name="Google Shape;250;p19">
            <a:extLst>
              <a:ext uri="{FF2B5EF4-FFF2-40B4-BE49-F238E27FC236}">
                <a16:creationId xmlns:a16="http://schemas.microsoft.com/office/drawing/2014/main" id="{4950C4AD-D48E-B457-0A8A-594F5EB2B9F4}"/>
              </a:ext>
            </a:extLst>
          </p:cNvPr>
          <p:cNvGrpSpPr/>
          <p:nvPr/>
        </p:nvGrpSpPr>
        <p:grpSpPr>
          <a:xfrm>
            <a:off x="5061827" y="563807"/>
            <a:ext cx="269790" cy="270999"/>
            <a:chOff x="1813" y="0"/>
            <a:chExt cx="809173" cy="812800"/>
          </a:xfrm>
        </p:grpSpPr>
        <p:sp>
          <p:nvSpPr>
            <p:cNvPr id="251" name="Google Shape;251;p19">
              <a:extLst>
                <a:ext uri="{FF2B5EF4-FFF2-40B4-BE49-F238E27FC236}">
                  <a16:creationId xmlns:a16="http://schemas.microsoft.com/office/drawing/2014/main" id="{FA062DFA-FA87-4365-C0A3-F21464690E79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40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252;p19">
              <a:extLst>
                <a:ext uri="{FF2B5EF4-FFF2-40B4-BE49-F238E27FC236}">
                  <a16:creationId xmlns:a16="http://schemas.microsoft.com/office/drawing/2014/main" id="{C42B0322-E474-8A33-B830-4ED7D01B7FF9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3" name="Google Shape;253;p19">
            <a:extLst>
              <a:ext uri="{FF2B5EF4-FFF2-40B4-BE49-F238E27FC236}">
                <a16:creationId xmlns:a16="http://schemas.microsoft.com/office/drawing/2014/main" id="{7BAF45CD-3FC7-B281-B054-B9D920791037}"/>
              </a:ext>
            </a:extLst>
          </p:cNvPr>
          <p:cNvGrpSpPr/>
          <p:nvPr/>
        </p:nvGrpSpPr>
        <p:grpSpPr>
          <a:xfrm>
            <a:off x="6853431" y="2702562"/>
            <a:ext cx="375267" cy="376949"/>
            <a:chOff x="1813" y="0"/>
            <a:chExt cx="809173" cy="812800"/>
          </a:xfrm>
        </p:grpSpPr>
        <p:sp>
          <p:nvSpPr>
            <p:cNvPr id="254" name="Google Shape;254;p19">
              <a:extLst>
                <a:ext uri="{FF2B5EF4-FFF2-40B4-BE49-F238E27FC236}">
                  <a16:creationId xmlns:a16="http://schemas.microsoft.com/office/drawing/2014/main" id="{05AE0A99-F126-FE1B-F592-0C5BAC591389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6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255;p19">
              <a:extLst>
                <a:ext uri="{FF2B5EF4-FFF2-40B4-BE49-F238E27FC236}">
                  <a16:creationId xmlns:a16="http://schemas.microsoft.com/office/drawing/2014/main" id="{F41BEB55-3C7B-A010-28D7-697FE3883C6C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6" name="Google Shape;256;p19">
            <a:extLst>
              <a:ext uri="{FF2B5EF4-FFF2-40B4-BE49-F238E27FC236}">
                <a16:creationId xmlns:a16="http://schemas.microsoft.com/office/drawing/2014/main" id="{56AB7398-CC0C-EDA3-375B-AAE716BBCB2B}"/>
              </a:ext>
            </a:extLst>
          </p:cNvPr>
          <p:cNvSpPr/>
          <p:nvPr/>
        </p:nvSpPr>
        <p:spPr>
          <a:xfrm>
            <a:off x="5061827" y="8340537"/>
            <a:ext cx="3328962" cy="3064076"/>
          </a:xfrm>
          <a:custGeom>
            <a:avLst/>
            <a:gdLst/>
            <a:ahLst/>
            <a:cxnLst/>
            <a:rect l="l" t="t" r="r" b="b"/>
            <a:pathLst>
              <a:path w="6350000" h="6349974" extrusionOk="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solidFill>
            <a:srgbClr val="9DD1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60" name="Google Shape;260;p19">
            <a:extLst>
              <a:ext uri="{FF2B5EF4-FFF2-40B4-BE49-F238E27FC236}">
                <a16:creationId xmlns:a16="http://schemas.microsoft.com/office/drawing/2014/main" id="{90584183-9C35-E713-4A07-5EFDEA609915}"/>
              </a:ext>
            </a:extLst>
          </p:cNvPr>
          <p:cNvGrpSpPr/>
          <p:nvPr/>
        </p:nvGrpSpPr>
        <p:grpSpPr>
          <a:xfrm>
            <a:off x="9541087" y="699307"/>
            <a:ext cx="187634" cy="188475"/>
            <a:chOff x="1813" y="0"/>
            <a:chExt cx="809173" cy="812800"/>
          </a:xfrm>
        </p:grpSpPr>
        <p:sp>
          <p:nvSpPr>
            <p:cNvPr id="261" name="Google Shape;261;p19">
              <a:extLst>
                <a:ext uri="{FF2B5EF4-FFF2-40B4-BE49-F238E27FC236}">
                  <a16:creationId xmlns:a16="http://schemas.microsoft.com/office/drawing/2014/main" id="{F2BFD99F-76A0-78D8-2186-34D53B14914A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5B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262;p19">
              <a:extLst>
                <a:ext uri="{FF2B5EF4-FFF2-40B4-BE49-F238E27FC236}">
                  <a16:creationId xmlns:a16="http://schemas.microsoft.com/office/drawing/2014/main" id="{FE97B67A-C075-E6F0-1D4B-948EE31392A8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6" name="Google Shape;266;p19">
            <a:extLst>
              <a:ext uri="{FF2B5EF4-FFF2-40B4-BE49-F238E27FC236}">
                <a16:creationId xmlns:a16="http://schemas.microsoft.com/office/drawing/2014/main" id="{64E89B07-987B-E685-0B6B-7719776BEB5B}"/>
              </a:ext>
            </a:extLst>
          </p:cNvPr>
          <p:cNvGrpSpPr/>
          <p:nvPr/>
        </p:nvGrpSpPr>
        <p:grpSpPr>
          <a:xfrm>
            <a:off x="4489418" y="3167946"/>
            <a:ext cx="375153" cy="376835"/>
            <a:chOff x="1813" y="0"/>
            <a:chExt cx="809173" cy="812800"/>
          </a:xfrm>
        </p:grpSpPr>
        <p:sp>
          <p:nvSpPr>
            <p:cNvPr id="267" name="Google Shape;267;p19">
              <a:extLst>
                <a:ext uri="{FF2B5EF4-FFF2-40B4-BE49-F238E27FC236}">
                  <a16:creationId xmlns:a16="http://schemas.microsoft.com/office/drawing/2014/main" id="{44CA3AF5-CA43-A9F0-16AF-969D7EA59153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5B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" name="Google Shape;268;p19">
              <a:extLst>
                <a:ext uri="{FF2B5EF4-FFF2-40B4-BE49-F238E27FC236}">
                  <a16:creationId xmlns:a16="http://schemas.microsoft.com/office/drawing/2014/main" id="{C1308213-9A05-95FA-12BE-2422FD66851B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9" name="Google Shape;269;p19">
            <a:extLst>
              <a:ext uri="{FF2B5EF4-FFF2-40B4-BE49-F238E27FC236}">
                <a16:creationId xmlns:a16="http://schemas.microsoft.com/office/drawing/2014/main" id="{24CA820C-C2A8-92C4-7E28-54C30F45FE09}"/>
              </a:ext>
            </a:extLst>
          </p:cNvPr>
          <p:cNvGrpSpPr/>
          <p:nvPr/>
        </p:nvGrpSpPr>
        <p:grpSpPr>
          <a:xfrm>
            <a:off x="2213394" y="3390500"/>
            <a:ext cx="226448" cy="227463"/>
            <a:chOff x="1813" y="0"/>
            <a:chExt cx="809173" cy="812800"/>
          </a:xfrm>
        </p:grpSpPr>
        <p:sp>
          <p:nvSpPr>
            <p:cNvPr id="270" name="Google Shape;270;p19">
              <a:extLst>
                <a:ext uri="{FF2B5EF4-FFF2-40B4-BE49-F238E27FC236}">
                  <a16:creationId xmlns:a16="http://schemas.microsoft.com/office/drawing/2014/main" id="{61583282-A370-5565-887B-2B0608731DF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2C6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1" name="Google Shape;271;p19">
              <a:extLst>
                <a:ext uri="{FF2B5EF4-FFF2-40B4-BE49-F238E27FC236}">
                  <a16:creationId xmlns:a16="http://schemas.microsoft.com/office/drawing/2014/main" id="{BD30C155-2599-4636-DB98-1901D0A4EC05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2" name="Google Shape;272;p19">
            <a:extLst>
              <a:ext uri="{FF2B5EF4-FFF2-40B4-BE49-F238E27FC236}">
                <a16:creationId xmlns:a16="http://schemas.microsoft.com/office/drawing/2014/main" id="{F0D22F62-DD7B-B159-BEE0-2210DD7600C5}"/>
              </a:ext>
            </a:extLst>
          </p:cNvPr>
          <p:cNvGrpSpPr/>
          <p:nvPr/>
        </p:nvGrpSpPr>
        <p:grpSpPr>
          <a:xfrm>
            <a:off x="8906087" y="6767569"/>
            <a:ext cx="187634" cy="188475"/>
            <a:chOff x="1813" y="0"/>
            <a:chExt cx="809173" cy="812800"/>
          </a:xfrm>
        </p:grpSpPr>
        <p:sp>
          <p:nvSpPr>
            <p:cNvPr id="273" name="Google Shape;273;p19">
              <a:extLst>
                <a:ext uri="{FF2B5EF4-FFF2-40B4-BE49-F238E27FC236}">
                  <a16:creationId xmlns:a16="http://schemas.microsoft.com/office/drawing/2014/main" id="{63313FC0-A247-94DE-76A3-81CB7252296A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5BB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274;p19">
              <a:extLst>
                <a:ext uri="{FF2B5EF4-FFF2-40B4-BE49-F238E27FC236}">
                  <a16:creationId xmlns:a16="http://schemas.microsoft.com/office/drawing/2014/main" id="{ABCE616D-A365-9541-6A58-4B3989838866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866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3542814F-73B2-B0B4-71A5-AAA555B7552C}"/>
              </a:ext>
            </a:extLst>
          </p:cNvPr>
          <p:cNvSpPr txBox="1"/>
          <p:nvPr/>
        </p:nvSpPr>
        <p:spPr>
          <a:xfrm>
            <a:off x="9363404" y="4950355"/>
            <a:ext cx="8215593" cy="1085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sz="48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БЛАГОДАРЯ ЗА ВНИМАНИЕТО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4AA8703-8F1C-765E-BCB9-0129DAC87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68" y="31650"/>
            <a:ext cx="1730839" cy="1778419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19613E96-F3E4-84F4-DD49-54D66FA49ED4}"/>
              </a:ext>
            </a:extLst>
          </p:cNvPr>
          <p:cNvGrpSpPr/>
          <p:nvPr/>
        </p:nvGrpSpPr>
        <p:grpSpPr>
          <a:xfrm>
            <a:off x="16342478" y="103064"/>
            <a:ext cx="1840154" cy="1463483"/>
            <a:chOff x="16472648" y="103064"/>
            <a:chExt cx="1840154" cy="1463483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5C164C0-8E3A-FAD9-002A-23080F49B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472648" y="103064"/>
              <a:ext cx="1840154" cy="1463483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1E4FE73-6FBA-F6C4-DEF9-85ED42B395EF}"/>
                </a:ext>
              </a:extLst>
            </p:cNvPr>
            <p:cNvSpPr/>
            <p:nvPr/>
          </p:nvSpPr>
          <p:spPr>
            <a:xfrm>
              <a:off x="16698554" y="1193983"/>
              <a:ext cx="786171" cy="85542"/>
            </a:xfrm>
            <a:prstGeom prst="rect">
              <a:avLst/>
            </a:prstGeom>
            <a:solidFill>
              <a:srgbClr val="9DD1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 dirty="0"/>
            </a:p>
          </p:txBody>
        </p:sp>
      </p:grpSp>
    </p:spTree>
    <p:extLst>
      <p:ext uri="{BB962C8B-B14F-4D97-AF65-F5344CB8AC3E}">
        <p14:creationId xmlns:p14="http://schemas.microsoft.com/office/powerpoint/2010/main" val="178687352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2534</TotalTime>
  <Words>1443</Words>
  <Application>Microsoft Office PowerPoint</Application>
  <PresentationFormat>Custom</PresentationFormat>
  <Paragraphs>237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Wingdings</vt:lpstr>
      <vt:lpstr>Libre Baskerville</vt:lpstr>
      <vt:lpstr>Calibri</vt:lpstr>
      <vt:lpstr>Corbel</vt:lpstr>
      <vt:lpstr>Wingdings 2</vt:lpstr>
      <vt:lpstr>Frame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Galina Simeonova</dc:creator>
  <cp:lastModifiedBy>Maria</cp:lastModifiedBy>
  <cp:revision>675</cp:revision>
  <cp:lastPrinted>2025-11-21T15:09:40Z</cp:lastPrinted>
  <dcterms:created xsi:type="dcterms:W3CDTF">2025-02-17T07:49:16Z</dcterms:created>
  <dcterms:modified xsi:type="dcterms:W3CDTF">2026-05-26T09:38:18Z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2A57285A3812401CAAE14CB7E21A4F00_12</vt:lpwstr>
  </property>
  <property fmtid="{D5CDD505-2E9C-101B-9397-08002B2CF9AE}" pid="3" name="KSOProductBuildVer">
    <vt:lpwstr>1033-12.2.0.19805</vt:lpwstr>
  </property>
</Properties>
</file>