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</p:sldMasterIdLst>
  <p:notesMasterIdLst>
    <p:notesMasterId r:id="rId27"/>
  </p:notesMasterIdLst>
  <p:handoutMasterIdLst>
    <p:handoutMasterId r:id="rId28"/>
  </p:handoutMasterIdLst>
  <p:sldIdLst>
    <p:sldId id="442" r:id="rId4"/>
    <p:sldId id="448" r:id="rId5"/>
    <p:sldId id="444" r:id="rId6"/>
    <p:sldId id="446" r:id="rId7"/>
    <p:sldId id="459" r:id="rId8"/>
    <p:sldId id="458" r:id="rId9"/>
    <p:sldId id="455" r:id="rId10"/>
    <p:sldId id="456" r:id="rId11"/>
    <p:sldId id="457" r:id="rId12"/>
    <p:sldId id="468" r:id="rId13"/>
    <p:sldId id="471" r:id="rId14"/>
    <p:sldId id="472" r:id="rId15"/>
    <p:sldId id="473" r:id="rId16"/>
    <p:sldId id="452" r:id="rId17"/>
    <p:sldId id="463" r:id="rId18"/>
    <p:sldId id="464" r:id="rId19"/>
    <p:sldId id="465" r:id="rId20"/>
    <p:sldId id="466" r:id="rId21"/>
    <p:sldId id="467" r:id="rId22"/>
    <p:sldId id="454" r:id="rId23"/>
    <p:sldId id="469" r:id="rId24"/>
    <p:sldId id="470" r:id="rId25"/>
    <p:sldId id="453" r:id="rId26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Tsvetkov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96"/>
    <a:srgbClr val="195019"/>
    <a:srgbClr val="BEA0DC"/>
    <a:srgbClr val="DCDCC8"/>
    <a:srgbClr val="FA5050"/>
    <a:srgbClr val="78FF78"/>
    <a:srgbClr val="96AAFA"/>
    <a:srgbClr val="78FA78"/>
    <a:srgbClr val="FFD996"/>
    <a:srgbClr val="5A7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94320" autoAdjust="0"/>
  </p:normalViewPr>
  <p:slideViewPr>
    <p:cSldViewPr>
      <p:cViewPr>
        <p:scale>
          <a:sx n="96" d="100"/>
          <a:sy n="96" d="100"/>
        </p:scale>
        <p:origin x="-40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76" d="100"/>
          <a:sy n="76" d="100"/>
        </p:scale>
        <p:origin x="-3264" y="-90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909493-B41E-4590-B1FB-08F1A94AED83}" type="datetimeFigureOut">
              <a:rPr lang="bg-BG" smtClean="0"/>
              <a:t>9.12.2016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556984-BFA1-4032-A2F7-943390F401A9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81728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B82725-62A2-4311-9ACD-D34C66DD3C7F}" type="datetimeFigureOut">
              <a:rPr lang="bg-BG" smtClean="0"/>
              <a:t>9.12.2016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22844A-9D9A-451E-8533-AC68D816AE0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4606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10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15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16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18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19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20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21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22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23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5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6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8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9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10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2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5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12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2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2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84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9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9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35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3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50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20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50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82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0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48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61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0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1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35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76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48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5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8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2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8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9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2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9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1CDB-9F6F-4F34-A203-4C73DD400C6E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7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1CDB-9F6F-4F34-A203-4C73DD400C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A0D09-95BE-481B-84AB-35C029DC8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9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Окончателно изпълнение на оперативна програма </a:t>
            </a:r>
            <a:br>
              <a:rPr lang="bg-BG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“Околна среда 2007 – 2013 г.”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4509120"/>
            <a:ext cx="6400800" cy="1126976"/>
          </a:xfrm>
        </p:spPr>
        <p:txBody>
          <a:bodyPr/>
          <a:lstStyle/>
          <a:p>
            <a:pPr algn="r"/>
            <a:r>
              <a:rPr lang="bg-BG" sz="2400" dirty="0">
                <a:solidFill>
                  <a:schemeClr val="accent3">
                    <a:lumMod val="50000"/>
                  </a:schemeClr>
                </a:solidFill>
              </a:rPr>
              <a:t>Яна Георгиева,</a:t>
            </a:r>
          </a:p>
          <a:p>
            <a:pPr algn="r"/>
            <a:r>
              <a:rPr lang="bg-BG" sz="2400" dirty="0">
                <a:solidFill>
                  <a:schemeClr val="accent3">
                    <a:lumMod val="50000"/>
                  </a:schemeClr>
                </a:solidFill>
              </a:rPr>
              <a:t>София, 9 декември 2016 г.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7504" y="2204864"/>
            <a:ext cx="885698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075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2204864"/>
            <a:ext cx="885698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075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g-BG" sz="3200" dirty="0" smtClean="0">
                <a:solidFill>
                  <a:schemeClr val="accent6">
                    <a:lumMod val="75000"/>
                  </a:schemeClr>
                </a:solidFill>
              </a:rPr>
              <a:t>Физическо изпълнение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2061" y="1196752"/>
            <a:ext cx="7900317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Необходими са между 3 и 4 години за реализиране на проекти по дадена инфраструктурна процедура;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Периодът може да се увеличи от 5 до 6 години;</a:t>
            </a:r>
          </a:p>
          <a:p>
            <a:pPr algn="l"/>
            <a:endParaRPr lang="bg-BG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33" y="3037605"/>
            <a:ext cx="5652626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7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2204864"/>
            <a:ext cx="885698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075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g-BG" sz="3200" dirty="0" smtClean="0">
                <a:solidFill>
                  <a:schemeClr val="accent6">
                    <a:lumMod val="75000"/>
                  </a:schemeClr>
                </a:solidFill>
              </a:rPr>
              <a:t>Физическо изпълнение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2061" y="1196752"/>
            <a:ext cx="7900317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Индикатори по приоритетна ос 1</a:t>
            </a:r>
          </a:p>
          <a:p>
            <a:pPr algn="l"/>
            <a:endParaRPr lang="bg-BG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60356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1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2204864"/>
            <a:ext cx="885698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075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g-BG" sz="3200" dirty="0" smtClean="0">
                <a:solidFill>
                  <a:schemeClr val="accent6">
                    <a:lumMod val="75000"/>
                  </a:schemeClr>
                </a:solidFill>
              </a:rPr>
              <a:t>Физическо изпълнение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2061" y="1196752"/>
            <a:ext cx="7900317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Индикатори по приоритетна ос 2</a:t>
            </a:r>
          </a:p>
          <a:p>
            <a:pPr algn="l"/>
            <a:endParaRPr lang="bg-BG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2387600"/>
            <a:ext cx="5699125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5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2204864"/>
            <a:ext cx="885698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075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g-BG" sz="3200" dirty="0" smtClean="0">
                <a:solidFill>
                  <a:schemeClr val="accent6">
                    <a:lumMod val="75000"/>
                  </a:schemeClr>
                </a:solidFill>
              </a:rPr>
              <a:t>Физическо изпълнение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2061" y="1196752"/>
            <a:ext cx="7900317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Индикатори по приоритетна ос 3</a:t>
            </a:r>
          </a:p>
          <a:p>
            <a:pPr algn="l"/>
            <a:endParaRPr lang="bg-BG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14" y="2422776"/>
            <a:ext cx="58975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1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79913" y="1024528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bg-BG" sz="3000" b="1" dirty="0" smtClean="0">
                <a:solidFill>
                  <a:schemeClr val="accent6">
                    <a:lumMod val="75000"/>
                  </a:schemeClr>
                </a:solidFill>
              </a:rPr>
              <a:t>Трудности - планиране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u="sng" dirty="0" smtClean="0">
                <a:solidFill>
                  <a:schemeClr val="accent3">
                    <a:lumMod val="50000"/>
                  </a:schemeClr>
                </a:solidFill>
              </a:rPr>
              <a:t>Забавено стартиране </a:t>
            </a:r>
            <a:r>
              <a:rPr lang="bg-BG" sz="20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bg-BG" sz="2000" i="1" dirty="0" smtClean="0">
                <a:solidFill>
                  <a:schemeClr val="accent3">
                    <a:lumMod val="50000"/>
                  </a:schemeClr>
                </a:solidFill>
              </a:rPr>
              <a:t>10 месеца след началото на програмния период</a:t>
            </a:r>
            <a:r>
              <a:rPr lang="bg-BG" sz="20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подготовка на първите покани за набиране на проектни предложения;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разработване на основните документи, съпътстващи изпълнението; участие в разработването/изменението на национални правила и нормативни актове </a:t>
            </a:r>
            <a:r>
              <a:rPr lang="bg-BG" sz="2000" i="1" dirty="0" smtClean="0">
                <a:solidFill>
                  <a:schemeClr val="accent3">
                    <a:lumMod val="50000"/>
                  </a:schemeClr>
                </a:solidFill>
              </a:rPr>
              <a:t>(от конкурентен подбор към директен)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укрепване </a:t>
            </a:r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капацитета на звената, изпълняващи програмата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79913" y="1024528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bg-BG" sz="3000" b="1" dirty="0" smtClean="0">
                <a:solidFill>
                  <a:schemeClr val="accent6">
                    <a:lumMod val="75000"/>
                  </a:schemeClr>
                </a:solidFill>
              </a:rPr>
              <a:t>Трудности - планиране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g-BG" u="sng" dirty="0" smtClean="0">
                <a:solidFill>
                  <a:schemeClr val="accent3">
                    <a:lumMod val="50000"/>
                  </a:schemeClr>
                </a:solidFill>
              </a:rPr>
              <a:t>Промяна на подхода за финансиране на проекти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i="1" dirty="0" smtClean="0">
                <a:solidFill>
                  <a:schemeClr val="accent3">
                    <a:lumMod val="50000"/>
                  </a:schemeClr>
                </a:solidFill>
              </a:rPr>
              <a:t>приоритетна ос 1: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въвеждат се критерии за икономическа ефективност на инвестициите; фокусиране на усилията върху агломерации над 10 хил.</a:t>
            </a:r>
            <a:r>
              <a:rPr lang="bg-BG" dirty="0" err="1" smtClean="0">
                <a:solidFill>
                  <a:schemeClr val="accent3">
                    <a:lumMod val="50000"/>
                  </a:schemeClr>
                </a:solidFill>
              </a:rPr>
              <a:t>екв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.ж.; промяна на начина за предоставяне на БФП – от конкурентен подбор към директен;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i="1" dirty="0" smtClean="0">
                <a:solidFill>
                  <a:schemeClr val="accent3">
                    <a:lumMod val="50000"/>
                  </a:schemeClr>
                </a:solidFill>
              </a:rPr>
              <a:t>приоритетна ос 2: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изисквания за регионално управление на отпадъците, за да се постигне ефективност на ресурсите; промяна на начина за предоставяне на БФП;</a:t>
            </a:r>
            <a:endParaRPr lang="bg-BG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i="1" dirty="0" smtClean="0">
                <a:solidFill>
                  <a:schemeClr val="accent3">
                    <a:lumMod val="50000"/>
                  </a:schemeClr>
                </a:solidFill>
              </a:rPr>
              <a:t>приоритетна ос 3: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фокусиране върху мерки, свързани с екологичната мрежа НАТУРА 2000;</a:t>
            </a:r>
            <a:endParaRPr lang="bg-BG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79913" y="1024528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bg-BG" sz="3000" b="1" dirty="0" smtClean="0">
                <a:solidFill>
                  <a:schemeClr val="accent6">
                    <a:lumMod val="75000"/>
                  </a:schemeClr>
                </a:solidFill>
              </a:rPr>
              <a:t>Трудности - договаряне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u="sng" dirty="0" smtClean="0">
                <a:solidFill>
                  <a:schemeClr val="accent3">
                    <a:lumMod val="50000"/>
                  </a:schemeClr>
                </a:solidFill>
              </a:rPr>
              <a:t>Ускоряване на договарянето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bg-BG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въвеждат се предварителни договори с бенефициентите при уточнен обхват на инвестициите;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удължаване на сроковете за физическо изпълнение на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проектите до 30 октомври 2015 г.;</a:t>
            </a:r>
            <a:endParaRPr lang="bg-BG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79913" y="1024528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bg-BG" sz="3000" b="1" dirty="0" smtClean="0">
                <a:solidFill>
                  <a:schemeClr val="accent6">
                    <a:lumMod val="75000"/>
                  </a:schemeClr>
                </a:solidFill>
              </a:rPr>
              <a:t>Трудности - договаряне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u="sng" dirty="0" smtClean="0">
                <a:solidFill>
                  <a:schemeClr val="accent3">
                    <a:lumMod val="50000"/>
                  </a:schemeClr>
                </a:solidFill>
              </a:rPr>
              <a:t>Необходимо предоговаряне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на два пъти през 2010 г. се извършва анексиране на договорите за БФП – </a:t>
            </a:r>
            <a:r>
              <a:rPr lang="bg-BG" sz="2000" i="1" dirty="0" smtClean="0">
                <a:solidFill>
                  <a:schemeClr val="accent3">
                    <a:lumMod val="50000"/>
                  </a:schemeClr>
                </a:solidFill>
              </a:rPr>
              <a:t>за отразяване на изменените условия за финансиране по ПО 1 и за въвеждане на възможност за налагане на финансови корекции;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в периода 2011-2014, за да се компенсира изоставането в изпълнението се анексират договорите;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през 2015 г. договорите по ПО 1 се анексират, за да се отрази промяната в третиране на ДДС и да се компенсира </a:t>
            </a:r>
            <a:r>
              <a:rPr lang="bg-BG" dirty="0" err="1" smtClean="0">
                <a:solidFill>
                  <a:schemeClr val="accent3">
                    <a:lumMod val="50000"/>
                  </a:schemeClr>
                </a:solidFill>
              </a:rPr>
              <a:t>наддоговарянето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  <a:endParaRPr lang="bg-BG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79913" y="1024528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bg-BG" sz="3000" b="1" dirty="0" smtClean="0">
                <a:solidFill>
                  <a:schemeClr val="accent6">
                    <a:lumMod val="75000"/>
                  </a:schemeClr>
                </a:solidFill>
              </a:rPr>
              <a:t>Трудности - изпълнение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u="sng" dirty="0" smtClean="0">
                <a:solidFill>
                  <a:schemeClr val="accent3">
                    <a:lumMod val="50000"/>
                  </a:schemeClr>
                </a:solidFill>
              </a:rPr>
              <a:t>Укрепване капацитета на управляващия орган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в периода 2007-2008 г. съществено текучество на експерти – назначени 53 служители, напуснали 30; </a:t>
            </a:r>
            <a:endParaRPr lang="bg-BG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до 2009 г. дирекцията изпълняваща функциите на междинно звено е и управляващ орган по </a:t>
            </a:r>
            <a:r>
              <a:rPr lang="bg-BG" dirty="0" err="1" smtClean="0">
                <a:solidFill>
                  <a:schemeClr val="accent3">
                    <a:lumMod val="50000"/>
                  </a:schemeClr>
                </a:solidFill>
              </a:rPr>
              <a:t>предприсъедитителните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фондове;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структурни промени в управляващия орган и в междинното звено през 2009 г. и през 2014 г.;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увеличаване и фокусиране на обученията; въвеждане на механизми за допълнително материално стимулиране;</a:t>
            </a:r>
            <a:endParaRPr lang="bg-BG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79913" y="1024528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bg-BG" sz="3000" b="1" dirty="0" smtClean="0">
                <a:solidFill>
                  <a:schemeClr val="accent6">
                    <a:lumMod val="75000"/>
                  </a:schemeClr>
                </a:solidFill>
              </a:rPr>
              <a:t>Трудности - изпълнение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u="sng" dirty="0" smtClean="0">
                <a:solidFill>
                  <a:schemeClr val="accent3">
                    <a:lumMod val="50000"/>
                  </a:schemeClr>
                </a:solidFill>
              </a:rPr>
              <a:t>Забавяне на физическото и финансово изпълнение на проектите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предоговаряне на проектите, за да се компенсира </a:t>
            </a:r>
            <a:r>
              <a:rPr lang="bg-BG" dirty="0" err="1" smtClean="0">
                <a:solidFill>
                  <a:schemeClr val="accent3">
                    <a:lumMod val="50000"/>
                  </a:schemeClr>
                </a:solidFill>
              </a:rPr>
              <a:t>наддоговарянето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по програмата и да се освободи ресурс, чрез увеличаване на авансови и междинни плащания до 90%; </a:t>
            </a:r>
            <a:endParaRPr lang="bg-BG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близък мониторинг на проектите и пряка работа с бенефициенти и изпълнители;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ангажиране на УО с междуведомствена координация за решавате на проектните проблеми;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err="1" smtClean="0">
                <a:solidFill>
                  <a:schemeClr val="accent3">
                    <a:lumMod val="50000"/>
                  </a:schemeClr>
                </a:solidFill>
              </a:rPr>
              <a:t>фазиране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на част от рисковите проекти;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r>
              <a:rPr lang="bg-BG" sz="3000" b="1" dirty="0" smtClean="0">
                <a:solidFill>
                  <a:schemeClr val="accent3">
                    <a:lumMod val="50000"/>
                  </a:schemeClr>
                </a:solidFill>
              </a:rPr>
              <a:t>Постигнати резултати</a:t>
            </a:r>
            <a:endParaRPr lang="en-US" sz="3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2204864"/>
            <a:ext cx="885698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075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5-PSOV-Tryavn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4221088"/>
            <a:ext cx="277230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AM_534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437111"/>
            <a:ext cx="4068452" cy="18722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Постигнато е пълно съответствие в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30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агломерации с над 10 000 </a:t>
            </a:r>
            <a:r>
              <a:rPr lang="bg-BG" sz="2400" dirty="0" err="1" smtClean="0">
                <a:solidFill>
                  <a:schemeClr val="accent3">
                    <a:lumMod val="50000"/>
                  </a:schemeClr>
                </a:solidFill>
              </a:rPr>
              <a:t>екв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.ж., а в други 38 частично;</a:t>
            </a:r>
          </a:p>
          <a:p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Следователно, </a:t>
            </a:r>
            <a:r>
              <a:rPr lang="bg-BG" sz="2400" dirty="0" smtClean="0">
                <a:solidFill>
                  <a:schemeClr val="accent6">
                    <a:lumMod val="75000"/>
                  </a:schemeClr>
                </a:solidFill>
              </a:rPr>
              <a:t>оперативната програма е помогнала за подобряване качеството на водите в 70% от населените места, за които страната е поела ангажимент;</a:t>
            </a:r>
          </a:p>
          <a:p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Построени и реконструирани 50 пречиствателни станции и изградени над 2 500 км. тръбопроводи;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79913" y="1024528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bg-BG" sz="3000" b="1" dirty="0" smtClean="0">
                <a:solidFill>
                  <a:schemeClr val="accent6">
                    <a:lumMod val="75000"/>
                  </a:schemeClr>
                </a:solidFill>
              </a:rPr>
              <a:t>Научени уроци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87" y="1268760"/>
            <a:ext cx="8229600" cy="2376264"/>
          </a:xfrm>
        </p:spPr>
        <p:txBody>
          <a:bodyPr>
            <a:normAutofit fontScale="70000" lnSpcReduction="20000"/>
          </a:bodyPr>
          <a:lstStyle/>
          <a:p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Постигането на резултат трябва да е водещ принцип при планирането;</a:t>
            </a:r>
          </a:p>
          <a:p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Институционалната и законодателна рамки винаги са променящи се, но националните контролни органи трябва да са последователни;</a:t>
            </a:r>
          </a:p>
          <a:p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Управляващият орган трябва да има пряко впечатление от подготовката на проектите, за да се намали времето за тяхното одобряване;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52387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0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79913" y="1024528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bg-BG" sz="3000" b="1" dirty="0" smtClean="0">
                <a:solidFill>
                  <a:schemeClr val="accent6">
                    <a:lumMod val="75000"/>
                  </a:schemeClr>
                </a:solidFill>
              </a:rPr>
              <a:t>Научени уроци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87" y="1268760"/>
            <a:ext cx="8229600" cy="2473303"/>
          </a:xfrm>
        </p:spPr>
        <p:txBody>
          <a:bodyPr>
            <a:normAutofit fontScale="77500" lnSpcReduction="20000"/>
          </a:bodyPr>
          <a:lstStyle/>
          <a:p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Необходимо е </a:t>
            </a:r>
            <a:r>
              <a:rPr lang="bg-BG" dirty="0" err="1" smtClean="0">
                <a:solidFill>
                  <a:schemeClr val="accent3">
                    <a:lumMod val="50000"/>
                  </a:schemeClr>
                </a:solidFill>
              </a:rPr>
              <a:t>наддоговаряне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по всички приоритетно оси;</a:t>
            </a:r>
          </a:p>
          <a:p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Възможностите за маневриране са ограничени както времево, така и тематично;</a:t>
            </a:r>
          </a:p>
          <a:p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Мониторингът на изпълнението на проектите трябва да е различен за различните приоритетни оси, за да се гарантира резултат, а не усвояване;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75" y="3742063"/>
            <a:ext cx="29813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9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79913" y="1024528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bg-BG" sz="3000" b="1" dirty="0" smtClean="0">
                <a:solidFill>
                  <a:schemeClr val="accent6">
                    <a:lumMod val="75000"/>
                  </a:schemeClr>
                </a:solidFill>
              </a:rPr>
              <a:t>Научени уроци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87" y="1268760"/>
            <a:ext cx="8229600" cy="2952328"/>
          </a:xfrm>
        </p:spPr>
        <p:txBody>
          <a:bodyPr>
            <a:normAutofit fontScale="85000" lnSpcReduction="20000"/>
          </a:bodyPr>
          <a:lstStyle/>
          <a:p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Управлението на програмата трябва да е подчинено на процесите, а не на функциите на отделните звена;</a:t>
            </a:r>
          </a:p>
          <a:p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Създаването на мрежа от контакти и поддържането на партньорски отношения е ключово;</a:t>
            </a:r>
          </a:p>
          <a:p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Последователното управление на човешките ресурси, трябва да се осъзнае на всички нива – от директор до началник отдел;</a:t>
            </a:r>
          </a:p>
          <a:p>
            <a:pPr marL="0" indent="0">
              <a:buNone/>
            </a:pPr>
            <a:endParaRPr lang="bg-BG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bg-BG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bg-BG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29718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4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79913" y="1024528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572000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5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r>
              <a:rPr lang="bg-BG" sz="3000" b="1" dirty="0" smtClean="0">
                <a:solidFill>
                  <a:schemeClr val="accent3">
                    <a:lumMod val="50000"/>
                  </a:schemeClr>
                </a:solidFill>
              </a:rPr>
              <a:t>Постигнати резултати</a:t>
            </a:r>
            <a:endParaRPr lang="en-US" sz="3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2204864"/>
            <a:ext cx="885698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075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ath_129030 !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861048"/>
            <a:ext cx="4512569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1124744"/>
            <a:ext cx="8229600" cy="4525963"/>
          </a:xfrm>
        </p:spPr>
        <p:txBody>
          <a:bodyPr>
            <a:normAutofit/>
          </a:bodyPr>
          <a:lstStyle/>
          <a:p>
            <a:r>
              <a:rPr lang="bg-BG" sz="2400" dirty="0" smtClean="0">
                <a:solidFill>
                  <a:schemeClr val="accent6">
                    <a:lumMod val="75000"/>
                  </a:schemeClr>
                </a:solidFill>
              </a:rPr>
              <a:t>Подобрено е качеството на атмосферния въздух в 5 града, в които живеят 28% от населението на страната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Намалени са емисиите на въглероден диоксид, спестена е електроенергия, облекчен е трафика в София, Варна, Бургас, Стара Загора и Плевен, чрез закупуването на 10 метро влака, 20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 автобуса,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100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тролейбуса и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20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трамвайни мотриси;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79913" y="1024528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109035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4399746"/>
            <a:ext cx="280035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G_306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2851"/>
            <a:ext cx="2733675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bg-BG" sz="3000" b="1" dirty="0" smtClean="0">
                <a:solidFill>
                  <a:schemeClr val="accent3">
                    <a:lumMod val="50000"/>
                  </a:schemeClr>
                </a:solidFill>
              </a:rPr>
              <a:t>Постигнати резултати</a:t>
            </a:r>
            <a:endParaRPr lang="en-US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Оперативната програма е подпомогнала 18 регионални сдружения да изградят системите си за управление на отпадъци;</a:t>
            </a:r>
          </a:p>
          <a:p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Това е </a:t>
            </a:r>
            <a:r>
              <a:rPr lang="bg-BG" sz="2400" dirty="0" smtClean="0">
                <a:solidFill>
                  <a:schemeClr val="accent6">
                    <a:lumMod val="75000"/>
                  </a:schemeClr>
                </a:solidFill>
              </a:rPr>
              <a:t>1/3 от всички сдружения в страната, които обслужват 3,9 млн. души и в момента разполагат с базова инфраструктура;</a:t>
            </a:r>
          </a:p>
          <a:p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Закрити са 37 общински депа, които не се експлоатират;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484112" y="170312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5794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Постигнати резултати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sz="2400" dirty="0" smtClean="0">
                <a:solidFill>
                  <a:schemeClr val="accent6">
                    <a:lumMod val="75000"/>
                  </a:schemeClr>
                </a:solidFill>
              </a:rPr>
              <a:t>Поставени са основите за управление на </a:t>
            </a:r>
          </a:p>
          <a:p>
            <a:pPr marL="0" indent="0">
              <a:buNone/>
            </a:pPr>
            <a:r>
              <a:rPr lang="bg-BG" sz="2400" dirty="0" smtClean="0">
                <a:solidFill>
                  <a:schemeClr val="accent6">
                    <a:lumMod val="75000"/>
                  </a:schemeClr>
                </a:solidFill>
              </a:rPr>
              <a:t>биологичното разнообразие в страната, чрез:</a:t>
            </a:r>
          </a:p>
          <a:p>
            <a:pPr>
              <a:buFontTx/>
              <a:buChar char="-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Картирана е мрежата Натура 2000;</a:t>
            </a:r>
          </a:p>
          <a:p>
            <a:pPr>
              <a:buFontTx/>
              <a:buChar char="-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Разработване/актуализиране са 64 бр. </a:t>
            </a:r>
          </a:p>
          <a:p>
            <a:pPr marL="0" indent="0">
              <a:buNone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плана за управление на защитени зони и територии;</a:t>
            </a:r>
          </a:p>
          <a:p>
            <a:pPr>
              <a:buFontTx/>
              <a:buChar char="-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Изпълнение на мерки за опазване на 365 вида и местообитания.</a:t>
            </a:r>
          </a:p>
          <a:p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Намалено е антропогенното влияние върху видове и местообитание, чрез закупуване на техническо оборудване за ГД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„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Пожарна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безопасност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защита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населението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”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CN007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77" y="1124745"/>
            <a:ext cx="2482375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7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2204864"/>
            <a:ext cx="885698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075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g-BG" sz="3200" dirty="0" smtClean="0">
                <a:solidFill>
                  <a:schemeClr val="accent6">
                    <a:lumMod val="75000"/>
                  </a:schemeClr>
                </a:solidFill>
              </a:rPr>
              <a:t>Финансово изпълнение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За периода 2008 г. – 2013 г. са обявени общо 36 процедури за набиране на проектни предложения</a:t>
            </a:r>
          </a:p>
          <a:p>
            <a:pPr marL="0" indent="0">
              <a:buNone/>
            </a:pPr>
            <a:endParaRPr lang="bg-BG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5" y="2780928"/>
            <a:ext cx="7479565" cy="321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2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226" y="1484784"/>
            <a:ext cx="885698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075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18" y="777609"/>
            <a:ext cx="8229600" cy="707175"/>
          </a:xfrm>
        </p:spPr>
        <p:txBody>
          <a:bodyPr>
            <a:normAutofit/>
          </a:bodyPr>
          <a:lstStyle/>
          <a:p>
            <a:pPr algn="r"/>
            <a:r>
              <a:rPr lang="bg-BG" sz="3200" dirty="0" smtClean="0">
                <a:solidFill>
                  <a:schemeClr val="accent6">
                    <a:lumMod val="75000"/>
                  </a:schemeClr>
                </a:solidFill>
              </a:rPr>
              <a:t>Финансово изпълнение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604" y="1844824"/>
            <a:ext cx="7901101" cy="334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937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Към днешна дата очакваната финансова реализация на ниво програма е 99,85%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2204864"/>
            <a:ext cx="885698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075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g-BG" sz="3200" dirty="0" smtClean="0">
                <a:solidFill>
                  <a:schemeClr val="accent6">
                    <a:lumMod val="75000"/>
                  </a:schemeClr>
                </a:solidFill>
              </a:rPr>
              <a:t>Финансово изпълнение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92" y="3429000"/>
            <a:ext cx="578893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39552" y="1279776"/>
            <a:ext cx="7797552" cy="2077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Приблизително 3 години са необходими за пълно стартиране на програмата;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Преместването на фокуса във финансирането през 2009 г. увеличава риска от загуба на средства;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През 2011 г. структурата на плащанията се променя;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2204864"/>
            <a:ext cx="885698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075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g-BG" sz="3200" dirty="0" smtClean="0">
                <a:solidFill>
                  <a:schemeClr val="accent6">
                    <a:lumMod val="75000"/>
                  </a:schemeClr>
                </a:solidFill>
              </a:rPr>
              <a:t>Финансово изпълнение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2061" y="1479474"/>
            <a:ext cx="7900317" cy="1877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През 2013 г. се формира </a:t>
            </a:r>
            <a:r>
              <a:rPr lang="bg-BG" sz="2400" dirty="0" err="1" smtClean="0">
                <a:solidFill>
                  <a:schemeClr val="accent3">
                    <a:lumMod val="50000"/>
                  </a:schemeClr>
                </a:solidFill>
              </a:rPr>
              <a:t>наддоговаряне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 от 61%;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Формира се задлъжнялост към националния бюджет, поради едновременното стартиране на проекти;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През 2013 г. са спрени средствата по програмата;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От 2014 г. ДДС за ОП 1 е </a:t>
            </a:r>
            <a:r>
              <a:rPr lang="bg-BG" sz="2400" dirty="0" err="1" smtClean="0">
                <a:solidFill>
                  <a:schemeClr val="accent3">
                    <a:lumMod val="50000"/>
                  </a:schemeClr>
                </a:solidFill>
              </a:rPr>
              <a:t>недопостим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 разход;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78" y="3501008"/>
            <a:ext cx="5785605" cy="309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3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6500</TotalTime>
  <Words>1056</Words>
  <Application>Microsoft Office PowerPoint</Application>
  <PresentationFormat>On-screen Show (4:3)</PresentationFormat>
  <Paragraphs>134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2_Office Theme</vt:lpstr>
      <vt:lpstr>3_Office Theme</vt:lpstr>
      <vt:lpstr>Окончателно изпълнение на оперативна програма  “Околна среда 2007 – 2013 г.” </vt:lpstr>
      <vt:lpstr>PowerPoint Presentation</vt:lpstr>
      <vt:lpstr>PowerPoint Presentation</vt:lpstr>
      <vt:lpstr>Постигнати резултати</vt:lpstr>
      <vt:lpstr>Постигнати резултати </vt:lpstr>
      <vt:lpstr>Финансово изпълнение</vt:lpstr>
      <vt:lpstr>Финансово изпълнение</vt:lpstr>
      <vt:lpstr>Финансово изпълнение</vt:lpstr>
      <vt:lpstr>Финансово изпълнение</vt:lpstr>
      <vt:lpstr>Физическо изпълнение</vt:lpstr>
      <vt:lpstr>Физическо изпълнение</vt:lpstr>
      <vt:lpstr>Физическо изпълнение</vt:lpstr>
      <vt:lpstr>Физическо изпълнение</vt:lpstr>
      <vt:lpstr>Трудности - планиране</vt:lpstr>
      <vt:lpstr>Трудности - планиране</vt:lpstr>
      <vt:lpstr>Трудности - договаряне</vt:lpstr>
      <vt:lpstr>Трудности - договаряне</vt:lpstr>
      <vt:lpstr>Трудности - изпълнение</vt:lpstr>
      <vt:lpstr>Трудности - изпълнение</vt:lpstr>
      <vt:lpstr>Научени уроци</vt:lpstr>
      <vt:lpstr>Научени уроци</vt:lpstr>
      <vt:lpstr>Научени уроци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DVasileva</dc:creator>
  <cp:lastModifiedBy>user</cp:lastModifiedBy>
  <cp:revision>1385</cp:revision>
  <cp:lastPrinted>2015-05-15T17:24:26Z</cp:lastPrinted>
  <dcterms:created xsi:type="dcterms:W3CDTF">2013-04-02T07:50:56Z</dcterms:created>
  <dcterms:modified xsi:type="dcterms:W3CDTF">2016-12-09T07:12:54Z</dcterms:modified>
</cp:coreProperties>
</file>