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1" r:id="rId2"/>
    <p:sldId id="394" r:id="rId3"/>
    <p:sldId id="403" r:id="rId4"/>
    <p:sldId id="409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14" r:id="rId14"/>
    <p:sldId id="415" r:id="rId15"/>
    <p:sldId id="416" r:id="rId16"/>
    <p:sldId id="421" r:id="rId17"/>
    <p:sldId id="418" r:id="rId18"/>
    <p:sldId id="417" r:id="rId19"/>
    <p:sldId id="419" r:id="rId20"/>
    <p:sldId id="431" r:id="rId21"/>
    <p:sldId id="432" r:id="rId22"/>
    <p:sldId id="41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20" r:id="rId31"/>
    <p:sldId id="422" r:id="rId32"/>
    <p:sldId id="399" r:id="rId33"/>
  </p:sldIdLst>
  <p:sldSz cx="9144000" cy="6858000" type="screen4x3"/>
  <p:notesSz cx="6797675" cy="9874250"/>
  <p:custDataLst>
    <p:tags r:id="rId36"/>
  </p:custDataLst>
  <p:defaultTextStyle>
    <a:defPPr>
      <a:defRPr lang="nl-NL"/>
    </a:defPPr>
    <a:lvl1pPr algn="ctr" rtl="0" fontAlgn="base">
      <a:spcBef>
        <a:spcPct val="5000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55">
          <p15:clr>
            <a:srgbClr val="A4A3A4"/>
          </p15:clr>
        </p15:guide>
        <p15:guide id="3" pos="2880">
          <p15:clr>
            <a:srgbClr val="A4A3A4"/>
          </p15:clr>
        </p15:guide>
        <p15:guide id="4" pos="2132">
          <p15:clr>
            <a:srgbClr val="A4A3A4"/>
          </p15:clr>
        </p15:guide>
        <p15:guide id="5" pos="56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Harper" initials="PH" lastIdx="13" clrIdx="0"/>
  <p:cmAuthor id="1" name="Arie den Besten" initials="AdB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740F"/>
    <a:srgbClr val="000000"/>
    <a:srgbClr val="006DB6"/>
    <a:srgbClr val="CD003A"/>
    <a:srgbClr val="D21242"/>
    <a:srgbClr val="EC7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88889" autoAdjust="0"/>
  </p:normalViewPr>
  <p:slideViewPr>
    <p:cSldViewPr snapToGrid="0">
      <p:cViewPr varScale="1">
        <p:scale>
          <a:sx n="63" d="100"/>
          <a:sy n="63" d="100"/>
        </p:scale>
        <p:origin x="78" y="378"/>
      </p:cViewPr>
      <p:guideLst>
        <p:guide orient="horz" pos="2160"/>
        <p:guide orient="horz" pos="4055"/>
        <p:guide pos="2880"/>
        <p:guide pos="2132"/>
        <p:guide pos="56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\Ecorys\01Projects\On%20going\MRRB-Impact%20assessment-16.07\Implementation\Thematic%20evaluation%202\Library\NSI_regional_stat_all_20201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\Ecorys\01Projects\On%20going\MRRB-Impact%20assessment-16.07\Implementation\Thematic%20evaluation%202\Library\NSI_regional_stat_all_202012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SERVER\Ecorys\01Projects\On%20going\MRRB-Impact%20assessment-16.07\Implementation\Thematic%20evaluation%202\Library\NSI_regional_stat_all_2020120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SERVER\Ecorys\01Projects\On%20going\MRRB-Impact%20assessment-16.07\Implementation\Thematic%20evaluation%202\Library\NSI_regional_stat_all_2020120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SERVER\Ecorys\01Projects\On%20going\MRRB-Impact%20assessment-16.07\Implementation\Thematic%20evaluation%202\Library\NSI_regional_stat_all_20201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Sheet1!$D$66</c:f>
              <c:strCache>
                <c:ptCount val="1"/>
                <c:pt idx="0">
                  <c:v>нямаме интерес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Sheet1!$C$67:$C$76</c:f>
              <c:strCache>
                <c:ptCount val="10"/>
                <c:pt idx="0">
                  <c:v>Енергийна ефективност</c:v>
                </c:pt>
                <c:pt idx="1">
                  <c:v>Обществен транспорт </c:v>
                </c:pt>
                <c:pt idx="2">
                  <c:v>Градска среда </c:v>
                </c:pt>
                <c:pt idx="3">
                  <c:v>Социална инфраструктура</c:v>
                </c:pt>
                <c:pt idx="4">
                  <c:v>Спортна инфраструктура</c:v>
                </c:pt>
                <c:pt idx="5">
                  <c:v>Културна инфраструктура</c:v>
                </c:pt>
                <c:pt idx="6">
                  <c:v>Зони с потенциал за икономическо развитие</c:v>
                </c:pt>
                <c:pt idx="7">
                  <c:v>Туризъм</c:v>
                </c:pt>
                <c:pt idx="8">
                  <c:v>Здравеопазване</c:v>
                </c:pt>
                <c:pt idx="9">
                  <c:v>Образование</c:v>
                </c:pt>
              </c:strCache>
            </c:strRef>
          </c:cat>
          <c:val>
            <c:numRef>
              <c:f>Sheet1!$D$67:$D$76</c:f>
              <c:numCache>
                <c:formatCode>General</c:formatCode>
                <c:ptCount val="10"/>
                <c:pt idx="0">
                  <c:v>0</c:v>
                </c:pt>
                <c:pt idx="1">
                  <c:v>11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6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C-4A7B-847D-5A366A7C46C6}"/>
            </c:ext>
          </c:extLst>
        </c:ser>
        <c:ser>
          <c:idx val="1"/>
          <c:order val="1"/>
          <c:tx>
            <c:strRef>
              <c:f>Sheet1!$E$66</c:f>
              <c:strCache>
                <c:ptCount val="1"/>
                <c:pt idx="0">
                  <c:v>2021-2027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Sheet1!$C$67:$C$76</c:f>
              <c:strCache>
                <c:ptCount val="10"/>
                <c:pt idx="0">
                  <c:v>Енергийна ефективност</c:v>
                </c:pt>
                <c:pt idx="1">
                  <c:v>Обществен транспорт </c:v>
                </c:pt>
                <c:pt idx="2">
                  <c:v>Градска среда </c:v>
                </c:pt>
                <c:pt idx="3">
                  <c:v>Социална инфраструктура</c:v>
                </c:pt>
                <c:pt idx="4">
                  <c:v>Спортна инфраструктура</c:v>
                </c:pt>
                <c:pt idx="5">
                  <c:v>Културна инфраструктура</c:v>
                </c:pt>
                <c:pt idx="6">
                  <c:v>Зони с потенциал за икономическо развитие</c:v>
                </c:pt>
                <c:pt idx="7">
                  <c:v>Туризъм</c:v>
                </c:pt>
                <c:pt idx="8">
                  <c:v>Здравеопазване</c:v>
                </c:pt>
                <c:pt idx="9">
                  <c:v>Образование</c:v>
                </c:pt>
              </c:strCache>
            </c:strRef>
          </c:cat>
          <c:val>
            <c:numRef>
              <c:f>Sheet1!$E$67:$E$76</c:f>
              <c:numCache>
                <c:formatCode>General</c:formatCode>
                <c:ptCount val="10"/>
                <c:pt idx="0">
                  <c:v>28</c:v>
                </c:pt>
                <c:pt idx="1">
                  <c:v>18</c:v>
                </c:pt>
                <c:pt idx="2">
                  <c:v>30</c:v>
                </c:pt>
                <c:pt idx="3">
                  <c:v>22</c:v>
                </c:pt>
                <c:pt idx="4">
                  <c:v>27</c:v>
                </c:pt>
                <c:pt idx="5">
                  <c:v>21</c:v>
                </c:pt>
                <c:pt idx="6">
                  <c:v>26</c:v>
                </c:pt>
                <c:pt idx="7">
                  <c:v>24</c:v>
                </c:pt>
                <c:pt idx="8">
                  <c:v>25</c:v>
                </c:pt>
                <c:pt idx="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BC-4A7B-847D-5A366A7C46C6}"/>
            </c:ext>
          </c:extLst>
        </c:ser>
        <c:ser>
          <c:idx val="2"/>
          <c:order val="2"/>
          <c:tx>
            <c:strRef>
              <c:f>Sheet1!$F$66</c:f>
              <c:strCache>
                <c:ptCount val="1"/>
                <c:pt idx="0">
                  <c:v>2014-2020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Sheet1!$C$67:$C$76</c:f>
              <c:strCache>
                <c:ptCount val="10"/>
                <c:pt idx="0">
                  <c:v>Енергийна ефективност</c:v>
                </c:pt>
                <c:pt idx="1">
                  <c:v>Обществен транспорт </c:v>
                </c:pt>
                <c:pt idx="2">
                  <c:v>Градска среда </c:v>
                </c:pt>
                <c:pt idx="3">
                  <c:v>Социална инфраструктура</c:v>
                </c:pt>
                <c:pt idx="4">
                  <c:v>Спортна инфраструктура</c:v>
                </c:pt>
                <c:pt idx="5">
                  <c:v>Културна инфраструктура</c:v>
                </c:pt>
                <c:pt idx="6">
                  <c:v>Зони с потенциал за икономическо развитие</c:v>
                </c:pt>
                <c:pt idx="7">
                  <c:v>Туризъм</c:v>
                </c:pt>
                <c:pt idx="8">
                  <c:v>Здравеопазване</c:v>
                </c:pt>
                <c:pt idx="9">
                  <c:v>Образование</c:v>
                </c:pt>
              </c:strCache>
            </c:strRef>
          </c:cat>
          <c:val>
            <c:numRef>
              <c:f>Sheet1!$F$67:$F$76</c:f>
              <c:numCache>
                <c:formatCode>General</c:formatCode>
                <c:ptCount val="10"/>
                <c:pt idx="0">
                  <c:v>36</c:v>
                </c:pt>
                <c:pt idx="1">
                  <c:v>11</c:v>
                </c:pt>
                <c:pt idx="2">
                  <c:v>29</c:v>
                </c:pt>
                <c:pt idx="3">
                  <c:v>24</c:v>
                </c:pt>
                <c:pt idx="4">
                  <c:v>11</c:v>
                </c:pt>
                <c:pt idx="5">
                  <c:v>21</c:v>
                </c:pt>
                <c:pt idx="6">
                  <c:v>11</c:v>
                </c:pt>
                <c:pt idx="7">
                  <c:v>14</c:v>
                </c:pt>
                <c:pt idx="8">
                  <c:v>9</c:v>
                </c:pt>
                <c:pt idx="9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BC-4A7B-847D-5A366A7C4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1479072"/>
        <c:axId val="475200544"/>
      </c:barChart>
      <c:catAx>
        <c:axId val="38147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75200544"/>
        <c:crosses val="autoZero"/>
        <c:auto val="1"/>
        <c:lblAlgn val="ctr"/>
        <c:lblOffset val="100"/>
        <c:noMultiLvlLbl val="0"/>
      </c:catAx>
      <c:valAx>
        <c:axId val="475200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/>
                  <a:t>брой общини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85475311139467236"/>
              <c:y val="0.837370714646417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38147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Sheet2!$C$15</c:f>
              <c:strCache>
                <c:ptCount val="1"/>
                <c:pt idx="0">
                  <c:v> БФП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Sheet2!$B$16:$B$18</c:f>
              <c:strCache>
                <c:ptCount val="3"/>
                <c:pt idx="0">
                  <c:v>Зона с потенциал за икономическо развитие</c:v>
                </c:pt>
                <c:pt idx="1">
                  <c:v>Зона с преобладаващ социален характер</c:v>
                </c:pt>
                <c:pt idx="2">
                  <c:v>Зона на публични функции с висока обществена значимост</c:v>
                </c:pt>
              </c:strCache>
            </c:strRef>
          </c:cat>
          <c:val>
            <c:numRef>
              <c:f>Sheet2!$C$16:$C$18</c:f>
              <c:numCache>
                <c:formatCode>General</c:formatCode>
                <c:ptCount val="3"/>
                <c:pt idx="0">
                  <c:v>5</c:v>
                </c:pt>
                <c:pt idx="1">
                  <c:v>80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2-46BD-B4D2-18587CB1361B}"/>
            </c:ext>
          </c:extLst>
        </c:ser>
        <c:ser>
          <c:idx val="1"/>
          <c:order val="1"/>
          <c:tx>
            <c:strRef>
              <c:f>Sheet2!$D$15</c:f>
              <c:strCache>
                <c:ptCount val="1"/>
                <c:pt idx="0">
                  <c:v>ФИ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09074826650668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02-46BD-B4D2-18587CB13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Sheet2!$B$16:$B$18</c:f>
              <c:strCache>
                <c:ptCount val="3"/>
                <c:pt idx="0">
                  <c:v>Зона с потенциал за икономическо развитие</c:v>
                </c:pt>
                <c:pt idx="1">
                  <c:v>Зона с преобладаващ социален характер</c:v>
                </c:pt>
                <c:pt idx="2">
                  <c:v>Зона на публични функции с висока обществена значимост</c:v>
                </c:pt>
              </c:strCache>
            </c:strRef>
          </c:cat>
          <c:val>
            <c:numRef>
              <c:f>Sheet2!$D$16:$D$18</c:f>
              <c:numCache>
                <c:formatCode>General</c:formatCode>
                <c:ptCount val="3"/>
                <c:pt idx="0">
                  <c:v>12</c:v>
                </c:pt>
                <c:pt idx="1">
                  <c:v>2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2-46BD-B4D2-18587CB13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7663344"/>
        <c:axId val="397985328"/>
      </c:barChart>
      <c:catAx>
        <c:axId val="497663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397985328"/>
        <c:crosses val="autoZero"/>
        <c:auto val="1"/>
        <c:lblAlgn val="ctr"/>
        <c:lblOffset val="100"/>
        <c:noMultiLvlLbl val="0"/>
      </c:catAx>
      <c:valAx>
        <c:axId val="39798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 sz="1400"/>
                  <a:t>брой проекти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83981726752416608"/>
              <c:y val="0.921520025015906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9766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'механичен прираст'!$U$149</c:f>
              <c:strCache>
                <c:ptCount val="1"/>
                <c:pt idx="0">
                  <c:v>2011-2014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'механичен прираст'!$T$150:$T$155</c:f>
              <c:strCache>
                <c:ptCount val="6"/>
                <c:pt idx="0">
                  <c:v>Северозападен</c:v>
                </c:pt>
                <c:pt idx="1">
                  <c:v>Северен централен</c:v>
                </c:pt>
                <c:pt idx="2">
                  <c:v>Североизточен</c:v>
                </c:pt>
                <c:pt idx="3">
                  <c:v>Югоизточен</c:v>
                </c:pt>
                <c:pt idx="4">
                  <c:v>Югозападен</c:v>
                </c:pt>
                <c:pt idx="5">
                  <c:v>Южен централен</c:v>
                </c:pt>
              </c:strCache>
            </c:strRef>
          </c:cat>
          <c:val>
            <c:numRef>
              <c:f>'механичен прираст'!$U$150:$U$155</c:f>
              <c:numCache>
                <c:formatCode>#,##0</c:formatCode>
                <c:ptCount val="6"/>
                <c:pt idx="0">
                  <c:v>-51088</c:v>
                </c:pt>
                <c:pt idx="1">
                  <c:v>-36584</c:v>
                </c:pt>
                <c:pt idx="2">
                  <c:v>-16371</c:v>
                </c:pt>
                <c:pt idx="3">
                  <c:v>-20082</c:v>
                </c:pt>
                <c:pt idx="4">
                  <c:v>-8519</c:v>
                </c:pt>
                <c:pt idx="5">
                  <c:v>-34589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D-4315-9A71-A805ACB91A50}"/>
            </c:ext>
          </c:extLst>
        </c:ser>
        <c:ser>
          <c:idx val="1"/>
          <c:order val="1"/>
          <c:tx>
            <c:strRef>
              <c:f>'механичен прираст'!$V$149</c:f>
              <c:strCache>
                <c:ptCount val="1"/>
                <c:pt idx="0">
                  <c:v>2015-2018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'механичен прираст'!$T$150:$T$155</c:f>
              <c:strCache>
                <c:ptCount val="6"/>
                <c:pt idx="0">
                  <c:v>Северозападен</c:v>
                </c:pt>
                <c:pt idx="1">
                  <c:v>Северен централен</c:v>
                </c:pt>
                <c:pt idx="2">
                  <c:v>Североизточен</c:v>
                </c:pt>
                <c:pt idx="3">
                  <c:v>Югоизточен</c:v>
                </c:pt>
                <c:pt idx="4">
                  <c:v>Югозападен</c:v>
                </c:pt>
                <c:pt idx="5">
                  <c:v>Южен централен</c:v>
                </c:pt>
              </c:strCache>
            </c:strRef>
          </c:cat>
          <c:val>
            <c:numRef>
              <c:f>'механичен прираст'!$V$150:$V$155</c:f>
              <c:numCache>
                <c:formatCode>#,##0</c:formatCode>
                <c:ptCount val="6"/>
                <c:pt idx="0">
                  <c:v>-54838</c:v>
                </c:pt>
                <c:pt idx="1">
                  <c:v>-41368</c:v>
                </c:pt>
                <c:pt idx="2">
                  <c:v>-20922</c:v>
                </c:pt>
                <c:pt idx="3">
                  <c:v>-26436</c:v>
                </c:pt>
                <c:pt idx="4">
                  <c:v>-23007</c:v>
                </c:pt>
                <c:pt idx="5">
                  <c:v>-35588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5D-4315-9A71-A805ACB91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638016"/>
        <c:axId val="199697152"/>
      </c:barChart>
      <c:catAx>
        <c:axId val="199638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99697152"/>
        <c:crosses val="max"/>
        <c:auto val="1"/>
        <c:lblAlgn val="ctr"/>
        <c:lblOffset val="100"/>
        <c:noMultiLvlLbl val="0"/>
      </c:catAx>
      <c:valAx>
        <c:axId val="199697152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9963801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bg-B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'механичен прираст'!$U$14</c:f>
              <c:strCache>
                <c:ptCount val="1"/>
                <c:pt idx="0">
                  <c:v>2010-2014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'механичен прираст'!$T$15:$T$20</c:f>
              <c:strCache>
                <c:ptCount val="6"/>
                <c:pt idx="0">
                  <c:v>Северозападен</c:v>
                </c:pt>
                <c:pt idx="1">
                  <c:v>Северен централен</c:v>
                </c:pt>
                <c:pt idx="2">
                  <c:v>Североизточен</c:v>
                </c:pt>
                <c:pt idx="3">
                  <c:v>Югоизточен</c:v>
                </c:pt>
                <c:pt idx="4">
                  <c:v>Югозападен</c:v>
                </c:pt>
                <c:pt idx="5">
                  <c:v>Южен централен</c:v>
                </c:pt>
              </c:strCache>
            </c:strRef>
          </c:cat>
          <c:val>
            <c:numRef>
              <c:f>'механичен прираст'!$U$15:$U$20</c:f>
              <c:numCache>
                <c:formatCode>#,##0</c:formatCode>
                <c:ptCount val="6"/>
                <c:pt idx="0">
                  <c:v>-20702</c:v>
                </c:pt>
                <c:pt idx="1">
                  <c:v>-15473</c:v>
                </c:pt>
                <c:pt idx="2">
                  <c:v>-3793</c:v>
                </c:pt>
                <c:pt idx="3">
                  <c:v>-7227</c:v>
                </c:pt>
                <c:pt idx="4">
                  <c:v>28299</c:v>
                </c:pt>
                <c:pt idx="5">
                  <c:v>-15821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B-40B7-B541-E58638B66C77}"/>
            </c:ext>
          </c:extLst>
        </c:ser>
        <c:ser>
          <c:idx val="1"/>
          <c:order val="1"/>
          <c:tx>
            <c:strRef>
              <c:f>'механичен прираст'!$V$14</c:f>
              <c:strCache>
                <c:ptCount val="1"/>
                <c:pt idx="0">
                  <c:v>2015-2019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'механичен прираст'!$T$15:$T$20</c:f>
              <c:strCache>
                <c:ptCount val="6"/>
                <c:pt idx="0">
                  <c:v>Северозападен</c:v>
                </c:pt>
                <c:pt idx="1">
                  <c:v>Северен централен</c:v>
                </c:pt>
                <c:pt idx="2">
                  <c:v>Североизточен</c:v>
                </c:pt>
                <c:pt idx="3">
                  <c:v>Югоизточен</c:v>
                </c:pt>
                <c:pt idx="4">
                  <c:v>Югозападен</c:v>
                </c:pt>
                <c:pt idx="5">
                  <c:v>Южен централен</c:v>
                </c:pt>
              </c:strCache>
            </c:strRef>
          </c:cat>
          <c:val>
            <c:numRef>
              <c:f>'механичен прираст'!$V$15:$V$20</c:f>
              <c:numCache>
                <c:formatCode>#,##0</c:formatCode>
                <c:ptCount val="6"/>
                <c:pt idx="0">
                  <c:v>-22651</c:v>
                </c:pt>
                <c:pt idx="1">
                  <c:v>-13851</c:v>
                </c:pt>
                <c:pt idx="2">
                  <c:v>1541</c:v>
                </c:pt>
                <c:pt idx="3">
                  <c:v>-6693</c:v>
                </c:pt>
                <c:pt idx="4">
                  <c:v>13130</c:v>
                </c:pt>
                <c:pt idx="5">
                  <c:v>3281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9B-40B7-B541-E58638B66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715072"/>
        <c:axId val="199720960"/>
      </c:barChart>
      <c:catAx>
        <c:axId val="199715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99720960"/>
        <c:crosses val="autoZero"/>
        <c:auto val="1"/>
        <c:lblAlgn val="ctr"/>
        <c:lblOffset val="100"/>
        <c:noMultiLvlLbl val="0"/>
      </c:catAx>
      <c:valAx>
        <c:axId val="199720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9971507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bg-BG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GDP_curentP!$C$61</c:f>
              <c:strCache>
                <c:ptCount val="1"/>
                <c:pt idx="0">
                  <c:v>Общо за страната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GDP_curentP!$D$61:$L$61</c:f>
              <c:numCache>
                <c:formatCode>#,##0</c:formatCode>
                <c:ptCount val="8"/>
                <c:pt idx="0">
                  <c:v>5000</c:v>
                </c:pt>
                <c:pt idx="1">
                  <c:v>5600</c:v>
                </c:pt>
                <c:pt idx="2">
                  <c:v>5800</c:v>
                </c:pt>
                <c:pt idx="3">
                  <c:v>5800</c:v>
                </c:pt>
                <c:pt idx="4">
                  <c:v>5900</c:v>
                </c:pt>
                <c:pt idx="5">
                  <c:v>6400</c:v>
                </c:pt>
                <c:pt idx="6">
                  <c:v>6800</c:v>
                </c:pt>
                <c:pt idx="7">
                  <c:v>7400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08F6-4D71-BB29-47064E4EF907}"/>
            </c:ext>
          </c:extLst>
        </c:ser>
        <c:ser>
          <c:idx val="1"/>
          <c:order val="1"/>
          <c:tx>
            <c:strRef>
              <c:f>GDP_curentP!$C$62</c:f>
              <c:strCache>
                <c:ptCount val="1"/>
                <c:pt idx="0">
                  <c:v>Видин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40000"/>
                </a:schemeClr>
              </a:solidFill>
              <a:ln w="9525">
                <a:solidFill>
                  <a:schemeClr val="accent1">
                    <a:tint val="40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GDP_curentP!$D$62:$L$62</c:f>
              <c:numCache>
                <c:formatCode>General</c:formatCode>
                <c:ptCount val="8"/>
                <c:pt idx="0">
                  <c:v>2600</c:v>
                </c:pt>
                <c:pt idx="1">
                  <c:v>2900</c:v>
                </c:pt>
                <c:pt idx="2">
                  <c:v>2900</c:v>
                </c:pt>
                <c:pt idx="3">
                  <c:v>3000</c:v>
                </c:pt>
                <c:pt idx="4">
                  <c:v>3100</c:v>
                </c:pt>
                <c:pt idx="5">
                  <c:v>3200</c:v>
                </c:pt>
                <c:pt idx="6">
                  <c:v>3300</c:v>
                </c:pt>
                <c:pt idx="7">
                  <c:v>3800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F6-4D71-BB29-47064E4EF907}"/>
            </c:ext>
          </c:extLst>
        </c:ser>
        <c:ser>
          <c:idx val="2"/>
          <c:order val="2"/>
          <c:tx>
            <c:strRef>
              <c:f>GDP_curentP!$C$63</c:f>
              <c:strCache>
                <c:ptCount val="1"/>
                <c:pt idx="0">
                  <c:v>Враца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44000"/>
                </a:schemeClr>
              </a:solidFill>
              <a:ln w="9525">
                <a:solidFill>
                  <a:schemeClr val="accent1">
                    <a:tint val="44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GDP_curentP!$D$63:$L$63</c:f>
              <c:numCache>
                <c:formatCode>General</c:formatCode>
                <c:ptCount val="8"/>
                <c:pt idx="0">
                  <c:v>4100</c:v>
                </c:pt>
                <c:pt idx="1">
                  <c:v>4600</c:v>
                </c:pt>
                <c:pt idx="2">
                  <c:v>4600</c:v>
                </c:pt>
                <c:pt idx="3">
                  <c:v>4200</c:v>
                </c:pt>
                <c:pt idx="4">
                  <c:v>4900</c:v>
                </c:pt>
                <c:pt idx="5">
                  <c:v>4700</c:v>
                </c:pt>
                <c:pt idx="6">
                  <c:v>5000</c:v>
                </c:pt>
                <c:pt idx="7">
                  <c:v>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F6-4D71-BB29-47064E4EF907}"/>
            </c:ext>
          </c:extLst>
        </c:ser>
        <c:ser>
          <c:idx val="3"/>
          <c:order val="3"/>
          <c:tx>
            <c:strRef>
              <c:f>GDP_curentP!$C$64</c:f>
              <c:strCache>
                <c:ptCount val="1"/>
                <c:pt idx="0">
                  <c:v>Ловеч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49000"/>
                </a:schemeClr>
              </a:solidFill>
              <a:ln w="9525">
                <a:solidFill>
                  <a:schemeClr val="accent1">
                    <a:tint val="49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GDP_curentP!$D$64:$L$64</c:f>
              <c:numCache>
                <c:formatCode>General</c:formatCode>
                <c:ptCount val="8"/>
                <c:pt idx="0">
                  <c:v>3200</c:v>
                </c:pt>
                <c:pt idx="1">
                  <c:v>3700</c:v>
                </c:pt>
                <c:pt idx="2">
                  <c:v>3800</c:v>
                </c:pt>
                <c:pt idx="3">
                  <c:v>3800</c:v>
                </c:pt>
                <c:pt idx="4">
                  <c:v>4000</c:v>
                </c:pt>
                <c:pt idx="5">
                  <c:v>4000</c:v>
                </c:pt>
                <c:pt idx="6">
                  <c:v>4500</c:v>
                </c:pt>
                <c:pt idx="7">
                  <c:v>4600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F6-4D71-BB29-47064E4EF907}"/>
            </c:ext>
          </c:extLst>
        </c:ser>
        <c:ser>
          <c:idx val="4"/>
          <c:order val="4"/>
          <c:tx>
            <c:strRef>
              <c:f>GDP_curentP!$C$65</c:f>
              <c:strCache>
                <c:ptCount val="1"/>
                <c:pt idx="0">
                  <c:v>Монтана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54000"/>
                </a:schemeClr>
              </a:solidFill>
              <a:ln w="9525">
                <a:solidFill>
                  <a:schemeClr val="accent1">
                    <a:tint val="54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GDP_curentP!$D$65:$L$65</c:f>
              <c:numCache>
                <c:formatCode>General</c:formatCode>
                <c:ptCount val="8"/>
                <c:pt idx="0">
                  <c:v>2800</c:v>
                </c:pt>
                <c:pt idx="1">
                  <c:v>3200</c:v>
                </c:pt>
                <c:pt idx="2">
                  <c:v>3200</c:v>
                </c:pt>
                <c:pt idx="3">
                  <c:v>3500</c:v>
                </c:pt>
                <c:pt idx="4">
                  <c:v>3400</c:v>
                </c:pt>
                <c:pt idx="5">
                  <c:v>3700</c:v>
                </c:pt>
                <c:pt idx="6">
                  <c:v>4000</c:v>
                </c:pt>
                <c:pt idx="7">
                  <c:v>4500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8F6-4D71-BB29-47064E4EF907}"/>
            </c:ext>
          </c:extLst>
        </c:ser>
        <c:ser>
          <c:idx val="5"/>
          <c:order val="5"/>
          <c:tx>
            <c:strRef>
              <c:f>GDP_curentP!$C$66</c:f>
              <c:strCache>
                <c:ptCount val="1"/>
                <c:pt idx="0">
                  <c:v>Плевен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58000"/>
                </a:schemeClr>
              </a:solidFill>
              <a:ln w="9525">
                <a:solidFill>
                  <a:schemeClr val="accent1">
                    <a:tint val="58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GDP_curentP!$D$66:$L$66</c:f>
              <c:numCache>
                <c:formatCode>General</c:formatCode>
                <c:ptCount val="8"/>
                <c:pt idx="0">
                  <c:v>2700</c:v>
                </c:pt>
                <c:pt idx="1">
                  <c:v>3200</c:v>
                </c:pt>
                <c:pt idx="2">
                  <c:v>3200</c:v>
                </c:pt>
                <c:pt idx="3">
                  <c:v>3400</c:v>
                </c:pt>
                <c:pt idx="4">
                  <c:v>3400</c:v>
                </c:pt>
                <c:pt idx="5">
                  <c:v>3600</c:v>
                </c:pt>
                <c:pt idx="6">
                  <c:v>3700</c:v>
                </c:pt>
                <c:pt idx="7">
                  <c:v>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F6-4D71-BB29-47064E4EF907}"/>
            </c:ext>
          </c:extLst>
        </c:ser>
        <c:ser>
          <c:idx val="6"/>
          <c:order val="6"/>
          <c:tx>
            <c:strRef>
              <c:f>GDP_curentP!$C$67</c:f>
              <c:strCache>
                <c:ptCount val="1"/>
                <c:pt idx="0">
                  <c:v>Велико Търново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3000"/>
                </a:schemeClr>
              </a:solidFill>
              <a:ln w="9525">
                <a:solidFill>
                  <a:schemeClr val="accent1">
                    <a:tint val="63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GDP_curentP!$D$67:$L$67</c:f>
              <c:numCache>
                <c:formatCode>General</c:formatCode>
                <c:ptCount val="8"/>
                <c:pt idx="0">
                  <c:v>3300</c:v>
                </c:pt>
                <c:pt idx="1">
                  <c:v>3700</c:v>
                </c:pt>
                <c:pt idx="2">
                  <c:v>3800</c:v>
                </c:pt>
                <c:pt idx="3">
                  <c:v>4000</c:v>
                </c:pt>
                <c:pt idx="4">
                  <c:v>4000</c:v>
                </c:pt>
                <c:pt idx="5">
                  <c:v>4200</c:v>
                </c:pt>
                <c:pt idx="6">
                  <c:v>4400</c:v>
                </c:pt>
                <c:pt idx="7">
                  <c:v>4700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8F6-4D71-BB29-47064E4EF907}"/>
            </c:ext>
          </c:extLst>
        </c:ser>
        <c:ser>
          <c:idx val="7"/>
          <c:order val="7"/>
          <c:tx>
            <c:strRef>
              <c:f>GDP_curentP!$C$68</c:f>
              <c:strCache>
                <c:ptCount val="1"/>
                <c:pt idx="0">
                  <c:v>Габрово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8000"/>
                </a:schemeClr>
              </a:solidFill>
              <a:ln w="9525">
                <a:solidFill>
                  <a:schemeClr val="accent1">
                    <a:tint val="68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GDP_curentP!$D$68:$L$68</c:f>
              <c:numCache>
                <c:formatCode>General</c:formatCode>
                <c:ptCount val="8"/>
                <c:pt idx="0">
                  <c:v>3900</c:v>
                </c:pt>
                <c:pt idx="1">
                  <c:v>4500</c:v>
                </c:pt>
                <c:pt idx="2">
                  <c:v>4700</c:v>
                </c:pt>
                <c:pt idx="3">
                  <c:v>4600</c:v>
                </c:pt>
                <c:pt idx="4">
                  <c:v>5000</c:v>
                </c:pt>
                <c:pt idx="5">
                  <c:v>5300</c:v>
                </c:pt>
                <c:pt idx="6">
                  <c:v>5700</c:v>
                </c:pt>
                <c:pt idx="7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8F6-4D71-BB29-47064E4EF907}"/>
            </c:ext>
          </c:extLst>
        </c:ser>
        <c:ser>
          <c:idx val="8"/>
          <c:order val="8"/>
          <c:tx>
            <c:strRef>
              <c:f>GDP_curentP!$C$69</c:f>
              <c:strCache>
                <c:ptCount val="1"/>
                <c:pt idx="0">
                  <c:v>Разград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72000"/>
                </a:schemeClr>
              </a:solidFill>
              <a:ln w="9525">
                <a:solidFill>
                  <a:schemeClr val="accent1">
                    <a:tint val="72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GDP_curentP!$D$69:$L$69</c:f>
              <c:numCache>
                <c:formatCode>General</c:formatCode>
                <c:ptCount val="8"/>
                <c:pt idx="0">
                  <c:v>3000</c:v>
                </c:pt>
                <c:pt idx="1">
                  <c:v>3500</c:v>
                </c:pt>
                <c:pt idx="2">
                  <c:v>3900</c:v>
                </c:pt>
                <c:pt idx="3">
                  <c:v>4000</c:v>
                </c:pt>
                <c:pt idx="4">
                  <c:v>4100</c:v>
                </c:pt>
                <c:pt idx="5">
                  <c:v>4000</c:v>
                </c:pt>
                <c:pt idx="6">
                  <c:v>4300</c:v>
                </c:pt>
                <c:pt idx="7">
                  <c:v>4600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8F6-4D71-BB29-47064E4EF907}"/>
            </c:ext>
          </c:extLst>
        </c:ser>
        <c:ser>
          <c:idx val="9"/>
          <c:order val="9"/>
          <c:tx>
            <c:strRef>
              <c:f>GDP_curentP!$C$70</c:f>
              <c:strCache>
                <c:ptCount val="1"/>
                <c:pt idx="0">
                  <c:v>Русе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77000"/>
                </a:schemeClr>
              </a:solidFill>
              <a:ln w="9525">
                <a:solidFill>
                  <a:schemeClr val="accent1">
                    <a:tint val="77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GDP_curentP!$D$70:$L$70</c:f>
              <c:numCache>
                <c:formatCode>General</c:formatCode>
                <c:ptCount val="8"/>
                <c:pt idx="0">
                  <c:v>3500</c:v>
                </c:pt>
                <c:pt idx="1">
                  <c:v>4200</c:v>
                </c:pt>
                <c:pt idx="2">
                  <c:v>4400</c:v>
                </c:pt>
                <c:pt idx="3">
                  <c:v>4500</c:v>
                </c:pt>
                <c:pt idx="4">
                  <c:v>4900</c:v>
                </c:pt>
                <c:pt idx="5">
                  <c:v>5100</c:v>
                </c:pt>
                <c:pt idx="6">
                  <c:v>5400</c:v>
                </c:pt>
                <c:pt idx="7">
                  <c:v>5700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8F6-4D71-BB29-47064E4EF907}"/>
            </c:ext>
          </c:extLst>
        </c:ser>
        <c:ser>
          <c:idx val="10"/>
          <c:order val="10"/>
          <c:tx>
            <c:strRef>
              <c:f>GDP_curentP!$C$71</c:f>
              <c:strCache>
                <c:ptCount val="1"/>
                <c:pt idx="0">
                  <c:v>Силистра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82000"/>
                </a:schemeClr>
              </a:solidFill>
              <a:ln w="9525">
                <a:solidFill>
                  <a:schemeClr val="accent1">
                    <a:tint val="82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GDP_curentP!$D$71:$L$71</c:f>
              <c:numCache>
                <c:formatCode>General</c:formatCode>
                <c:ptCount val="8"/>
                <c:pt idx="0">
                  <c:v>2400</c:v>
                </c:pt>
                <c:pt idx="1">
                  <c:v>2900</c:v>
                </c:pt>
                <c:pt idx="2">
                  <c:v>2800</c:v>
                </c:pt>
                <c:pt idx="3">
                  <c:v>2900</c:v>
                </c:pt>
                <c:pt idx="4">
                  <c:v>3000</c:v>
                </c:pt>
                <c:pt idx="5">
                  <c:v>3000</c:v>
                </c:pt>
                <c:pt idx="6">
                  <c:v>3100</c:v>
                </c:pt>
                <c:pt idx="7">
                  <c:v>3500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8F6-4D71-BB29-47064E4EF907}"/>
            </c:ext>
          </c:extLst>
        </c:ser>
        <c:ser>
          <c:idx val="11"/>
          <c:order val="11"/>
          <c:tx>
            <c:strRef>
              <c:f>GDP_curentP!$C$72</c:f>
              <c:strCache>
                <c:ptCount val="1"/>
                <c:pt idx="0">
                  <c:v>Варна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86000"/>
                </a:schemeClr>
              </a:solidFill>
              <a:ln w="9525">
                <a:solidFill>
                  <a:schemeClr val="accent1">
                    <a:tint val="86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GDP_curentP!$D$72:$L$72</c:f>
              <c:numCache>
                <c:formatCode>General</c:formatCode>
                <c:ptCount val="8"/>
                <c:pt idx="0">
                  <c:v>5100</c:v>
                </c:pt>
                <c:pt idx="1">
                  <c:v>5700</c:v>
                </c:pt>
                <c:pt idx="2">
                  <c:v>5900</c:v>
                </c:pt>
                <c:pt idx="3">
                  <c:v>5800</c:v>
                </c:pt>
                <c:pt idx="4">
                  <c:v>6200</c:v>
                </c:pt>
                <c:pt idx="5">
                  <c:v>6500</c:v>
                </c:pt>
                <c:pt idx="6">
                  <c:v>6700</c:v>
                </c:pt>
                <c:pt idx="7">
                  <c:v>7200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8F6-4D71-BB29-47064E4EF907}"/>
            </c:ext>
          </c:extLst>
        </c:ser>
        <c:ser>
          <c:idx val="12"/>
          <c:order val="12"/>
          <c:tx>
            <c:strRef>
              <c:f>GDP_curentP!$C$73</c:f>
              <c:strCache>
                <c:ptCount val="1"/>
                <c:pt idx="0">
                  <c:v>Добрич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91000"/>
                </a:schemeClr>
              </a:solidFill>
              <a:ln w="9525">
                <a:solidFill>
                  <a:schemeClr val="accent1">
                    <a:tint val="91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GDP_curentP!$D$73:$L$73</c:f>
              <c:numCache>
                <c:formatCode>General</c:formatCode>
                <c:ptCount val="8"/>
                <c:pt idx="0">
                  <c:v>3400</c:v>
                </c:pt>
                <c:pt idx="1">
                  <c:v>3700</c:v>
                </c:pt>
                <c:pt idx="2">
                  <c:v>3800</c:v>
                </c:pt>
                <c:pt idx="3">
                  <c:v>3900</c:v>
                </c:pt>
                <c:pt idx="4">
                  <c:v>4000</c:v>
                </c:pt>
                <c:pt idx="5">
                  <c:v>4100</c:v>
                </c:pt>
                <c:pt idx="6">
                  <c:v>4300</c:v>
                </c:pt>
                <c:pt idx="7">
                  <c:v>4600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8F6-4D71-BB29-47064E4EF907}"/>
            </c:ext>
          </c:extLst>
        </c:ser>
        <c:ser>
          <c:idx val="13"/>
          <c:order val="13"/>
          <c:tx>
            <c:strRef>
              <c:f>GDP_curentP!$C$74</c:f>
              <c:strCache>
                <c:ptCount val="1"/>
                <c:pt idx="0">
                  <c:v>Търговище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96000"/>
                </a:schemeClr>
              </a:solidFill>
              <a:ln w="9525">
                <a:solidFill>
                  <a:schemeClr val="accent1">
                    <a:tint val="96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GDP_curentP!$D$74:$L$74</c:f>
              <c:numCache>
                <c:formatCode>General</c:formatCode>
                <c:ptCount val="8"/>
                <c:pt idx="0">
                  <c:v>2900</c:v>
                </c:pt>
                <c:pt idx="1">
                  <c:v>3400</c:v>
                </c:pt>
                <c:pt idx="2">
                  <c:v>3600</c:v>
                </c:pt>
                <c:pt idx="3">
                  <c:v>3700</c:v>
                </c:pt>
                <c:pt idx="4">
                  <c:v>3600</c:v>
                </c:pt>
                <c:pt idx="5">
                  <c:v>3900</c:v>
                </c:pt>
                <c:pt idx="6">
                  <c:v>4500</c:v>
                </c:pt>
                <c:pt idx="7">
                  <c:v>4600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8F6-4D71-BB29-47064E4EF907}"/>
            </c:ext>
          </c:extLst>
        </c:ser>
        <c:ser>
          <c:idx val="14"/>
          <c:order val="14"/>
          <c:tx>
            <c:strRef>
              <c:f>GDP_curentP!$C$75</c:f>
              <c:strCache>
                <c:ptCount val="1"/>
                <c:pt idx="0">
                  <c:v>Шумен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GDP_curentP!$D$75:$L$75</c:f>
              <c:numCache>
                <c:formatCode>General</c:formatCode>
                <c:ptCount val="8"/>
                <c:pt idx="0">
                  <c:v>3000</c:v>
                </c:pt>
                <c:pt idx="1">
                  <c:v>3400</c:v>
                </c:pt>
                <c:pt idx="2">
                  <c:v>3600</c:v>
                </c:pt>
                <c:pt idx="3">
                  <c:v>3700</c:v>
                </c:pt>
                <c:pt idx="4">
                  <c:v>3800</c:v>
                </c:pt>
                <c:pt idx="5">
                  <c:v>3900</c:v>
                </c:pt>
                <c:pt idx="6">
                  <c:v>4100</c:v>
                </c:pt>
                <c:pt idx="7">
                  <c:v>4500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08F6-4D71-BB29-47064E4EF907}"/>
            </c:ext>
          </c:extLst>
        </c:ser>
        <c:ser>
          <c:idx val="15"/>
          <c:order val="15"/>
          <c:tx>
            <c:strRef>
              <c:f>GDP_curentP!$C$76</c:f>
              <c:strCache>
                <c:ptCount val="1"/>
                <c:pt idx="0">
                  <c:v>Бургас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95000"/>
                </a:schemeClr>
              </a:solidFill>
              <a:ln w="9525">
                <a:solidFill>
                  <a:schemeClr val="accent1">
                    <a:shade val="95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GDP_curentP!$D$76:$L$76</c:f>
              <c:numCache>
                <c:formatCode>General</c:formatCode>
                <c:ptCount val="8"/>
                <c:pt idx="0">
                  <c:v>4500</c:v>
                </c:pt>
                <c:pt idx="1">
                  <c:v>5000</c:v>
                </c:pt>
                <c:pt idx="2">
                  <c:v>5000</c:v>
                </c:pt>
                <c:pt idx="3">
                  <c:v>5100</c:v>
                </c:pt>
                <c:pt idx="4">
                  <c:v>4700</c:v>
                </c:pt>
                <c:pt idx="5">
                  <c:v>5400</c:v>
                </c:pt>
                <c:pt idx="6">
                  <c:v>5900</c:v>
                </c:pt>
                <c:pt idx="7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8F6-4D71-BB29-47064E4EF907}"/>
            </c:ext>
          </c:extLst>
        </c:ser>
        <c:ser>
          <c:idx val="16"/>
          <c:order val="16"/>
          <c:tx>
            <c:strRef>
              <c:f>GDP_curentP!$C$77</c:f>
              <c:strCache>
                <c:ptCount val="1"/>
                <c:pt idx="0">
                  <c:v>Сливен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90000"/>
                </a:schemeClr>
              </a:solidFill>
              <a:ln w="9525">
                <a:solidFill>
                  <a:schemeClr val="accent1">
                    <a:shade val="90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GDP_curentP!$D$77:$L$77</c:f>
              <c:numCache>
                <c:formatCode>General</c:formatCode>
                <c:ptCount val="8"/>
                <c:pt idx="0">
                  <c:v>2700</c:v>
                </c:pt>
                <c:pt idx="1">
                  <c:v>3000</c:v>
                </c:pt>
                <c:pt idx="2">
                  <c:v>3200</c:v>
                </c:pt>
                <c:pt idx="3">
                  <c:v>2900</c:v>
                </c:pt>
                <c:pt idx="4">
                  <c:v>3000</c:v>
                </c:pt>
                <c:pt idx="5">
                  <c:v>3000</c:v>
                </c:pt>
                <c:pt idx="6">
                  <c:v>3300</c:v>
                </c:pt>
                <c:pt idx="7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8F6-4D71-BB29-47064E4EF907}"/>
            </c:ext>
          </c:extLst>
        </c:ser>
        <c:ser>
          <c:idx val="17"/>
          <c:order val="17"/>
          <c:tx>
            <c:strRef>
              <c:f>GDP_curentP!$C$78</c:f>
              <c:strCache>
                <c:ptCount val="1"/>
                <c:pt idx="0">
                  <c:v>Стара Загора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86000"/>
                </a:schemeClr>
              </a:solidFill>
              <a:ln w="9525">
                <a:solidFill>
                  <a:schemeClr val="accent1">
                    <a:shade val="86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GDP_curentP!$D$78:$L$78</c:f>
              <c:numCache>
                <c:formatCode>General</c:formatCode>
                <c:ptCount val="8"/>
                <c:pt idx="0">
                  <c:v>4900</c:v>
                </c:pt>
                <c:pt idx="1">
                  <c:v>5400</c:v>
                </c:pt>
                <c:pt idx="2">
                  <c:v>5900</c:v>
                </c:pt>
                <c:pt idx="3">
                  <c:v>6300</c:v>
                </c:pt>
                <c:pt idx="4">
                  <c:v>7400</c:v>
                </c:pt>
                <c:pt idx="5">
                  <c:v>6900</c:v>
                </c:pt>
                <c:pt idx="6">
                  <c:v>8400</c:v>
                </c:pt>
                <c:pt idx="7">
                  <c:v>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8F6-4D71-BB29-47064E4EF907}"/>
            </c:ext>
          </c:extLst>
        </c:ser>
        <c:ser>
          <c:idx val="18"/>
          <c:order val="18"/>
          <c:tx>
            <c:strRef>
              <c:f>GDP_curentP!$C$79</c:f>
              <c:strCache>
                <c:ptCount val="1"/>
                <c:pt idx="0">
                  <c:v>Ямбол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81000"/>
                </a:schemeClr>
              </a:solidFill>
              <a:ln w="9525">
                <a:solidFill>
                  <a:schemeClr val="accent1">
                    <a:shade val="81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GDP_curentP!$D$79:$L$79</c:f>
              <c:numCache>
                <c:formatCode>General</c:formatCode>
                <c:ptCount val="8"/>
                <c:pt idx="0">
                  <c:v>3100</c:v>
                </c:pt>
                <c:pt idx="1">
                  <c:v>3400</c:v>
                </c:pt>
                <c:pt idx="2">
                  <c:v>3700</c:v>
                </c:pt>
                <c:pt idx="3">
                  <c:v>3600</c:v>
                </c:pt>
                <c:pt idx="4">
                  <c:v>4000</c:v>
                </c:pt>
                <c:pt idx="5">
                  <c:v>4200</c:v>
                </c:pt>
                <c:pt idx="6">
                  <c:v>4400</c:v>
                </c:pt>
                <c:pt idx="7">
                  <c:v>4600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08F6-4D71-BB29-47064E4EF907}"/>
            </c:ext>
          </c:extLst>
        </c:ser>
        <c:ser>
          <c:idx val="19"/>
          <c:order val="19"/>
          <c:tx>
            <c:strRef>
              <c:f>GDP_curentP!$C$80</c:f>
              <c:strCache>
                <c:ptCount val="1"/>
                <c:pt idx="0">
                  <c:v>Благоевград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76000"/>
                </a:schemeClr>
              </a:solidFill>
              <a:ln w="9525">
                <a:solidFill>
                  <a:schemeClr val="accent1">
                    <a:shade val="76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GDP_curentP!$D$80:$L$80</c:f>
              <c:numCache>
                <c:formatCode>General</c:formatCode>
                <c:ptCount val="8"/>
                <c:pt idx="0">
                  <c:v>3200</c:v>
                </c:pt>
                <c:pt idx="1">
                  <c:v>3600</c:v>
                </c:pt>
                <c:pt idx="2">
                  <c:v>3800</c:v>
                </c:pt>
                <c:pt idx="3">
                  <c:v>3900</c:v>
                </c:pt>
                <c:pt idx="4">
                  <c:v>3900</c:v>
                </c:pt>
                <c:pt idx="5">
                  <c:v>4000</c:v>
                </c:pt>
                <c:pt idx="6">
                  <c:v>4200</c:v>
                </c:pt>
                <c:pt idx="7">
                  <c:v>4500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08F6-4D71-BB29-47064E4EF907}"/>
            </c:ext>
          </c:extLst>
        </c:ser>
        <c:ser>
          <c:idx val="20"/>
          <c:order val="20"/>
          <c:tx>
            <c:strRef>
              <c:f>GDP_curentP!$C$81</c:f>
              <c:strCache>
                <c:ptCount val="1"/>
                <c:pt idx="0">
                  <c:v>Кюстендил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72000"/>
                </a:schemeClr>
              </a:solidFill>
              <a:ln w="9525">
                <a:solidFill>
                  <a:schemeClr val="accent1">
                    <a:shade val="72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GDP_curentP!$D$81:$L$81</c:f>
              <c:numCache>
                <c:formatCode>General</c:formatCode>
                <c:ptCount val="8"/>
                <c:pt idx="0">
                  <c:v>3100</c:v>
                </c:pt>
                <c:pt idx="1">
                  <c:v>3200</c:v>
                </c:pt>
                <c:pt idx="2">
                  <c:v>3200</c:v>
                </c:pt>
                <c:pt idx="3">
                  <c:v>3300</c:v>
                </c:pt>
                <c:pt idx="4">
                  <c:v>3500</c:v>
                </c:pt>
                <c:pt idx="5">
                  <c:v>3900</c:v>
                </c:pt>
                <c:pt idx="6">
                  <c:v>4000</c:v>
                </c:pt>
                <c:pt idx="7">
                  <c:v>4200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8F6-4D71-BB29-47064E4EF907}"/>
            </c:ext>
          </c:extLst>
        </c:ser>
        <c:ser>
          <c:idx val="21"/>
          <c:order val="21"/>
          <c:tx>
            <c:strRef>
              <c:f>GDP_curentP!$C$82</c:f>
              <c:strCache>
                <c:ptCount val="1"/>
                <c:pt idx="0">
                  <c:v>Перник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7000"/>
                </a:schemeClr>
              </a:solidFill>
              <a:ln w="9525">
                <a:solidFill>
                  <a:schemeClr val="accent1">
                    <a:shade val="67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GDP_curentP!$D$82:$L$82</c:f>
              <c:numCache>
                <c:formatCode>General</c:formatCode>
                <c:ptCount val="8"/>
                <c:pt idx="0">
                  <c:v>3200</c:v>
                </c:pt>
                <c:pt idx="1">
                  <c:v>3400</c:v>
                </c:pt>
                <c:pt idx="2">
                  <c:v>3100</c:v>
                </c:pt>
                <c:pt idx="3">
                  <c:v>3000</c:v>
                </c:pt>
                <c:pt idx="4">
                  <c:v>3000</c:v>
                </c:pt>
                <c:pt idx="5">
                  <c:v>3100</c:v>
                </c:pt>
                <c:pt idx="6">
                  <c:v>3600</c:v>
                </c:pt>
                <c:pt idx="7">
                  <c:v>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08F6-4D71-BB29-47064E4EF907}"/>
            </c:ext>
          </c:extLst>
        </c:ser>
        <c:ser>
          <c:idx val="22"/>
          <c:order val="22"/>
          <c:tx>
            <c:strRef>
              <c:f>GDP_curentP!$C$83</c:f>
              <c:strCache>
                <c:ptCount val="1"/>
                <c:pt idx="0">
                  <c:v>София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2000"/>
                </a:schemeClr>
              </a:solidFill>
              <a:ln w="9525">
                <a:solidFill>
                  <a:schemeClr val="accent1">
                    <a:shade val="62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GDP_curentP!$D$83:$L$83</c:f>
              <c:numCache>
                <c:formatCode>General</c:formatCode>
                <c:ptCount val="8"/>
                <c:pt idx="0">
                  <c:v>4500</c:v>
                </c:pt>
                <c:pt idx="1">
                  <c:v>6000</c:v>
                </c:pt>
                <c:pt idx="2">
                  <c:v>6300</c:v>
                </c:pt>
                <c:pt idx="3">
                  <c:v>5700</c:v>
                </c:pt>
                <c:pt idx="4">
                  <c:v>6000</c:v>
                </c:pt>
                <c:pt idx="5">
                  <c:v>6800</c:v>
                </c:pt>
                <c:pt idx="6">
                  <c:v>6900</c:v>
                </c:pt>
                <c:pt idx="7">
                  <c:v>8100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08F6-4D71-BB29-47064E4EF907}"/>
            </c:ext>
          </c:extLst>
        </c:ser>
        <c:ser>
          <c:idx val="23"/>
          <c:order val="23"/>
          <c:tx>
            <c:strRef>
              <c:f>GDP_curentP!$C$84</c:f>
              <c:strCache>
                <c:ptCount val="1"/>
                <c:pt idx="0">
                  <c:v>София (столица)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1">
                    <a:shade val="58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GDP_curentP!$D$84:$L$84</c:f>
              <c:numCache>
                <c:formatCode>General</c:formatCode>
                <c:ptCount val="8"/>
                <c:pt idx="0">
                  <c:v>12100</c:v>
                </c:pt>
                <c:pt idx="1">
                  <c:v>12600</c:v>
                </c:pt>
                <c:pt idx="2">
                  <c:v>12600</c:v>
                </c:pt>
                <c:pt idx="3">
                  <c:v>12600</c:v>
                </c:pt>
                <c:pt idx="4">
                  <c:v>12800</c:v>
                </c:pt>
                <c:pt idx="5">
                  <c:v>13800</c:v>
                </c:pt>
                <c:pt idx="6">
                  <c:v>14700</c:v>
                </c:pt>
                <c:pt idx="7">
                  <c:v>15700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08F6-4D71-BB29-47064E4EF907}"/>
            </c:ext>
          </c:extLst>
        </c:ser>
        <c:ser>
          <c:idx val="24"/>
          <c:order val="24"/>
          <c:tx>
            <c:strRef>
              <c:f>GDP_curentP!$C$85</c:f>
              <c:strCache>
                <c:ptCount val="1"/>
                <c:pt idx="0">
                  <c:v>Кърджали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53000"/>
                </a:schemeClr>
              </a:solidFill>
              <a:ln w="9525">
                <a:solidFill>
                  <a:schemeClr val="accent1">
                    <a:shade val="53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GDP_curentP!$D$85:$L$85</c:f>
              <c:numCache>
                <c:formatCode>General</c:formatCode>
                <c:ptCount val="8"/>
                <c:pt idx="0">
                  <c:v>2700</c:v>
                </c:pt>
                <c:pt idx="1">
                  <c:v>2900</c:v>
                </c:pt>
                <c:pt idx="2">
                  <c:v>3200</c:v>
                </c:pt>
                <c:pt idx="3">
                  <c:v>3100</c:v>
                </c:pt>
                <c:pt idx="4">
                  <c:v>3100</c:v>
                </c:pt>
                <c:pt idx="5">
                  <c:v>3300</c:v>
                </c:pt>
                <c:pt idx="6">
                  <c:v>3500</c:v>
                </c:pt>
                <c:pt idx="7">
                  <c:v>3800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08F6-4D71-BB29-47064E4EF907}"/>
            </c:ext>
          </c:extLst>
        </c:ser>
        <c:ser>
          <c:idx val="25"/>
          <c:order val="25"/>
          <c:tx>
            <c:strRef>
              <c:f>GDP_curentP!$C$86</c:f>
              <c:strCache>
                <c:ptCount val="1"/>
                <c:pt idx="0">
                  <c:v>Пазарджик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48000"/>
                </a:schemeClr>
              </a:solidFill>
              <a:ln w="9525">
                <a:solidFill>
                  <a:schemeClr val="accent1">
                    <a:shade val="48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GDP_curentP!$D$86:$L$86</c:f>
              <c:numCache>
                <c:formatCode>General</c:formatCode>
                <c:ptCount val="8"/>
                <c:pt idx="0">
                  <c:v>3400</c:v>
                </c:pt>
                <c:pt idx="1">
                  <c:v>3700</c:v>
                </c:pt>
                <c:pt idx="2">
                  <c:v>3900</c:v>
                </c:pt>
                <c:pt idx="3">
                  <c:v>3700</c:v>
                </c:pt>
                <c:pt idx="4">
                  <c:v>3500</c:v>
                </c:pt>
                <c:pt idx="5">
                  <c:v>4100</c:v>
                </c:pt>
                <c:pt idx="6">
                  <c:v>3900</c:v>
                </c:pt>
                <c:pt idx="7">
                  <c:v>4200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08F6-4D71-BB29-47064E4EF907}"/>
            </c:ext>
          </c:extLst>
        </c:ser>
        <c:ser>
          <c:idx val="26"/>
          <c:order val="26"/>
          <c:tx>
            <c:strRef>
              <c:f>GDP_curentP!$C$87</c:f>
              <c:strCache>
                <c:ptCount val="1"/>
                <c:pt idx="0">
                  <c:v>Пловдив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44000"/>
                </a:schemeClr>
              </a:solidFill>
              <a:ln w="9525">
                <a:solidFill>
                  <a:schemeClr val="accent1">
                    <a:shade val="44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GDP_curentP!$D$87:$L$87</c:f>
              <c:numCache>
                <c:formatCode>General</c:formatCode>
                <c:ptCount val="8"/>
                <c:pt idx="0">
                  <c:v>4000</c:v>
                </c:pt>
                <c:pt idx="1">
                  <c:v>4500</c:v>
                </c:pt>
                <c:pt idx="2">
                  <c:v>4700</c:v>
                </c:pt>
                <c:pt idx="3">
                  <c:v>4800</c:v>
                </c:pt>
                <c:pt idx="4">
                  <c:v>4700</c:v>
                </c:pt>
                <c:pt idx="5">
                  <c:v>5200</c:v>
                </c:pt>
                <c:pt idx="6">
                  <c:v>5800</c:v>
                </c:pt>
                <c:pt idx="7">
                  <c:v>6200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08F6-4D71-BB29-47064E4EF907}"/>
            </c:ext>
          </c:extLst>
        </c:ser>
        <c:ser>
          <c:idx val="27"/>
          <c:order val="27"/>
          <c:tx>
            <c:strRef>
              <c:f>GDP_curentP!$C$88</c:f>
              <c:strCache>
                <c:ptCount val="1"/>
                <c:pt idx="0">
                  <c:v>Смолян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39000"/>
                </a:schemeClr>
              </a:solidFill>
              <a:ln w="9525">
                <a:solidFill>
                  <a:schemeClr val="accent1">
                    <a:shade val="39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GDP_curentP!$D$88:$L$88</c:f>
              <c:numCache>
                <c:formatCode>General</c:formatCode>
                <c:ptCount val="8"/>
                <c:pt idx="0">
                  <c:v>3600</c:v>
                </c:pt>
                <c:pt idx="1">
                  <c:v>3800</c:v>
                </c:pt>
                <c:pt idx="2">
                  <c:v>3900</c:v>
                </c:pt>
                <c:pt idx="3">
                  <c:v>3800</c:v>
                </c:pt>
                <c:pt idx="4">
                  <c:v>4000</c:v>
                </c:pt>
                <c:pt idx="5">
                  <c:v>4500</c:v>
                </c:pt>
                <c:pt idx="6">
                  <c:v>4500</c:v>
                </c:pt>
                <c:pt idx="7">
                  <c:v>5100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08F6-4D71-BB29-47064E4EF907}"/>
            </c:ext>
          </c:extLst>
        </c:ser>
        <c:ser>
          <c:idx val="28"/>
          <c:order val="28"/>
          <c:tx>
            <c:strRef>
              <c:f>GDP_curentP!$C$89</c:f>
              <c:strCache>
                <c:ptCount val="1"/>
                <c:pt idx="0">
                  <c:v>Хасково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34000"/>
                </a:schemeClr>
              </a:solidFill>
              <a:ln w="9525">
                <a:solidFill>
                  <a:schemeClr val="accent1">
                    <a:shade val="34000"/>
                  </a:schemeClr>
                </a:solidFill>
              </a:ln>
              <a:effectLst/>
            </c:spPr>
          </c:marker>
          <c:cat>
            <c:strRef>
              <c:f>GDP_curentP!$D$4:$L$4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GDP_curentP!$D$89:$L$89</c:f>
              <c:numCache>
                <c:formatCode>General</c:formatCode>
                <c:ptCount val="8"/>
                <c:pt idx="0">
                  <c:v>2700</c:v>
                </c:pt>
                <c:pt idx="1">
                  <c:v>3200</c:v>
                </c:pt>
                <c:pt idx="2">
                  <c:v>3300</c:v>
                </c:pt>
                <c:pt idx="3">
                  <c:v>3100</c:v>
                </c:pt>
                <c:pt idx="4">
                  <c:v>3300</c:v>
                </c:pt>
                <c:pt idx="5">
                  <c:v>3600</c:v>
                </c:pt>
                <c:pt idx="6">
                  <c:v>3700</c:v>
                </c:pt>
                <c:pt idx="7">
                  <c:v>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08F6-4D71-BB29-47064E4EF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576384"/>
        <c:axId val="200594944"/>
      </c:lineChart>
      <c:catAx>
        <c:axId val="200576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00594944"/>
        <c:crosses val="autoZero"/>
        <c:auto val="1"/>
        <c:lblAlgn val="ctr"/>
        <c:lblOffset val="100"/>
        <c:noMultiLvlLbl val="0"/>
      </c:catAx>
      <c:valAx>
        <c:axId val="20059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005763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bg-BG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unempl_coeff!$C$61</c:f>
              <c:strCache>
                <c:ptCount val="1"/>
                <c:pt idx="0">
                  <c:v>Северозападен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unempl_coeff!$D$4:$M$4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unempl_coeff!$D$61:$M$61</c:f>
              <c:numCache>
                <c:formatCode>General</c:formatCode>
                <c:ptCount val="10"/>
                <c:pt idx="0">
                  <c:v>11.2</c:v>
                </c:pt>
                <c:pt idx="1">
                  <c:v>12.8</c:v>
                </c:pt>
                <c:pt idx="2">
                  <c:v>12.4</c:v>
                </c:pt>
                <c:pt idx="3">
                  <c:v>14.1</c:v>
                </c:pt>
                <c:pt idx="4">
                  <c:v>14.2</c:v>
                </c:pt>
                <c:pt idx="5">
                  <c:v>12.1</c:v>
                </c:pt>
                <c:pt idx="6">
                  <c:v>10.8</c:v>
                </c:pt>
                <c:pt idx="7">
                  <c:v>11.4</c:v>
                </c:pt>
                <c:pt idx="8">
                  <c:v>11.5</c:v>
                </c:pt>
                <c:pt idx="9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87-44E2-8F4E-25CD88A4196A}"/>
            </c:ext>
          </c:extLst>
        </c:ser>
        <c:ser>
          <c:idx val="2"/>
          <c:order val="1"/>
          <c:tx>
            <c:strRef>
              <c:f>unempl_coeff!$C$62</c:f>
              <c:strCache>
                <c:ptCount val="1"/>
                <c:pt idx="0">
                  <c:v>Северен централен</c:v>
                </c:pt>
              </c:strCache>
            </c:strRef>
          </c:tx>
          <c:spPr>
            <a:ln w="19050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cat>
            <c:strRef>
              <c:f>unempl_coeff!$D$4:$M$4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unempl_coeff!$D$62:$M$62</c:f>
              <c:numCache>
                <c:formatCode>General</c:formatCode>
                <c:ptCount val="10"/>
                <c:pt idx="0">
                  <c:v>11.6</c:v>
                </c:pt>
                <c:pt idx="1">
                  <c:v>12.8</c:v>
                </c:pt>
                <c:pt idx="2">
                  <c:v>14.5</c:v>
                </c:pt>
                <c:pt idx="3">
                  <c:v>15.5</c:v>
                </c:pt>
                <c:pt idx="4">
                  <c:v>13.4</c:v>
                </c:pt>
                <c:pt idx="5">
                  <c:v>10.7</c:v>
                </c:pt>
                <c:pt idx="6">
                  <c:v>9.4</c:v>
                </c:pt>
                <c:pt idx="7">
                  <c:v>7</c:v>
                </c:pt>
                <c:pt idx="8">
                  <c:v>6.8</c:v>
                </c:pt>
                <c:pt idx="9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87-44E2-8F4E-25CD88A4196A}"/>
            </c:ext>
          </c:extLst>
        </c:ser>
        <c:ser>
          <c:idx val="3"/>
          <c:order val="2"/>
          <c:tx>
            <c:strRef>
              <c:f>unempl_coeff!$C$63</c:f>
              <c:strCache>
                <c:ptCount val="1"/>
                <c:pt idx="0">
                  <c:v>Североизточен</c:v>
                </c:pt>
              </c:strCache>
            </c:strRef>
          </c:tx>
          <c:spPr>
            <a:ln w="19050" cap="rnd">
              <a:solidFill>
                <a:srgbClr val="E3005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30052"/>
              </a:solidFill>
              <a:ln w="9525">
                <a:solidFill>
                  <a:srgbClr val="E30052"/>
                </a:solidFill>
              </a:ln>
              <a:effectLst/>
            </c:spPr>
          </c:marker>
          <c:cat>
            <c:strRef>
              <c:f>unempl_coeff!$D$4:$M$4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unempl_coeff!$D$63:$M$63</c:f>
              <c:numCache>
                <c:formatCode>General</c:formatCode>
                <c:ptCount val="10"/>
                <c:pt idx="0">
                  <c:v>14.7</c:v>
                </c:pt>
                <c:pt idx="1">
                  <c:v>15.5</c:v>
                </c:pt>
                <c:pt idx="2">
                  <c:v>18.399999999999999</c:v>
                </c:pt>
                <c:pt idx="3">
                  <c:v>16.899999999999999</c:v>
                </c:pt>
                <c:pt idx="4">
                  <c:v>12.7</c:v>
                </c:pt>
                <c:pt idx="5">
                  <c:v>10.4</c:v>
                </c:pt>
                <c:pt idx="6">
                  <c:v>9.8000000000000007</c:v>
                </c:pt>
                <c:pt idx="7">
                  <c:v>9.4</c:v>
                </c:pt>
                <c:pt idx="8">
                  <c:v>7.4</c:v>
                </c:pt>
                <c:pt idx="9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87-44E2-8F4E-25CD88A4196A}"/>
            </c:ext>
          </c:extLst>
        </c:ser>
        <c:ser>
          <c:idx val="4"/>
          <c:order val="3"/>
          <c:tx>
            <c:strRef>
              <c:f>unempl_coeff!$C$64</c:f>
              <c:strCache>
                <c:ptCount val="1"/>
                <c:pt idx="0">
                  <c:v>Югоизточен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unempl_coeff!$D$4:$M$4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unempl_coeff!$D$64:$M$64</c:f>
              <c:numCache>
                <c:formatCode>General</c:formatCode>
                <c:ptCount val="10"/>
                <c:pt idx="0">
                  <c:v>10.5</c:v>
                </c:pt>
                <c:pt idx="1">
                  <c:v>11.6</c:v>
                </c:pt>
                <c:pt idx="2">
                  <c:v>12.1</c:v>
                </c:pt>
                <c:pt idx="3">
                  <c:v>13.1</c:v>
                </c:pt>
                <c:pt idx="4">
                  <c:v>12</c:v>
                </c:pt>
                <c:pt idx="5">
                  <c:v>10.5</c:v>
                </c:pt>
                <c:pt idx="6">
                  <c:v>8</c:v>
                </c:pt>
                <c:pt idx="7">
                  <c:v>7.1</c:v>
                </c:pt>
                <c:pt idx="8">
                  <c:v>5.5</c:v>
                </c:pt>
                <c:pt idx="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87-44E2-8F4E-25CD88A4196A}"/>
            </c:ext>
          </c:extLst>
        </c:ser>
        <c:ser>
          <c:idx val="5"/>
          <c:order val="4"/>
          <c:tx>
            <c:strRef>
              <c:f>unempl_coeff!$C$65</c:f>
              <c:strCache>
                <c:ptCount val="1"/>
                <c:pt idx="0">
                  <c:v>Югозападен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unempl_coeff!$D$4:$M$4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unempl_coeff!$D$65:$M$65</c:f>
              <c:numCache>
                <c:formatCode>General</c:formatCode>
                <c:ptCount val="10"/>
                <c:pt idx="0">
                  <c:v>7</c:v>
                </c:pt>
                <c:pt idx="1">
                  <c:v>7.5</c:v>
                </c:pt>
                <c:pt idx="2">
                  <c:v>8.3000000000000007</c:v>
                </c:pt>
                <c:pt idx="3">
                  <c:v>9.9</c:v>
                </c:pt>
                <c:pt idx="4">
                  <c:v>9</c:v>
                </c:pt>
                <c:pt idx="5">
                  <c:v>6.7</c:v>
                </c:pt>
                <c:pt idx="6">
                  <c:v>5.5</c:v>
                </c:pt>
                <c:pt idx="7">
                  <c:v>3.3</c:v>
                </c:pt>
                <c:pt idx="8">
                  <c:v>2.7</c:v>
                </c:pt>
                <c:pt idx="9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587-44E2-8F4E-25CD88A4196A}"/>
            </c:ext>
          </c:extLst>
        </c:ser>
        <c:ser>
          <c:idx val="6"/>
          <c:order val="5"/>
          <c:tx>
            <c:strRef>
              <c:f>unempl_coeff!$C$66</c:f>
              <c:strCache>
                <c:ptCount val="1"/>
                <c:pt idx="0">
                  <c:v>Южен централен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unempl_coeff!$D$4:$M$4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unempl_coeff!$D$66:$M$66</c:f>
              <c:numCache>
                <c:formatCode>General</c:formatCode>
                <c:ptCount val="10"/>
                <c:pt idx="0">
                  <c:v>11.6</c:v>
                </c:pt>
                <c:pt idx="1">
                  <c:v>13</c:v>
                </c:pt>
                <c:pt idx="2">
                  <c:v>14</c:v>
                </c:pt>
                <c:pt idx="3">
                  <c:v>13.5</c:v>
                </c:pt>
                <c:pt idx="4">
                  <c:v>12.1</c:v>
                </c:pt>
                <c:pt idx="5">
                  <c:v>9.3000000000000007</c:v>
                </c:pt>
                <c:pt idx="6">
                  <c:v>7.2</c:v>
                </c:pt>
                <c:pt idx="7">
                  <c:v>5.3</c:v>
                </c:pt>
                <c:pt idx="8">
                  <c:v>4.3</c:v>
                </c:pt>
                <c:pt idx="9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87-44E2-8F4E-25CD88A41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795264"/>
        <c:axId val="200797184"/>
      </c:lineChart>
      <c:catAx>
        <c:axId val="200795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00797184"/>
        <c:crosses val="autoZero"/>
        <c:auto val="1"/>
        <c:lblAlgn val="ctr"/>
        <c:lblOffset val="100"/>
        <c:noMultiLvlLbl val="0"/>
      </c:catAx>
      <c:valAx>
        <c:axId val="20079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00795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bg-BG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'at risk of poverty'!$A$9</c:f>
              <c:strCache>
                <c:ptCount val="1"/>
                <c:pt idx="0">
                  <c:v>Северозападен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'at risk of poverty'!$B$7:$K$7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'at risk of poverty'!$B$9:$K$9</c:f>
              <c:numCache>
                <c:formatCode>0</c:formatCode>
                <c:ptCount val="10"/>
                <c:pt idx="0">
                  <c:v>30.5</c:v>
                </c:pt>
                <c:pt idx="1">
                  <c:v>31.4</c:v>
                </c:pt>
                <c:pt idx="2">
                  <c:v>29.4</c:v>
                </c:pt>
                <c:pt idx="3">
                  <c:v>27.4</c:v>
                </c:pt>
                <c:pt idx="4">
                  <c:v>27</c:v>
                </c:pt>
                <c:pt idx="5">
                  <c:v>30.4</c:v>
                </c:pt>
                <c:pt idx="6">
                  <c:v>32.1</c:v>
                </c:pt>
                <c:pt idx="7">
                  <c:v>32.799999999999997</c:v>
                </c:pt>
                <c:pt idx="8">
                  <c:v>35.1</c:v>
                </c:pt>
                <c:pt idx="9" formatCode="General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43-4140-8A7C-2787A09C946E}"/>
            </c:ext>
          </c:extLst>
        </c:ser>
        <c:ser>
          <c:idx val="2"/>
          <c:order val="1"/>
          <c:tx>
            <c:strRef>
              <c:f>'at risk of poverty'!$A$10</c:f>
              <c:strCache>
                <c:ptCount val="1"/>
                <c:pt idx="0">
                  <c:v>Северен централен</c:v>
                </c:pt>
              </c:strCache>
            </c:strRef>
          </c:tx>
          <c:spPr>
            <a:ln w="19050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cat>
            <c:strRef>
              <c:f>'at risk of poverty'!$B$7:$K$7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'at risk of poverty'!$B$10:$K$10</c:f>
              <c:numCache>
                <c:formatCode>0</c:formatCode>
                <c:ptCount val="10"/>
                <c:pt idx="0">
                  <c:v>28.8</c:v>
                </c:pt>
                <c:pt idx="1">
                  <c:v>28</c:v>
                </c:pt>
                <c:pt idx="2">
                  <c:v>23.6</c:v>
                </c:pt>
                <c:pt idx="3">
                  <c:v>17.899999999999999</c:v>
                </c:pt>
                <c:pt idx="4">
                  <c:v>21.2</c:v>
                </c:pt>
                <c:pt idx="5">
                  <c:v>19.3</c:v>
                </c:pt>
                <c:pt idx="6">
                  <c:v>24</c:v>
                </c:pt>
                <c:pt idx="7">
                  <c:v>24</c:v>
                </c:pt>
                <c:pt idx="8">
                  <c:v>20.8</c:v>
                </c:pt>
                <c:pt idx="9" formatCode="General">
                  <c:v>23.7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43-4140-8A7C-2787A09C946E}"/>
            </c:ext>
          </c:extLst>
        </c:ser>
        <c:ser>
          <c:idx val="3"/>
          <c:order val="2"/>
          <c:tx>
            <c:strRef>
              <c:f>'at risk of poverty'!$A$11</c:f>
              <c:strCache>
                <c:ptCount val="1"/>
                <c:pt idx="0">
                  <c:v>Североизточен</c:v>
                </c:pt>
              </c:strCache>
            </c:strRef>
          </c:tx>
          <c:spPr>
            <a:ln w="19050" cap="rnd">
              <a:solidFill>
                <a:srgbClr val="980D7D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80D7D">
                  <a:lumMod val="60000"/>
                  <a:lumOff val="40000"/>
                </a:srgbClr>
              </a:solidFill>
              <a:ln w="9525">
                <a:solidFill>
                  <a:srgbClr val="980D7D">
                    <a:lumMod val="60000"/>
                    <a:lumOff val="40000"/>
                  </a:srgbClr>
                </a:solidFill>
              </a:ln>
              <a:effectLst/>
            </c:spPr>
          </c:marker>
          <c:cat>
            <c:strRef>
              <c:f>'at risk of poverty'!$B$7:$K$7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'at risk of poverty'!$B$11:$K$11</c:f>
              <c:numCache>
                <c:formatCode>0</c:formatCode>
                <c:ptCount val="10"/>
                <c:pt idx="0">
                  <c:v>24.2</c:v>
                </c:pt>
                <c:pt idx="1">
                  <c:v>26</c:v>
                </c:pt>
                <c:pt idx="2">
                  <c:v>24</c:v>
                </c:pt>
                <c:pt idx="3">
                  <c:v>25.8</c:v>
                </c:pt>
                <c:pt idx="4">
                  <c:v>23.1</c:v>
                </c:pt>
                <c:pt idx="5">
                  <c:v>25</c:v>
                </c:pt>
                <c:pt idx="6">
                  <c:v>25</c:v>
                </c:pt>
                <c:pt idx="7">
                  <c:v>23.7</c:v>
                </c:pt>
                <c:pt idx="8">
                  <c:v>23.6</c:v>
                </c:pt>
                <c:pt idx="9" formatCode="General">
                  <c:v>22.7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43-4140-8A7C-2787A09C946E}"/>
            </c:ext>
          </c:extLst>
        </c:ser>
        <c:ser>
          <c:idx val="4"/>
          <c:order val="3"/>
          <c:tx>
            <c:strRef>
              <c:f>'at risk of poverty'!$A$12</c:f>
              <c:strCache>
                <c:ptCount val="1"/>
                <c:pt idx="0">
                  <c:v>Югоизточен</c:v>
                </c:pt>
              </c:strCache>
            </c:strRef>
          </c:tx>
          <c:spPr>
            <a:ln w="19050" cap="rnd">
              <a:solidFill>
                <a:srgbClr val="006DB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DB6"/>
              </a:solidFill>
              <a:ln w="9525">
                <a:solidFill>
                  <a:srgbClr val="006DB6"/>
                </a:solidFill>
              </a:ln>
              <a:effectLst/>
            </c:spPr>
          </c:marker>
          <c:cat>
            <c:strRef>
              <c:f>'at risk of poverty'!$B$7:$K$7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'at risk of poverty'!$B$12:$K$12</c:f>
              <c:numCache>
                <c:formatCode>0</c:formatCode>
                <c:ptCount val="10"/>
                <c:pt idx="0">
                  <c:v>25.1</c:v>
                </c:pt>
                <c:pt idx="1">
                  <c:v>23.9</c:v>
                </c:pt>
                <c:pt idx="2">
                  <c:v>24</c:v>
                </c:pt>
                <c:pt idx="3">
                  <c:v>25</c:v>
                </c:pt>
                <c:pt idx="4">
                  <c:v>23.9</c:v>
                </c:pt>
                <c:pt idx="5">
                  <c:v>22.8</c:v>
                </c:pt>
                <c:pt idx="6">
                  <c:v>22.6</c:v>
                </c:pt>
                <c:pt idx="7">
                  <c:v>26.2</c:v>
                </c:pt>
                <c:pt idx="8">
                  <c:v>22.5</c:v>
                </c:pt>
                <c:pt idx="9" formatCode="General">
                  <c:v>24.9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43-4140-8A7C-2787A09C946E}"/>
            </c:ext>
          </c:extLst>
        </c:ser>
        <c:ser>
          <c:idx val="5"/>
          <c:order val="4"/>
          <c:tx>
            <c:strRef>
              <c:f>'at risk of poverty'!$A$13</c:f>
              <c:strCache>
                <c:ptCount val="1"/>
                <c:pt idx="0">
                  <c:v>Югозападен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'at risk of poverty'!$B$7:$K$7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'at risk of poverty'!$B$13:$K$13</c:f>
              <c:numCache>
                <c:formatCode>0</c:formatCode>
                <c:ptCount val="10"/>
                <c:pt idx="0">
                  <c:v>9</c:v>
                </c:pt>
                <c:pt idx="1">
                  <c:v>11.2</c:v>
                </c:pt>
                <c:pt idx="2">
                  <c:v>10.9</c:v>
                </c:pt>
                <c:pt idx="3">
                  <c:v>10.3</c:v>
                </c:pt>
                <c:pt idx="4">
                  <c:v>11.3</c:v>
                </c:pt>
                <c:pt idx="5">
                  <c:v>11.7</c:v>
                </c:pt>
                <c:pt idx="6">
                  <c:v>13.4</c:v>
                </c:pt>
                <c:pt idx="7">
                  <c:v>13.8</c:v>
                </c:pt>
                <c:pt idx="8">
                  <c:v>13.2</c:v>
                </c:pt>
                <c:pt idx="9" formatCode="General">
                  <c:v>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543-4140-8A7C-2787A09C946E}"/>
            </c:ext>
          </c:extLst>
        </c:ser>
        <c:ser>
          <c:idx val="6"/>
          <c:order val="5"/>
          <c:tx>
            <c:strRef>
              <c:f>'at risk of poverty'!$A$14</c:f>
              <c:strCache>
                <c:ptCount val="1"/>
                <c:pt idx="0">
                  <c:v>Южен централен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'at risk of poverty'!$B$7:$K$7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'at risk of poverty'!$B$14:$K$14</c:f>
              <c:numCache>
                <c:formatCode>0</c:formatCode>
                <c:ptCount val="10"/>
                <c:pt idx="0">
                  <c:v>20.6</c:v>
                </c:pt>
                <c:pt idx="1">
                  <c:v>25.3</c:v>
                </c:pt>
                <c:pt idx="2">
                  <c:v>26.1</c:v>
                </c:pt>
                <c:pt idx="3">
                  <c:v>28.6</c:v>
                </c:pt>
                <c:pt idx="4">
                  <c:v>32</c:v>
                </c:pt>
                <c:pt idx="5">
                  <c:v>31.4</c:v>
                </c:pt>
                <c:pt idx="6">
                  <c:v>30.1</c:v>
                </c:pt>
                <c:pt idx="7">
                  <c:v>29.9</c:v>
                </c:pt>
                <c:pt idx="8">
                  <c:v>27.2</c:v>
                </c:pt>
                <c:pt idx="9" formatCode="General">
                  <c:v>27.9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543-4140-8A7C-2787A09C9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769344"/>
        <c:axId val="201771264"/>
        <c:extLst/>
      </c:lineChart>
      <c:catAx>
        <c:axId val="201769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01771264"/>
        <c:crosses val="autoZero"/>
        <c:auto val="1"/>
        <c:lblAlgn val="ctr"/>
        <c:lblOffset val="100"/>
        <c:noMultiLvlLbl val="0"/>
      </c:catAx>
      <c:valAx>
        <c:axId val="20177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01769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bg-BG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7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t" anchorCtr="0" compatLnSpc="1">
            <a:prstTxWarp prst="textNoShape">
              <a:avLst/>
            </a:prstTxWarp>
          </a:bodyPr>
          <a:lstStyle>
            <a:lvl1pPr algn="l" defTabSz="951943">
              <a:spcBef>
                <a:spcPct val="0"/>
              </a:spcBef>
              <a:defRPr sz="1300" b="0">
                <a:solidFill>
                  <a:srgbClr val="CD003A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280" y="17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t" anchorCtr="0" compatLnSpc="1">
            <a:prstTxWarp prst="textNoShape">
              <a:avLst/>
            </a:prstTxWarp>
          </a:bodyPr>
          <a:lstStyle>
            <a:lvl1pPr algn="r" defTabSz="951943">
              <a:spcBef>
                <a:spcPct val="0"/>
              </a:spcBef>
              <a:defRPr sz="1300" b="0">
                <a:solidFill>
                  <a:srgbClr val="CD003A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81084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b" anchorCtr="0" compatLnSpc="1">
            <a:prstTxWarp prst="textNoShape">
              <a:avLst/>
            </a:prstTxWarp>
          </a:bodyPr>
          <a:lstStyle>
            <a:lvl1pPr algn="l" defTabSz="951943">
              <a:spcBef>
                <a:spcPct val="0"/>
              </a:spcBef>
              <a:defRPr sz="1300" b="0">
                <a:solidFill>
                  <a:srgbClr val="CD003A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280" y="9381084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b" anchorCtr="0" compatLnSpc="1">
            <a:prstTxWarp prst="textNoShape">
              <a:avLst/>
            </a:prstTxWarp>
          </a:bodyPr>
          <a:lstStyle>
            <a:lvl1pPr algn="r" defTabSz="951943">
              <a:spcBef>
                <a:spcPct val="0"/>
              </a:spcBef>
              <a:defRPr sz="1300" b="0">
                <a:solidFill>
                  <a:srgbClr val="CD003A"/>
                </a:solidFill>
              </a:defRPr>
            </a:lvl1pPr>
          </a:lstStyle>
          <a:p>
            <a:fld id="{078F14D9-18B8-4D78-9F08-CF151805F945}" type="slidenum">
              <a:rPr lang="nl-NL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2559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7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t" anchorCtr="0" compatLnSpc="1">
            <a:prstTxWarp prst="textNoShape">
              <a:avLst/>
            </a:prstTxWarp>
          </a:bodyPr>
          <a:lstStyle>
            <a:lvl1pPr algn="l" defTabSz="951943">
              <a:spcBef>
                <a:spcPct val="0"/>
              </a:spcBef>
              <a:defRPr sz="1100" b="0"/>
            </a:lvl1pPr>
          </a:lstStyle>
          <a:p>
            <a:endParaRPr lang="nl-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280" y="17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t" anchorCtr="0" compatLnSpc="1">
            <a:prstTxWarp prst="textNoShape">
              <a:avLst/>
            </a:prstTxWarp>
          </a:bodyPr>
          <a:lstStyle>
            <a:lvl1pPr algn="r" defTabSz="951943">
              <a:spcBef>
                <a:spcPct val="0"/>
              </a:spcBef>
              <a:defRPr sz="1100" b="0"/>
            </a:lvl1pPr>
          </a:lstStyle>
          <a:p>
            <a:endParaRPr lang="nl-NL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64" y="4689776"/>
            <a:ext cx="4983949" cy="444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81084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b" anchorCtr="0" compatLnSpc="1">
            <a:prstTxWarp prst="textNoShape">
              <a:avLst/>
            </a:prstTxWarp>
          </a:bodyPr>
          <a:lstStyle>
            <a:lvl1pPr algn="l" defTabSz="951943">
              <a:spcBef>
                <a:spcPct val="0"/>
              </a:spcBef>
              <a:defRPr sz="1100" b="0"/>
            </a:lvl1pPr>
          </a:lstStyle>
          <a:p>
            <a:endParaRPr lang="nl-NL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280" y="9381084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b" anchorCtr="0" compatLnSpc="1">
            <a:prstTxWarp prst="textNoShape">
              <a:avLst/>
            </a:prstTxWarp>
          </a:bodyPr>
          <a:lstStyle>
            <a:lvl1pPr algn="r" defTabSz="951943">
              <a:spcBef>
                <a:spcPct val="0"/>
              </a:spcBef>
              <a:defRPr sz="1100" b="0"/>
            </a:lvl1pPr>
          </a:lstStyle>
          <a:p>
            <a:fld id="{6BB56D71-DE2F-40F2-A19C-D5F1D8CCEEEB}" type="slidenum">
              <a:rPr lang="nl-NL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6071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778E6-0132-4E98-B350-8428E784F4DA}" type="slidenum">
              <a:rPr lang="nl-NL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615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778E6-0132-4E98-B350-8428E784F4DA}" type="slidenum">
              <a:rPr lang="nl-NL">
                <a:solidFill>
                  <a:prstClr val="black"/>
                </a:solidFill>
              </a:rPr>
              <a:pPr/>
              <a:t>32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457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0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1" name="Picture 1121" descr="cover-d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946"/>
            <a:ext cx="9144000" cy="58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1" name="center-title"/>
          <p:cNvSpPr>
            <a:spLocks noGrp="1" noChangeArrowheads="1"/>
          </p:cNvSpPr>
          <p:nvPr>
            <p:ph type="ctrTitle" sz="quarter" hasCustomPrompt="1"/>
            <p:custDataLst>
              <p:tags r:id="rId1"/>
            </p:custDataLst>
          </p:nvPr>
        </p:nvSpPr>
        <p:spPr>
          <a:xfrm>
            <a:off x="692151" y="1399687"/>
            <a:ext cx="7531100" cy="48577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0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Performance report</a:t>
            </a:r>
            <a:endParaRPr lang="nl-NL" noProof="0" dirty="0"/>
          </a:p>
        </p:txBody>
      </p:sp>
      <p:sp>
        <p:nvSpPr>
          <p:cNvPr id="6192" name="subtitle"/>
          <p:cNvSpPr>
            <a:spLocks noGrp="1" noChangeArrowheads="1"/>
          </p:cNvSpPr>
          <p:nvPr>
            <p:ph type="subTitle" sz="quarter" idx="1" hasCustomPrompt="1"/>
            <p:custDataLst>
              <p:tags r:id="rId2"/>
            </p:custDataLst>
          </p:nvPr>
        </p:nvSpPr>
        <p:spPr>
          <a:xfrm>
            <a:off x="692151" y="2242343"/>
            <a:ext cx="7558087" cy="623888"/>
          </a:xfrm>
        </p:spPr>
        <p:txBody>
          <a:bodyPr/>
          <a:lstStyle>
            <a:lvl1pPr marL="0" indent="0">
              <a:buFontTx/>
              <a:buNone/>
              <a:defRPr i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January-May</a:t>
            </a:r>
            <a:endParaRPr lang="nl-NL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09A15-39FF-4AF9-891A-A2C31FB14F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1" y="108716"/>
            <a:ext cx="219456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92D1C0-FFAF-41B8-8AD0-005382622C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116156"/>
            <a:ext cx="731520" cy="72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65924-1CCB-4675-A9AD-E7F5C2B44D5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95" y="99254"/>
            <a:ext cx="2122805" cy="723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lacehol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-w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en-GB" sz="120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15963" y="1214438"/>
            <a:ext cx="7558088" cy="44989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3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9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21" descr="cover-d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/>
          <a:p>
            <a:r>
              <a:rPr lang="en-US" sz="2800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888522" y="2936634"/>
            <a:ext cx="3385528" cy="35332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idx="1"/>
          </p:nvPr>
        </p:nvSpPr>
        <p:spPr>
          <a:xfrm>
            <a:off x="719137" y="1223596"/>
            <a:ext cx="7558088" cy="4498975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1700">
                <a:solidFill>
                  <a:schemeClr val="bg1">
                    <a:lumMod val="75000"/>
                  </a:schemeClr>
                </a:solidFill>
              </a:defRPr>
            </a:lvl1pPr>
            <a:lvl2pPr marL="182562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360363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39750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711200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5pPr>
            <a:lvl6pPr marL="1168400" indent="0">
              <a:buClr>
                <a:schemeClr val="bg1">
                  <a:lumMod val="75000"/>
                </a:schemeClr>
              </a:buClr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6pPr>
            <a:lvl7pPr marL="1625600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7pPr>
            <a:lvl8pPr marL="2082800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8pPr>
            <a:lvl9pPr marL="2540000" indent="0">
              <a:buClr>
                <a:schemeClr val="bg1">
                  <a:lumMod val="75000"/>
                </a:schemeClr>
              </a:buClr>
              <a:buNone/>
              <a:defRPr>
                <a:solidFill>
                  <a:schemeClr val="bg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sz="170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2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" y="547864"/>
            <a:ext cx="9141850" cy="6310135"/>
          </a:xfrm>
          <a:prstGeom prst="rect">
            <a:avLst/>
          </a:prstGeom>
        </p:spPr>
      </p:pic>
      <p:sp>
        <p:nvSpPr>
          <p:cNvPr id="6" name="Content Placeholder 7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888522" y="2936634"/>
            <a:ext cx="3385528" cy="35332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5962" y="1010876"/>
            <a:ext cx="7558088" cy="4318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en-US" dirty="0">
                <a:solidFill>
                  <a:srgbClr val="006DB6"/>
                </a:solidFill>
                <a:latin typeface="Arial"/>
              </a:rPr>
              <a:t>Click to edit Master title style</a:t>
            </a:r>
            <a:endParaRPr lang="en-GB" dirty="0">
              <a:solidFill>
                <a:srgbClr val="006DB6"/>
              </a:solidFill>
              <a:latin typeface="Arial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idx="1"/>
          </p:nvPr>
        </p:nvSpPr>
        <p:spPr>
          <a:xfrm>
            <a:off x="715962" y="1720850"/>
            <a:ext cx="7558088" cy="4498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z="1700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32059E-5B8E-4874-B099-9BB146D0AD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38" y="47631"/>
            <a:ext cx="1377924" cy="46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BB5A2A-60D3-469C-A2BC-77DC61547B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0" y="-11666"/>
            <a:ext cx="1563272" cy="538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98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ia-w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267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7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888522" y="2936634"/>
            <a:ext cx="3385528" cy="35332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5962" y="712176"/>
            <a:ext cx="7558088" cy="4318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en-US" dirty="0">
                <a:solidFill>
                  <a:srgbClr val="006DB6"/>
                </a:solidFill>
                <a:latin typeface="Arial"/>
              </a:rPr>
              <a:t>Click to edit Master title style</a:t>
            </a:r>
            <a:endParaRPr lang="en-GB" dirty="0">
              <a:solidFill>
                <a:srgbClr val="006DB6"/>
              </a:solidFill>
              <a:latin typeface="Arial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idx="1"/>
          </p:nvPr>
        </p:nvSpPr>
        <p:spPr>
          <a:xfrm>
            <a:off x="715962" y="1472467"/>
            <a:ext cx="7558088" cy="4498975"/>
          </a:xfrm>
        </p:spPr>
        <p:txBody>
          <a:bodyPr/>
          <a:lstStyle/>
          <a:p>
            <a:pPr lvl="0"/>
            <a:r>
              <a:rPr lang="en-US" sz="170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B2E547-CF28-456E-A33B-EFD7ABB9CA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1" y="-62646"/>
            <a:ext cx="1391995" cy="47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69AFC3-55BC-4025-BCC2-4A62C91552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02" y="-74036"/>
            <a:ext cx="1391995" cy="474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2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is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85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en-US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9137" y="1619250"/>
            <a:ext cx="7558088" cy="4498975"/>
          </a:xfrm>
        </p:spPr>
        <p:txBody>
          <a:bodyPr lIns="0" tIns="0" rIns="0" bIns="0" anchor="t">
            <a:noAutofit/>
          </a:bodyPr>
          <a:lstStyle/>
          <a:p>
            <a:pPr lvl="0"/>
            <a:r>
              <a:rPr lang="en-US">
                <a:solidFill>
                  <a:srgbClr val="A0A5A5"/>
                </a:solidFill>
                <a:latin typeface="Arial"/>
              </a:rPr>
              <a:t>Click to edit Master text styles</a:t>
            </a:r>
          </a:p>
        </p:txBody>
      </p:sp>
      <p:sp>
        <p:nvSpPr>
          <p:cNvPr id="12" name="Subtitle 5"/>
          <p:cNvSpPr>
            <a:spLocks noGrp="1"/>
          </p:cNvSpPr>
          <p:nvPr>
            <p:ph type="subTitle" sz="quarter" idx="10"/>
          </p:nvPr>
        </p:nvSpPr>
        <p:spPr>
          <a:xfrm>
            <a:off x="719138" y="1079500"/>
            <a:ext cx="7558087" cy="538285"/>
          </a:xfr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is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85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en-US">
                <a:solidFill>
                  <a:srgbClr val="006DB6"/>
                </a:solidFill>
                <a:latin typeface="Arial"/>
              </a:rPr>
              <a:t>Click to edit Master title style</a:t>
            </a:r>
            <a:endParaRPr lang="en-GB" dirty="0">
              <a:solidFill>
                <a:srgbClr val="006DB6"/>
              </a:solidFill>
              <a:latin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9137" y="1619250"/>
            <a:ext cx="7558088" cy="4498975"/>
          </a:xfrm>
        </p:spPr>
        <p:txBody>
          <a:bodyPr lIns="0" tIns="0" rIns="0" bIns="0" anchor="t">
            <a:noAutofit/>
          </a:bodyPr>
          <a:lstStyle/>
          <a:p>
            <a:pPr lvl="0"/>
            <a:r>
              <a:rPr lang="en-US">
                <a:latin typeface="Arial"/>
              </a:rPr>
              <a:t>Click to edit Master text styles</a:t>
            </a:r>
          </a:p>
        </p:txBody>
      </p:sp>
      <p:sp>
        <p:nvSpPr>
          <p:cNvPr id="12" name="Subtitle 5"/>
          <p:cNvSpPr>
            <a:spLocks noGrp="1"/>
          </p:cNvSpPr>
          <p:nvPr>
            <p:ph type="subTitle" sz="quarter" idx="10"/>
          </p:nvPr>
        </p:nvSpPr>
        <p:spPr>
          <a:xfrm>
            <a:off x="719138" y="1079500"/>
            <a:ext cx="7558087" cy="52949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0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-w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en-US">
                <a:solidFill>
                  <a:srgbClr val="006DB6"/>
                </a:solidFill>
                <a:latin typeface="Arial"/>
              </a:rPr>
              <a:t>Click to edit Master title style</a:t>
            </a:r>
            <a:endParaRPr lang="en-GB" dirty="0">
              <a:solidFill>
                <a:srgbClr val="006DB6"/>
              </a:solidFill>
              <a:latin typeface="Arial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9137" y="1619250"/>
            <a:ext cx="7558088" cy="4498975"/>
          </a:xfrm>
        </p:spPr>
        <p:txBody>
          <a:bodyPr lIns="0" tIns="0" rIns="0" bIns="0" anchor="t">
            <a:noAutofit/>
          </a:bodyPr>
          <a:lstStyle/>
          <a:p>
            <a:pPr lvl="0"/>
            <a:r>
              <a:rPr lang="en-US">
                <a:latin typeface="Arial"/>
              </a:rPr>
              <a:t>Click to edit Master text styles</a:t>
            </a:r>
          </a:p>
        </p:txBody>
      </p:sp>
      <p:sp>
        <p:nvSpPr>
          <p:cNvPr id="15" name="Subtitle 5"/>
          <p:cNvSpPr>
            <a:spLocks noGrp="1"/>
          </p:cNvSpPr>
          <p:nvPr>
            <p:ph type="subTitle" sz="quarter" idx="10"/>
          </p:nvPr>
        </p:nvSpPr>
        <p:spPr>
          <a:xfrm>
            <a:off x="719138" y="1079500"/>
            <a:ext cx="7558087" cy="53828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9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lacehol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85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en-GB" sz="120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3"/>
            </p:custDataLst>
          </p:nvPr>
        </p:nvSpPr>
        <p:spPr>
          <a:xfrm>
            <a:off x="715963" y="5778500"/>
            <a:ext cx="7558088" cy="4318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algn="l"/>
            <a:endParaRPr lang="en-GB" sz="1200" b="0" i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715963" y="1214438"/>
            <a:ext cx="7558088" cy="44989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lacehol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85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en-GB" sz="120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3"/>
            </p:custDataLst>
          </p:nvPr>
        </p:nvSpPr>
        <p:spPr>
          <a:xfrm>
            <a:off x="715963" y="5778500"/>
            <a:ext cx="7558088" cy="4318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algn="l"/>
            <a:endParaRPr lang="en-GB" sz="1200" b="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715963" y="1214438"/>
            <a:ext cx="7558088" cy="44989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3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457200"/>
            <a:ext cx="7558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 van de dia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5963" y="1619250"/>
            <a:ext cx="755808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hdr="0" ftr="0" dt="0"/>
  <p:txStyles>
    <p:titleStyle>
      <a:lvl1pPr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2pPr>
      <a:lvl3pPr marL="538163" indent="-177800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◦"/>
        <a:defRPr sz="2000">
          <a:solidFill>
            <a:schemeClr val="tx1"/>
          </a:solidFill>
          <a:latin typeface="+mn-lt"/>
        </a:defRPr>
      </a:lvl3pPr>
      <a:lvl4pPr marL="709613" indent="-169863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896938" indent="-185738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1354138" indent="-185738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1811338" indent="-185738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2268538" indent="-185738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2725738" indent="-185738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2.tmp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2.tmp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hyperlink" Target="mailto:ecoryssee@ecorys.com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>
          <a:xfrm>
            <a:off x="407677" y="1063487"/>
            <a:ext cx="8328646" cy="161014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bg-BG" sz="3200" dirty="0">
                <a:solidFill>
                  <a:schemeClr val="bg1"/>
                </a:solidFill>
              </a:rPr>
              <a:t>Оценка на въздействието на Оперативна програма „Региони в растеж“ 2014-2020 (ОПРР)</a:t>
            </a:r>
            <a:br>
              <a:rPr lang="bg-BG" sz="3200" dirty="0">
                <a:solidFill>
                  <a:schemeClr val="bg1"/>
                </a:solidFill>
              </a:rPr>
            </a:br>
            <a:r>
              <a:rPr lang="bg-BG" sz="32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/>
            </a:r>
            <a:br>
              <a:rPr lang="bg-BG" sz="32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546997" y="3112178"/>
            <a:ext cx="7531100" cy="633644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bg-BG" sz="1800" dirty="0">
                <a:solidFill>
                  <a:schemeClr val="bg1"/>
                </a:solidFill>
              </a:rPr>
              <a:t>Представяне на резултати от </a:t>
            </a:r>
          </a:p>
          <a:p>
            <a:pPr>
              <a:lnSpc>
                <a:spcPts val="1800"/>
              </a:lnSpc>
            </a:pPr>
            <a:r>
              <a:rPr lang="bg-BG" sz="1800" dirty="0">
                <a:solidFill>
                  <a:schemeClr val="bg1"/>
                </a:solidFill>
              </a:rPr>
              <a:t>Оценката на заседание на </a:t>
            </a:r>
          </a:p>
          <a:p>
            <a:pPr>
              <a:lnSpc>
                <a:spcPts val="1800"/>
              </a:lnSpc>
            </a:pPr>
            <a:r>
              <a:rPr lang="bg-BG" sz="1800" dirty="0">
                <a:solidFill>
                  <a:schemeClr val="bg1"/>
                </a:solidFill>
              </a:rPr>
              <a:t>Комитета за наблюдение на ОПРР</a:t>
            </a:r>
          </a:p>
          <a:p>
            <a:pPr>
              <a:lnSpc>
                <a:spcPts val="1800"/>
              </a:lnSpc>
            </a:pPr>
            <a:endParaRPr lang="bg-BG" sz="18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endParaRPr lang="bg-BG" sz="18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800" smtClean="0">
                <a:solidFill>
                  <a:schemeClr val="bg1"/>
                </a:solidFill>
              </a:rPr>
              <a:t>2</a:t>
            </a:r>
            <a:r>
              <a:rPr lang="bg-BG" sz="1800" smtClean="0">
                <a:solidFill>
                  <a:schemeClr val="bg1"/>
                </a:solidFill>
              </a:rPr>
              <a:t> </a:t>
            </a:r>
            <a:r>
              <a:rPr lang="bg-BG" sz="1800" dirty="0" smtClean="0">
                <a:solidFill>
                  <a:schemeClr val="bg1"/>
                </a:solidFill>
              </a:rPr>
              <a:t>декември</a:t>
            </a:r>
            <a:r>
              <a:rPr lang="en-GB" sz="1800" dirty="0">
                <a:solidFill>
                  <a:schemeClr val="bg1"/>
                </a:solidFill>
              </a:rPr>
              <a:t>, </a:t>
            </a:r>
            <a:r>
              <a:rPr lang="bg-BG" sz="1800" dirty="0" smtClean="0">
                <a:solidFill>
                  <a:schemeClr val="bg1"/>
                </a:solidFill>
              </a:rPr>
              <a:t>2021 г.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96" y="1611984"/>
            <a:ext cx="5000004" cy="5246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212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8E85AE2-B3CC-4A1A-9926-3BC655CA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98" y="623139"/>
            <a:ext cx="8102566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Индикатори ИП </a:t>
            </a:r>
            <a:r>
              <a:rPr lang="en-US" dirty="0"/>
              <a:t>9</a:t>
            </a:r>
            <a:r>
              <a:rPr lang="bg-BG" dirty="0"/>
              <a:t> а                             </a:t>
            </a:r>
            <a:r>
              <a:rPr lang="bg-BG" sz="1600" dirty="0"/>
              <a:t>към 30.04.2021 </a:t>
            </a:r>
            <a:r>
              <a:rPr lang="bg-BG" dirty="0"/>
              <a:t/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23731C-8327-4544-826E-88EB32C48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809968"/>
              </p:ext>
            </p:extLst>
          </p:nvPr>
        </p:nvGraphicFramePr>
        <p:xfrm>
          <a:off x="295998" y="1895698"/>
          <a:ext cx="8102565" cy="1422861"/>
        </p:xfrm>
        <a:graphic>
          <a:graphicData uri="http://schemas.openxmlformats.org/drawingml/2006/table">
            <a:tbl>
              <a:tblPr firstRow="1" firstCol="1" bandRow="1"/>
              <a:tblGrid>
                <a:gridCol w="4564236">
                  <a:extLst>
                    <a:ext uri="{9D8B030D-6E8A-4147-A177-3AD203B41FA5}">
                      <a16:colId xmlns:a16="http://schemas.microsoft.com/office/drawing/2014/main" val="15450374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9322225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104479111"/>
                    </a:ext>
                  </a:extLst>
                </a:gridCol>
                <a:gridCol w="934279">
                  <a:extLst>
                    <a:ext uri="{9D8B030D-6E8A-4147-A177-3AD203B41FA5}">
                      <a16:colId xmlns:a16="http://schemas.microsoft.com/office/drawing/2014/main" val="843289829"/>
                    </a:ext>
                  </a:extLst>
                </a:gridCol>
                <a:gridCol w="1152937">
                  <a:extLst>
                    <a:ext uri="{9D8B030D-6E8A-4147-A177-3AD203B41FA5}">
                      <a16:colId xmlns:a16="http://schemas.microsoft.com/office/drawing/2014/main" val="1193723689"/>
                    </a:ext>
                  </a:extLst>
                </a:gridCol>
              </a:tblGrid>
              <a:tr h="4705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 за резултат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База, 2013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Цел, 2023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Изпълнение 2018г.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23008"/>
                  </a:ext>
                </a:extLst>
              </a:tr>
              <a:tr h="2775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412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хоспитализации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годишно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лица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2 038 179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1 925 448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2 207 143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37094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511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Дял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социалната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инфраструктура за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деинституционализация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социалните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услуги за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деца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възрастни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, %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10,61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24,16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5,47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99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43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8E85AE2-B3CC-4A1A-9926-3BC655CA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67" y="613758"/>
            <a:ext cx="8102566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Индикатори ИП 6с                                 </a:t>
            </a:r>
            <a:r>
              <a:rPr lang="bg-BG" sz="1600" dirty="0"/>
              <a:t>към 30.04.2021 </a:t>
            </a:r>
            <a:r>
              <a:rPr lang="bg-BG" dirty="0"/>
              <a:t/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939BEE-BD92-4FC5-ABB8-E17F545B4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00500"/>
              </p:ext>
            </p:extLst>
          </p:nvPr>
        </p:nvGraphicFramePr>
        <p:xfrm>
          <a:off x="415267" y="1368497"/>
          <a:ext cx="8102566" cy="2009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1510">
                  <a:extLst>
                    <a:ext uri="{9D8B030D-6E8A-4147-A177-3AD203B41FA5}">
                      <a16:colId xmlns:a16="http://schemas.microsoft.com/office/drawing/2014/main" val="2780284604"/>
                    </a:ext>
                  </a:extLst>
                </a:gridCol>
                <a:gridCol w="463556">
                  <a:extLst>
                    <a:ext uri="{9D8B030D-6E8A-4147-A177-3AD203B41FA5}">
                      <a16:colId xmlns:a16="http://schemas.microsoft.com/office/drawing/2014/main" val="3946859595"/>
                    </a:ext>
                  </a:extLst>
                </a:gridCol>
                <a:gridCol w="1255463">
                  <a:extLst>
                    <a:ext uri="{9D8B030D-6E8A-4147-A177-3AD203B41FA5}">
                      <a16:colId xmlns:a16="http://schemas.microsoft.com/office/drawing/2014/main" val="1090543010"/>
                    </a:ext>
                  </a:extLst>
                </a:gridCol>
                <a:gridCol w="1352037">
                  <a:extLst>
                    <a:ext uri="{9D8B030D-6E8A-4147-A177-3AD203B41FA5}">
                      <a16:colId xmlns:a16="http://schemas.microsoft.com/office/drawing/2014/main" val="3856778629"/>
                    </a:ext>
                  </a:extLst>
                </a:gridCol>
              </a:tblGrid>
              <a:tr h="75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Индикатор за изпълнение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ПО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Изпълнение постигнато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Изпълнение планирано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325340"/>
                  </a:ext>
                </a:extLst>
              </a:tr>
              <a:tr h="1073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CO09 Устойчив туризъм: Ръст в очаквания брой посещения на подпомогнатите обекти на културното или природното наследство и туристически атракции, посещения/година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7158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6111 Разработени туристически продукти за обектите на културното наследство от национално и световно значение, брой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313818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42885FB-D786-4233-84C3-E3D3B67BC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149964"/>
              </p:ext>
            </p:extLst>
          </p:nvPr>
        </p:nvGraphicFramePr>
        <p:xfrm>
          <a:off x="415267" y="4024279"/>
          <a:ext cx="8132384" cy="1040313"/>
        </p:xfrm>
        <a:graphic>
          <a:graphicData uri="http://schemas.openxmlformats.org/drawingml/2006/table">
            <a:tbl>
              <a:tblPr firstRow="1" firstCol="1" bandRow="1"/>
              <a:tblGrid>
                <a:gridCol w="4820450">
                  <a:extLst>
                    <a:ext uri="{9D8B030D-6E8A-4147-A177-3AD203B41FA5}">
                      <a16:colId xmlns:a16="http://schemas.microsoft.com/office/drawing/2014/main" val="1545037445"/>
                    </a:ext>
                  </a:extLst>
                </a:gridCol>
                <a:gridCol w="588567">
                  <a:extLst>
                    <a:ext uri="{9D8B030D-6E8A-4147-A177-3AD203B41FA5}">
                      <a16:colId xmlns:a16="http://schemas.microsoft.com/office/drawing/2014/main" val="3869322225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2104479111"/>
                    </a:ext>
                  </a:extLst>
                </a:gridCol>
                <a:gridCol w="818007">
                  <a:extLst>
                    <a:ext uri="{9D8B030D-6E8A-4147-A177-3AD203B41FA5}">
                      <a16:colId xmlns:a16="http://schemas.microsoft.com/office/drawing/2014/main" val="843289829"/>
                    </a:ext>
                  </a:extLst>
                </a:gridCol>
                <a:gridCol w="1097327">
                  <a:extLst>
                    <a:ext uri="{9D8B030D-6E8A-4147-A177-3AD203B41FA5}">
                      <a16:colId xmlns:a16="http://schemas.microsoft.com/office/drawing/2014/main" val="1193723689"/>
                    </a:ext>
                  </a:extLst>
                </a:gridCol>
              </a:tblGrid>
              <a:tr h="5692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  за резултат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База, 2013 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Цел, 2023 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Изпълнение 2018г.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23008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611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Вътрешно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потребление на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туризъм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базова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година 2012), млн. евро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3 663</a:t>
                      </a:r>
                      <a:r>
                        <a:rPr lang="bg-BG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3 700</a:t>
                      </a:r>
                      <a:r>
                        <a:rPr lang="bg-BG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4 905</a:t>
                      </a:r>
                      <a:r>
                        <a:rPr lang="bg-BG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bg-BG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bg-BG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37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22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8E85AE2-B3CC-4A1A-9926-3BC655CA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69" y="354783"/>
            <a:ext cx="8102566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Индикатори ИП 7</a:t>
            </a:r>
            <a:r>
              <a:rPr lang="en-US" dirty="0"/>
              <a:t>b</a:t>
            </a:r>
            <a:r>
              <a:rPr lang="bg-BG" dirty="0"/>
              <a:t>                                 </a:t>
            </a:r>
            <a:r>
              <a:rPr lang="bg-BG" sz="1600" dirty="0"/>
              <a:t>към 30.04.2021 </a:t>
            </a:r>
            <a:r>
              <a:rPr lang="bg-BG" dirty="0"/>
              <a:t/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939BEE-BD92-4FC5-ABB8-E17F545B4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077574"/>
              </p:ext>
            </p:extLst>
          </p:nvPr>
        </p:nvGraphicFramePr>
        <p:xfrm>
          <a:off x="445086" y="1250071"/>
          <a:ext cx="8102566" cy="915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1510">
                  <a:extLst>
                    <a:ext uri="{9D8B030D-6E8A-4147-A177-3AD203B41FA5}">
                      <a16:colId xmlns:a16="http://schemas.microsoft.com/office/drawing/2014/main" val="2780284604"/>
                    </a:ext>
                  </a:extLst>
                </a:gridCol>
                <a:gridCol w="463556">
                  <a:extLst>
                    <a:ext uri="{9D8B030D-6E8A-4147-A177-3AD203B41FA5}">
                      <a16:colId xmlns:a16="http://schemas.microsoft.com/office/drawing/2014/main" val="3946859595"/>
                    </a:ext>
                  </a:extLst>
                </a:gridCol>
                <a:gridCol w="1255463">
                  <a:extLst>
                    <a:ext uri="{9D8B030D-6E8A-4147-A177-3AD203B41FA5}">
                      <a16:colId xmlns:a16="http://schemas.microsoft.com/office/drawing/2014/main" val="1090543010"/>
                    </a:ext>
                  </a:extLst>
                </a:gridCol>
                <a:gridCol w="1352037">
                  <a:extLst>
                    <a:ext uri="{9D8B030D-6E8A-4147-A177-3AD203B41FA5}">
                      <a16:colId xmlns:a16="http://schemas.microsoft.com/office/drawing/2014/main" val="3856778629"/>
                    </a:ext>
                  </a:extLst>
                </a:gridCol>
              </a:tblGrid>
              <a:tr h="75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Индикатор за изпълнение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ПО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Изпълнение постигнато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Изпълнение планирано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325340"/>
                  </a:ext>
                </a:extLst>
              </a:tr>
              <a:tr h="10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CO14 Шосеен транспорт: Обща дължина на реконструирани или модернизирани пътища, км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71584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8750E91-9E07-4E82-A804-AB1627361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836434"/>
              </p:ext>
            </p:extLst>
          </p:nvPr>
        </p:nvGraphicFramePr>
        <p:xfrm>
          <a:off x="415268" y="3545411"/>
          <a:ext cx="8132384" cy="1264944"/>
        </p:xfrm>
        <a:graphic>
          <a:graphicData uri="http://schemas.openxmlformats.org/drawingml/2006/table">
            <a:tbl>
              <a:tblPr firstRow="1" firstCol="1" bandRow="1"/>
              <a:tblGrid>
                <a:gridCol w="3759167">
                  <a:extLst>
                    <a:ext uri="{9D8B030D-6E8A-4147-A177-3AD203B41FA5}">
                      <a16:colId xmlns:a16="http://schemas.microsoft.com/office/drawing/2014/main" val="1545037445"/>
                    </a:ext>
                  </a:extLst>
                </a:gridCol>
                <a:gridCol w="536713">
                  <a:extLst>
                    <a:ext uri="{9D8B030D-6E8A-4147-A177-3AD203B41FA5}">
                      <a16:colId xmlns:a16="http://schemas.microsoft.com/office/drawing/2014/main" val="3869322225"/>
                    </a:ext>
                  </a:extLst>
                </a:gridCol>
                <a:gridCol w="1242391">
                  <a:extLst>
                    <a:ext uri="{9D8B030D-6E8A-4147-A177-3AD203B41FA5}">
                      <a16:colId xmlns:a16="http://schemas.microsoft.com/office/drawing/2014/main" val="2104479111"/>
                    </a:ext>
                  </a:extLst>
                </a:gridCol>
                <a:gridCol w="1262270">
                  <a:extLst>
                    <a:ext uri="{9D8B030D-6E8A-4147-A177-3AD203B41FA5}">
                      <a16:colId xmlns:a16="http://schemas.microsoft.com/office/drawing/2014/main" val="843289829"/>
                    </a:ext>
                  </a:extLst>
                </a:gridCol>
                <a:gridCol w="1331843">
                  <a:extLst>
                    <a:ext uri="{9D8B030D-6E8A-4147-A177-3AD203B41FA5}">
                      <a16:colId xmlns:a16="http://schemas.microsoft.com/office/drawing/2014/main" val="1193723689"/>
                    </a:ext>
                  </a:extLst>
                </a:gridCol>
              </a:tblGrid>
              <a:tr h="5692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  за резултат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База, 2013 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Цел, 2023 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Изпълнение 2018г.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23008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711 Пътникопоток, хиляди души</a:t>
                      </a:r>
                      <a:endParaRPr lang="en-US" sz="14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102 383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126 507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37094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712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Товаропоток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хиляди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тона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160 267.00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172 770.00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143 347</a:t>
                      </a:r>
                      <a:r>
                        <a:rPr lang="bg-BG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53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717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F84F9-B13F-4CC4-9B30-CD03C32FB610}"/>
              </a:ext>
            </a:extLst>
          </p:cNvPr>
          <p:cNvSpPr txBox="1"/>
          <p:nvPr/>
        </p:nvSpPr>
        <p:spPr>
          <a:xfrm>
            <a:off x="415269" y="1192971"/>
            <a:ext cx="8100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Измерването на някои индикатори за продукт не е еднозначно и/или е трудно: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F3C9-F143-4BB3-93D2-84C584832C4C}"/>
              </a:ext>
            </a:extLst>
          </p:cNvPr>
          <p:cNvSpPr txBox="1"/>
          <p:nvPr/>
        </p:nvSpPr>
        <p:spPr>
          <a:xfrm>
            <a:off x="415269" y="1962307"/>
            <a:ext cx="790161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1421. Население, ползващо подобрени социални услуги</a:t>
            </a:r>
          </a:p>
          <a:p>
            <a:pPr algn="l"/>
            <a:r>
              <a:rPr lang="bg-BG" sz="16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СО35. Грижи за децата и образование: Капацитет на подпомогнатата инфраструктура, предназначена за грижи за децата или образование</a:t>
            </a:r>
            <a:endParaRPr lang="en-US" sz="1600" b="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bg-BG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1422. Представители от маргинализирани групи, включително роми, които се ползват от модернизирана </a:t>
            </a:r>
            <a:r>
              <a:rPr lang="bg-BG" sz="1600" b="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социална инфраструктура</a:t>
            </a:r>
          </a:p>
          <a:p>
            <a:pPr algn="l"/>
            <a:r>
              <a:rPr lang="bg-BG" sz="1600" b="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1511. /</a:t>
            </a:r>
            <a:r>
              <a:rPr lang="bg-BG" sz="1600" b="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3111. Представители на маргинализирани групи, включително роми, облагодетелствани от модернизирана образователна инфраструктура.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6BEBF-3052-46B8-A390-81369D67E952}"/>
              </a:ext>
            </a:extLst>
          </p:cNvPr>
          <p:cNvSpPr txBox="1"/>
          <p:nvPr/>
        </p:nvSpPr>
        <p:spPr>
          <a:xfrm>
            <a:off x="521804" y="4488424"/>
            <a:ext cx="81003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Препоръка:</a:t>
            </a:r>
          </a:p>
          <a:p>
            <a:pPr algn="l"/>
            <a:r>
              <a:rPr lang="bg-BG" sz="1600" b="0" i="1" dirty="0">
                <a:solidFill>
                  <a:srgbClr val="006DB6"/>
                </a:solidFill>
                <a:latin typeface="Times New Roman" panose="02020603050405020304" pitchFamily="18" charset="0"/>
              </a:rPr>
              <a:t>Да се разработи методология и за индикаторите за продукт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8E85AE2-B3CC-4A1A-9926-3BC655CA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06" y="519332"/>
            <a:ext cx="7729849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Индикатори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F84F9-B13F-4CC4-9B30-CD03C32FB610}"/>
              </a:ext>
            </a:extLst>
          </p:cNvPr>
          <p:cNvSpPr txBox="1"/>
          <p:nvPr/>
        </p:nvSpPr>
        <p:spPr>
          <a:xfrm>
            <a:off x="576470" y="770026"/>
            <a:ext cx="779227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6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При някои индикатори за резултат се наблюдава силно влияние на външни фактори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73585-4DA8-44AC-AE01-3BCDA3C37D02}"/>
              </a:ext>
            </a:extLst>
          </p:cNvPr>
          <p:cNvSpPr txBox="1"/>
          <p:nvPr/>
        </p:nvSpPr>
        <p:spPr>
          <a:xfrm>
            <a:off x="576470" y="1867620"/>
            <a:ext cx="7861851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111./211. Крайно енергийно потребление от домакинства</a:t>
            </a:r>
          </a:p>
          <a:p>
            <a:pPr algn="l"/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112./212. Крайно енергийно потребление от публичната администрация, търговията и услугите</a:t>
            </a:r>
          </a:p>
          <a:p>
            <a:pPr algn="l"/>
            <a:r>
              <a:rPr lang="en-GB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122</a:t>
            </a:r>
            <a:r>
              <a:rPr lang="bg-BG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./132.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Количество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фини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прахови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частици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en-GB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градовете</a:t>
            </a:r>
            <a:endParaRPr lang="bg-BG" sz="18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r>
              <a:rPr lang="bg-BG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133. Разходи за придобиване на дълготрайни материални активи</a:t>
            </a:r>
            <a:endParaRPr lang="bg-BG" sz="1800" b="0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algn="l"/>
            <a:r>
              <a:rPr lang="bg-BG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611. Вътрешно потребление на туризъм</a:t>
            </a:r>
          </a:p>
          <a:p>
            <a:pPr algn="l"/>
            <a:r>
              <a:rPr lang="en-GB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412. </a:t>
            </a:r>
            <a:r>
              <a:rPr lang="en-GB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Брой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хоспитализации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годишно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E47E7-AF0E-4926-8804-7DEB568E9575}"/>
              </a:ext>
            </a:extLst>
          </p:cNvPr>
          <p:cNvSpPr txBox="1"/>
          <p:nvPr/>
        </p:nvSpPr>
        <p:spPr>
          <a:xfrm>
            <a:off x="506895" y="4591443"/>
            <a:ext cx="786185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Препоръка:</a:t>
            </a:r>
          </a:p>
          <a:p>
            <a:pPr algn="l"/>
            <a:r>
              <a:rPr lang="bg-BG" sz="1600" b="0" i="1" dirty="0">
                <a:solidFill>
                  <a:srgbClr val="006DB6"/>
                </a:solidFill>
                <a:latin typeface="Times New Roman" panose="02020603050405020304" pitchFamily="18" charset="0"/>
              </a:rPr>
              <a:t>Да се избягва използването на индикатори, които силно се влияят от външни фактори</a:t>
            </a:r>
          </a:p>
          <a:p>
            <a:pPr algn="l"/>
            <a:r>
              <a:rPr lang="bg-BG" sz="1600" b="0" i="1" dirty="0">
                <a:solidFill>
                  <a:srgbClr val="006DB6"/>
                </a:solidFill>
                <a:latin typeface="Times New Roman" panose="02020603050405020304" pitchFamily="18" charset="0"/>
              </a:rPr>
              <a:t>Отчитане на влиянието на външни фактори, чрез използване на подходящи методи за прогнозиране при залагане на целевите стойности</a:t>
            </a:r>
            <a:endParaRPr lang="en-US" sz="16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B7C6950-3BDE-4D5E-A2C5-B099C1FC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3367"/>
            <a:ext cx="7682946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Индикатори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F84F9-B13F-4CC4-9B30-CD03C32FB610}"/>
              </a:ext>
            </a:extLst>
          </p:cNvPr>
          <p:cNvSpPr txBox="1"/>
          <p:nvPr/>
        </p:nvSpPr>
        <p:spPr>
          <a:xfrm>
            <a:off x="586409" y="1320160"/>
            <a:ext cx="8100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Използването на подхода на средни единични разходи при определяне на целевите стойности на индикаторите не отчита качествени фактори, както и промените в икономическата среда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AF633-54BC-4E66-A203-86832E690458}"/>
              </a:ext>
            </a:extLst>
          </p:cNvPr>
          <p:cNvSpPr txBox="1"/>
          <p:nvPr/>
        </p:nvSpPr>
        <p:spPr>
          <a:xfrm>
            <a:off x="586408" y="2813447"/>
            <a:ext cx="810039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Препоръка:</a:t>
            </a:r>
          </a:p>
          <a:p>
            <a:pPr algn="l"/>
            <a:r>
              <a:rPr lang="bg-BG" sz="1600" b="0" i="1" dirty="0">
                <a:solidFill>
                  <a:srgbClr val="006DB6"/>
                </a:solidFill>
                <a:latin typeface="Times New Roman" panose="02020603050405020304" pitchFamily="18" charset="0"/>
              </a:rPr>
              <a:t>Използване на коефициент за корекция, който да отразява наличната качествена информация (мнения на заинтересовани страни, очаквано социално-икономическо развитие, демографски процеси и др.)</a:t>
            </a:r>
            <a:endParaRPr lang="en-US" sz="1600" b="0" i="1" dirty="0">
              <a:solidFill>
                <a:srgbClr val="006DB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3C52484-B64B-4D7D-8147-815F2328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96" y="605542"/>
            <a:ext cx="7829240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Индикатори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2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F84F9-B13F-4CC4-9B30-CD03C32FB610}"/>
              </a:ext>
            </a:extLst>
          </p:cNvPr>
          <p:cNvSpPr txBox="1"/>
          <p:nvPr/>
        </p:nvSpPr>
        <p:spPr>
          <a:xfrm>
            <a:off x="521804" y="1028619"/>
            <a:ext cx="8100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Основни акценти:</a:t>
            </a:r>
            <a:endParaRPr lang="en-US" sz="16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12" y="521392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Изпълнение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5156E-D71F-4A77-BEFB-D07A0F870C85}"/>
              </a:ext>
            </a:extLst>
          </p:cNvPr>
          <p:cNvSpPr txBox="1"/>
          <p:nvPr/>
        </p:nvSpPr>
        <p:spPr>
          <a:xfrm>
            <a:off x="415269" y="1574698"/>
            <a:ext cx="75580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Голям брой финансови корекции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Възможности за оптимизиране на процесите и намаляване на административната тежест</a:t>
            </a:r>
            <a:endParaRPr lang="en-US" sz="1800" b="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Забавяния в интервенциите подкрепени чрез ФИ поради късно структуриране на ФМФИБ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Забавяния в интервенциите за социална и здравна инфраструктура поради закъснения в разработването на приложимите стратегически документи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Необходимост от по-ясна стратегическа визия на национално ниво за разпределение на подкрепата за енергийна ефективност между съществуващите инструменти</a:t>
            </a:r>
          </a:p>
        </p:txBody>
      </p:sp>
    </p:spTree>
    <p:extLst>
      <p:ext uri="{BB962C8B-B14F-4D97-AF65-F5344CB8AC3E}">
        <p14:creationId xmlns:p14="http://schemas.microsoft.com/office/powerpoint/2010/main" val="3409038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F84F9-B13F-4CC4-9B30-CD03C32FB610}"/>
              </a:ext>
            </a:extLst>
          </p:cNvPr>
          <p:cNvSpPr txBox="1"/>
          <p:nvPr/>
        </p:nvSpPr>
        <p:spPr>
          <a:xfrm>
            <a:off x="571499" y="1157905"/>
            <a:ext cx="8100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Най-големи ефекти и най-добре приети мерки</a:t>
            </a:r>
            <a:endParaRPr lang="en-US" sz="16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09" y="541439"/>
            <a:ext cx="7742582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Инвестиции в градовете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32A2C8-8A44-40C6-8786-687EC221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" y="1948162"/>
            <a:ext cx="9044609" cy="38025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9758095-0594-4E31-B132-8ADCE469B8B6}"/>
              </a:ext>
            </a:extLst>
          </p:cNvPr>
          <p:cNvSpPr txBox="1"/>
          <p:nvPr/>
        </p:nvSpPr>
        <p:spPr>
          <a:xfrm>
            <a:off x="653498" y="5733274"/>
            <a:ext cx="7837004" cy="32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630" indent="-722630" algn="ctr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bg-BG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Open Sans Light" panose="020B0306030504020204" pitchFamily="34" charset="0"/>
              </a:rPr>
              <a:t>Планираната БФП в ИП и реално договорена към 29.05.2021, (в %)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35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F84F9-B13F-4CC4-9B30-CD03C32FB610}"/>
              </a:ext>
            </a:extLst>
          </p:cNvPr>
          <p:cNvSpPr txBox="1"/>
          <p:nvPr/>
        </p:nvSpPr>
        <p:spPr>
          <a:xfrm>
            <a:off x="433749" y="1131310"/>
            <a:ext cx="8100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Мнение на общините, относно приоритетни области на инвестиции</a:t>
            </a:r>
            <a:endParaRPr lang="en-US" sz="16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9" y="541439"/>
            <a:ext cx="7918692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Инвестиции в градовете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37F1C7A-08DD-493D-9536-733A4C286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875366"/>
              </p:ext>
            </p:extLst>
          </p:nvPr>
        </p:nvGraphicFramePr>
        <p:xfrm>
          <a:off x="119270" y="1856104"/>
          <a:ext cx="8736495" cy="378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4729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F84F9-B13F-4CC4-9B30-CD03C32FB610}"/>
              </a:ext>
            </a:extLst>
          </p:cNvPr>
          <p:cNvSpPr txBox="1"/>
          <p:nvPr/>
        </p:nvSpPr>
        <p:spPr>
          <a:xfrm>
            <a:off x="586409" y="1091720"/>
            <a:ext cx="8100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Инвестиции в зоните за въздействие</a:t>
            </a:r>
            <a:endParaRPr lang="en-US" sz="16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73" y="507172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Инвестиции в градовете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C8A52C0-783B-47E6-92D0-C095692B0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568668"/>
              </p:ext>
            </p:extLst>
          </p:nvPr>
        </p:nvGraphicFramePr>
        <p:xfrm>
          <a:off x="745435" y="1898374"/>
          <a:ext cx="7484165" cy="349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874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058" y="619125"/>
            <a:ext cx="6420333" cy="431800"/>
          </a:xfrm>
        </p:spPr>
        <p:txBody>
          <a:bodyPr/>
          <a:lstStyle/>
          <a:p>
            <a:r>
              <a:rPr lang="bg-BG" sz="2000" dirty="0"/>
              <a:t>Основна информация за оценката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7058" y="1033670"/>
            <a:ext cx="8549640" cy="4854212"/>
          </a:xfrm>
        </p:spPr>
        <p:txBody>
          <a:bodyPr/>
          <a:lstStyle/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 с МРРБ от 28.10.2020 г.</a:t>
            </a: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етапа и </a:t>
            </a:r>
            <a:r>
              <a:rPr lang="bg-BG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тема</a:t>
            </a:r>
            <a:r>
              <a:rPr lang="bg-BG" sz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тични оценки (ТО): </a:t>
            </a:r>
          </a:p>
          <a:p>
            <a:pPr marL="700088" lvl="2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ТО1. Оценка на приноса на подкрепата от ЕСИФ за постигането на специфичните цели по инвестиционните приоритети по всеки приоритет.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0088" lvl="2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ТО2. Оценка на социално-икономическата среда и актуалността на методологията за определяне на индикаторите на ОПРР 2014-2020.</a:t>
            </a:r>
          </a:p>
          <a:p>
            <a:pPr marL="700088" lvl="2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ТО3. Оценка на приноса на ОПРР 2014-2020 за социалното включване, в т.ч. маргинализирани групи и роми, както и оценка на прилагането на хоризонтални политики.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0088" lvl="2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ТО4. Оценка на финансовото изпълнение на ОПРР 2014-2020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0088" lvl="2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ТО5. Оценка на изпълнението на финансовите инструменти, създадени по линия на ОПРР 2014-2020.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0088" lvl="2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ТО6. Оценка на изпълнението на дейностите за устойчиво градско развитие, съгласно чл. 7 от Регламента за ЕФРР 1301/2013.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0088" lvl="2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ТО7. Изготвяне на тригодишни екологични доклади по ОПРР 2014-2020 за периода 2015-2018 г. и за периода 2019-2021 г.</a:t>
            </a:r>
            <a:endParaRPr lang="en-US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bg-BG" sz="2200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12" y="462973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Специфични цели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D6CCE1-9FD8-47AC-A7E8-A6412A82BD04}"/>
              </a:ext>
            </a:extLst>
          </p:cNvPr>
          <p:cNvGraphicFramePr>
            <a:graphicFrameLocks noGrp="1"/>
          </p:cNvGraphicFramePr>
          <p:nvPr/>
        </p:nvGraphicFramePr>
        <p:xfrm>
          <a:off x="367748" y="1227506"/>
          <a:ext cx="8319052" cy="5311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6705">
                  <a:extLst>
                    <a:ext uri="{9D8B030D-6E8A-4147-A177-3AD203B41FA5}">
                      <a16:colId xmlns:a16="http://schemas.microsoft.com/office/drawing/2014/main" val="3322808730"/>
                    </a:ext>
                  </a:extLst>
                </a:gridCol>
                <a:gridCol w="1540565">
                  <a:extLst>
                    <a:ext uri="{9D8B030D-6E8A-4147-A177-3AD203B41FA5}">
                      <a16:colId xmlns:a16="http://schemas.microsoft.com/office/drawing/2014/main" val="2346458515"/>
                    </a:ext>
                  </a:extLst>
                </a:gridCol>
                <a:gridCol w="1341782">
                  <a:extLst>
                    <a:ext uri="{9D8B030D-6E8A-4147-A177-3AD203B41FA5}">
                      <a16:colId xmlns:a16="http://schemas.microsoft.com/office/drawing/2014/main" val="2394797039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Специфична цел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към април 2021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към декември 2023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extLst>
                  <a:ext uri="{0D108BD9-81ED-4DB2-BD59-A6C34878D82A}">
                    <a16:rowId xmlns:a16="http://schemas.microsoft.com/office/drawing/2014/main" val="2997579812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Подобряване на условията за модерни образователни услуги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добър напредък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163644324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Повишаване на енергийната ефективност в жилищния сектор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добър напредък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1202865419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Повишаване на енергийната ефективност на публични сгради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добър напредък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2626326174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Развитие на екологичен и устойчив градски транспорт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</a:rPr>
                        <a:t>слаб напредък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2893853254"/>
                  </a:ext>
                </a:extLst>
              </a:tr>
              <a:tr h="137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Подобряване на качеството на градската среда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добър напредък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близо до целта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3436919525"/>
                  </a:ext>
                </a:extLst>
              </a:tr>
              <a:tr h="385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Подобряване на инвестиционната активност в градовете, чрез възстановяване на зони с потенциал за икономическо развитие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</a:rPr>
                        <a:t>слаб принос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</a:rPr>
                        <a:t>слаб принос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1489576557"/>
                  </a:ext>
                </a:extLst>
              </a:tr>
              <a:tr h="385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Подобряване на жилищните условия за маргинализирани групи от населението, включително ромите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</a:rPr>
                        <a:t>слаб напредък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2245360760"/>
                  </a:ext>
                </a:extLst>
              </a:tr>
              <a:tr h="258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Подобряване на условията за модерни социални услуги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добър напредък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389444832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Подобрен достъп за практикуване на масов спорт и културни услуги в градовете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</a:rPr>
                        <a:t>слаб принос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FFC000"/>
                          </a:solidFill>
                          <a:effectLst/>
                        </a:rPr>
                        <a:t>слаб до среден принос</a:t>
                      </a:r>
                      <a:endParaRPr lang="en-US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944350310"/>
                  </a:ext>
                </a:extLst>
              </a:tr>
              <a:tr h="395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Подобрен достъп до спешна медицинска помощ, с възможности за спешна диагностика, лечение и наблюдение до 24 ч.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</a:rPr>
                        <a:t>слаб до среден напредък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1343717397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Намаляване на броя хоспитализации в здравната система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</a:rPr>
                        <a:t>няма принос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</a:rPr>
                        <a:t>Много слаб принос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353401480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Подобряване на капацитета на националната здравна система за реакция при кризи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FFC000"/>
                          </a:solidFill>
                          <a:effectLst/>
                        </a:rPr>
                        <a:t>среден напредък</a:t>
                      </a:r>
                      <a:endParaRPr lang="en-US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1880321183"/>
                  </a:ext>
                </a:extLst>
              </a:tr>
              <a:tr h="385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Подобряване на регионалната социална инфраструктура за деинституционализация на социалните услуги за деца и възрастни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FFC000"/>
                          </a:solidFill>
                          <a:effectLst/>
                        </a:rPr>
                        <a:t>среден напредък</a:t>
                      </a:r>
                      <a:endParaRPr lang="en-US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683849280"/>
                  </a:ext>
                </a:extLst>
              </a:tr>
              <a:tr h="385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Повишаване на туристическото предлагане на паметници на културата от национално и световно значение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</a:rPr>
                        <a:t>слаб напредък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777425716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Подобряване на свързаността и достъпността до TEN-T мрежата за товари и пътници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добър напредък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близо до целта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298295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466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12" y="462973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Ефикасност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763A65-68F0-43FA-B568-66EC2AF0A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26790"/>
              </p:ext>
            </p:extLst>
          </p:nvPr>
        </p:nvGraphicFramePr>
        <p:xfrm>
          <a:off x="639985" y="1009256"/>
          <a:ext cx="7486340" cy="1143319"/>
        </p:xfrm>
        <a:graphic>
          <a:graphicData uri="http://schemas.openxmlformats.org/drawingml/2006/table">
            <a:tbl>
              <a:tblPr firstRow="1" firstCol="1" bandRow="1"/>
              <a:tblGrid>
                <a:gridCol w="427382">
                  <a:extLst>
                    <a:ext uri="{9D8B030D-6E8A-4147-A177-3AD203B41FA5}">
                      <a16:colId xmlns:a16="http://schemas.microsoft.com/office/drawing/2014/main" val="2248385408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469448982"/>
                    </a:ext>
                  </a:extLst>
                </a:gridCol>
                <a:gridCol w="4116976">
                  <a:extLst>
                    <a:ext uri="{9D8B030D-6E8A-4147-A177-3AD203B41FA5}">
                      <a16:colId xmlns:a16="http://schemas.microsoft.com/office/drawing/2014/main" val="1840337457"/>
                    </a:ext>
                  </a:extLst>
                </a:gridCol>
                <a:gridCol w="1789043">
                  <a:extLst>
                    <a:ext uri="{9D8B030D-6E8A-4147-A177-3AD203B41FA5}">
                      <a16:colId xmlns:a16="http://schemas.microsoft.com/office/drawing/2014/main" val="1600446702"/>
                    </a:ext>
                  </a:extLst>
                </a:gridCol>
              </a:tblGrid>
              <a:tr h="82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ПО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Индикатор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Единична стойност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502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Брой домакинства, преминали в по-горен клас на енергопотребление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15 761,94 лв./брой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470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19 010,12 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лв./брой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96390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Национална програма за ЕЕ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Обновени жилища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14 556,07 лв./брой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9255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F1261B-1703-4AC5-A4A7-24E7583C2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314818"/>
              </p:ext>
            </p:extLst>
          </p:nvPr>
        </p:nvGraphicFramePr>
        <p:xfrm>
          <a:off x="639985" y="2267058"/>
          <a:ext cx="7486339" cy="696850"/>
        </p:xfrm>
        <a:graphic>
          <a:graphicData uri="http://schemas.openxmlformats.org/drawingml/2006/table">
            <a:tbl>
              <a:tblPr firstRow="1" firstCol="1" bandRow="1"/>
              <a:tblGrid>
                <a:gridCol w="449437">
                  <a:extLst>
                    <a:ext uri="{9D8B030D-6E8A-4147-A177-3AD203B41FA5}">
                      <a16:colId xmlns:a16="http://schemas.microsoft.com/office/drawing/2014/main" val="1559272470"/>
                    </a:ext>
                  </a:extLst>
                </a:gridCol>
                <a:gridCol w="5198165">
                  <a:extLst>
                    <a:ext uri="{9D8B030D-6E8A-4147-A177-3AD203B41FA5}">
                      <a16:colId xmlns:a16="http://schemas.microsoft.com/office/drawing/2014/main" val="698232186"/>
                    </a:ext>
                  </a:extLst>
                </a:gridCol>
                <a:gridCol w="1838737">
                  <a:extLst>
                    <a:ext uri="{9D8B030D-6E8A-4147-A177-3AD203B41FA5}">
                      <a16:colId xmlns:a16="http://schemas.microsoft.com/office/drawing/2014/main" val="2934215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ПО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Индикатор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Единична стойност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641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Понижаване на годишното потребление на първична енергия от обществените сгради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2,04 </a:t>
                      </a:r>
                      <a:r>
                        <a:rPr lang="bg-BG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лв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/ </a:t>
                      </a:r>
                      <a:r>
                        <a:rPr lang="bg-BG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kWh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/година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192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1,41 </a:t>
                      </a:r>
                      <a:r>
                        <a:rPr lang="bg-BG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лв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/ </a:t>
                      </a:r>
                      <a:r>
                        <a:rPr lang="bg-BG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kWh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/година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58194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AD83B9-CF12-448B-B718-3DFF2DBD6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189285"/>
              </p:ext>
            </p:extLst>
          </p:nvPr>
        </p:nvGraphicFramePr>
        <p:xfrm>
          <a:off x="639985" y="3134327"/>
          <a:ext cx="7486338" cy="902972"/>
        </p:xfrm>
        <a:graphic>
          <a:graphicData uri="http://schemas.openxmlformats.org/drawingml/2006/table">
            <a:tbl>
              <a:tblPr firstRow="1" firstCol="1" bandRow="1"/>
              <a:tblGrid>
                <a:gridCol w="514510">
                  <a:extLst>
                    <a:ext uri="{9D8B030D-6E8A-4147-A177-3AD203B41FA5}">
                      <a16:colId xmlns:a16="http://schemas.microsoft.com/office/drawing/2014/main" val="1538962342"/>
                    </a:ext>
                  </a:extLst>
                </a:gridCol>
                <a:gridCol w="4993552">
                  <a:extLst>
                    <a:ext uri="{9D8B030D-6E8A-4147-A177-3AD203B41FA5}">
                      <a16:colId xmlns:a16="http://schemas.microsoft.com/office/drawing/2014/main" val="435450488"/>
                    </a:ext>
                  </a:extLst>
                </a:gridCol>
                <a:gridCol w="1978276">
                  <a:extLst>
                    <a:ext uri="{9D8B030D-6E8A-4147-A177-3AD203B41FA5}">
                      <a16:colId xmlns:a16="http://schemas.microsoft.com/office/drawing/2014/main" val="1369838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ПО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Индикатор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Единична стойност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783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Капацитет на подпомогнатата инфраструктура, предназначена за грижи за децата или образование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2 712,00 </a:t>
                      </a:r>
                      <a:r>
                        <a:rPr lang="bg-BG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лв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/брой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661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1 888,38 </a:t>
                      </a:r>
                      <a:r>
                        <a:rPr lang="bg-BG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лв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/брой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667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4 224,26 </a:t>
                      </a:r>
                      <a:r>
                        <a:rPr lang="bg-BG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лв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/брой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4481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7BBA89-F728-4B46-87B7-7537ADE32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00907"/>
              </p:ext>
            </p:extLst>
          </p:nvPr>
        </p:nvGraphicFramePr>
        <p:xfrm>
          <a:off x="639984" y="4207718"/>
          <a:ext cx="7522214" cy="1973184"/>
        </p:xfrm>
        <a:graphic>
          <a:graphicData uri="http://schemas.openxmlformats.org/drawingml/2006/table">
            <a:tbl>
              <a:tblPr firstRow="1" firstCol="1" bandRow="1"/>
              <a:tblGrid>
                <a:gridCol w="516976">
                  <a:extLst>
                    <a:ext uri="{9D8B030D-6E8A-4147-A177-3AD203B41FA5}">
                      <a16:colId xmlns:a16="http://schemas.microsoft.com/office/drawing/2014/main" val="2965641861"/>
                    </a:ext>
                  </a:extLst>
                </a:gridCol>
                <a:gridCol w="5017481">
                  <a:extLst>
                    <a:ext uri="{9D8B030D-6E8A-4147-A177-3AD203B41FA5}">
                      <a16:colId xmlns:a16="http://schemas.microsoft.com/office/drawing/2014/main" val="738128750"/>
                    </a:ext>
                  </a:extLst>
                </a:gridCol>
                <a:gridCol w="1987757">
                  <a:extLst>
                    <a:ext uri="{9D8B030D-6E8A-4147-A177-3AD203B41FA5}">
                      <a16:colId xmlns:a16="http://schemas.microsoft.com/office/drawing/2014/main" val="2188855737"/>
                    </a:ext>
                  </a:extLst>
                </a:gridCol>
              </a:tblGrid>
              <a:tr h="324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ПО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Индикатор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Единична стойност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33032"/>
                  </a:ext>
                </a:extLst>
              </a:tr>
              <a:tr h="3296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Обща дължина на реконструирани или модернизирани пътища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Open Sans Light" panose="020B0306030504020204" pitchFamily="34" charset="0"/>
                        </a:rPr>
                        <a:t>862 554,3 лв/км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76109"/>
                  </a:ext>
                </a:extLst>
              </a:tr>
              <a:tr h="32967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Път ІІІ-554 Нова Загора – Симеоновград (2008-2010)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929 403,15 </a:t>
                      </a:r>
                      <a:r>
                        <a:rPr lang="bg-BG" sz="14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лв</a:t>
                      </a:r>
                      <a:r>
                        <a:rPr lang="bg-BG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/км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530623"/>
                  </a:ext>
                </a:extLst>
              </a:tr>
              <a:tr h="32967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„Транзитни пътища V” – Лот 5 (2011-2013)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604 457,80  </a:t>
                      </a:r>
                      <a:r>
                        <a:rPr lang="bg-B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лв</a:t>
                      </a: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/км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716653"/>
                  </a:ext>
                </a:extLst>
              </a:tr>
              <a:tr h="32967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Път II-79 Елхово – Бургас (2009-2014)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727 436,44 лв/км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804690"/>
                  </a:ext>
                </a:extLst>
              </a:tr>
              <a:tr h="32967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Път ІІ-64 Баня – АМ „ТРАКИЯ” (2008-2010)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567 660,46 </a:t>
                      </a:r>
                      <a:r>
                        <a:rPr lang="bg-B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лв</a:t>
                      </a: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/км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856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515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F84F9-B13F-4CC4-9B30-CD03C32FB610}"/>
              </a:ext>
            </a:extLst>
          </p:cNvPr>
          <p:cNvSpPr txBox="1"/>
          <p:nvPr/>
        </p:nvSpPr>
        <p:spPr>
          <a:xfrm>
            <a:off x="700709" y="1232303"/>
            <a:ext cx="8100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ОПРР има цялостно положително въздействие върху социално-икономическата среда</a:t>
            </a:r>
            <a:endParaRPr lang="en-US" sz="16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" y="487644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Социално-икономическа среда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BAF411-16B3-4744-8F68-AF4CA934E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36966"/>
              </p:ext>
            </p:extLst>
          </p:nvPr>
        </p:nvGraphicFramePr>
        <p:xfrm>
          <a:off x="864704" y="1878634"/>
          <a:ext cx="7486340" cy="3072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7496">
                  <a:extLst>
                    <a:ext uri="{9D8B030D-6E8A-4147-A177-3AD203B41FA5}">
                      <a16:colId xmlns:a16="http://schemas.microsoft.com/office/drawing/2014/main" val="3349562109"/>
                    </a:ext>
                  </a:extLst>
                </a:gridCol>
                <a:gridCol w="2178844">
                  <a:extLst>
                    <a:ext uri="{9D8B030D-6E8A-4147-A177-3AD203B41FA5}">
                      <a16:colId xmlns:a16="http://schemas.microsoft.com/office/drawing/2014/main" val="2972677615"/>
                    </a:ext>
                  </a:extLst>
                </a:gridCol>
              </a:tblGrid>
              <a:tr h="308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effectLst/>
                        </a:rPr>
                        <a:t>Макроикономически показатели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effectLst/>
                        </a:rPr>
                        <a:t>Ефект към 2020 г.*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160411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БВП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0.5%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3603650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Износ на стоки и услуги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0.0%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87132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</a:rPr>
                        <a:t>Внос на стоки и услуги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0.3%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2157464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Текуща сметка (% от БВП)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0.30 п.п.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497106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Частно потребление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</a:rPr>
                        <a:t>0.6%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796530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Частни инвестиции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1.2%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129695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Заетост (15-64 г.)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0.5%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634843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Коефициент на безработица (15-64 г.)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-0.24 п.п.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449010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Средна работна заплата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0.3%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027827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Инфлация по ХИПЦ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0.1%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445018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Бюджетен баланс (% от БВП)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</a:rPr>
                        <a:t>0.14 п.п.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545832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4228ED2-E63D-44C8-831C-5B06CA291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09" y="49793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Open Sans Light" panose="020B0306030504020204" pitchFamily="34" charset="0"/>
              </a:rPr>
              <a:t>Източник: МФ *Общ ефект с натрупване от 2014 г. до края на 2019 г.</a:t>
            </a:r>
            <a:endParaRPr kumimoji="0" lang="bg-BG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71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" y="487644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Териториално въздействие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EF723-02F5-4E6E-8BA2-2E22A3F15A79}"/>
              </a:ext>
            </a:extLst>
          </p:cNvPr>
          <p:cNvSpPr txBox="1"/>
          <p:nvPr/>
        </p:nvSpPr>
        <p:spPr>
          <a:xfrm>
            <a:off x="665922" y="1202599"/>
            <a:ext cx="8100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Не се наблюдава въздействие върху намаляване на различията между регионите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5156E-D71F-4A77-BEFB-D07A0F870C85}"/>
              </a:ext>
            </a:extLst>
          </p:cNvPr>
          <p:cNvSpPr txBox="1"/>
          <p:nvPr/>
        </p:nvSpPr>
        <p:spPr>
          <a:xfrm>
            <a:off x="665922" y="2027755"/>
            <a:ext cx="75580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Различия между регионите и областите в страната се запазват, като в някои случаи се задълбочават. </a:t>
            </a:r>
          </a:p>
          <a:p>
            <a:pPr algn="l"/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Югозападният и Южен централен район се развиват с по-бързи темпове, докато Северозападният район изостава.</a:t>
            </a:r>
          </a:p>
          <a:p>
            <a:pPr algn="l"/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Разликите между София и останалите градове и области са значителни.</a:t>
            </a:r>
            <a:endParaRPr lang="en-US" sz="1800" b="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07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" y="487644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Демографски процеси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6571D2-B83F-4603-8994-A481BF540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597236"/>
              </p:ext>
            </p:extLst>
          </p:nvPr>
        </p:nvGraphicFramePr>
        <p:xfrm>
          <a:off x="586410" y="1421296"/>
          <a:ext cx="3985590" cy="326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E3E180-A50F-4540-960E-280EE690A95E}"/>
              </a:ext>
            </a:extLst>
          </p:cNvPr>
          <p:cNvSpPr txBox="1"/>
          <p:nvPr/>
        </p:nvSpPr>
        <p:spPr>
          <a:xfrm>
            <a:off x="417444" y="4691270"/>
            <a:ext cx="3985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Обща промяна на населението по статистически райони, брой</a:t>
            </a:r>
            <a:endParaRPr lang="en-US" sz="1400" b="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83A6D81-4502-41E9-B2F4-F871FEF70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407784"/>
              </p:ext>
            </p:extLst>
          </p:nvPr>
        </p:nvGraphicFramePr>
        <p:xfrm>
          <a:off x="4685212" y="1473512"/>
          <a:ext cx="4166670" cy="320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14A1502-F56B-48BF-8955-B45E4B6E78C9}"/>
              </a:ext>
            </a:extLst>
          </p:cNvPr>
          <p:cNvSpPr txBox="1"/>
          <p:nvPr/>
        </p:nvSpPr>
        <p:spPr>
          <a:xfrm>
            <a:off x="4850295" y="4681330"/>
            <a:ext cx="38365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Механичен прираст на населението по статистически райони, брой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433169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" y="487644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БВП на човек от населението по области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C34F27-CB8A-4A36-9364-E424D95F9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959585"/>
              </p:ext>
            </p:extLst>
          </p:nvPr>
        </p:nvGraphicFramePr>
        <p:xfrm>
          <a:off x="1391478" y="1311965"/>
          <a:ext cx="6599583" cy="325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6E014F7-D888-4643-95AB-D092394213AA}"/>
              </a:ext>
            </a:extLst>
          </p:cNvPr>
          <p:cNvSpPr txBox="1"/>
          <p:nvPr/>
        </p:nvSpPr>
        <p:spPr>
          <a:xfrm>
            <a:off x="2027582" y="4693703"/>
            <a:ext cx="58442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БВП на човек от населението, текущи цени, общо за страната и по области, евро/човек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978610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89675"/>
            <a:ext cx="2133600" cy="365125"/>
          </a:xfrm>
        </p:spPr>
        <p:txBody>
          <a:bodyPr/>
          <a:lstStyle/>
          <a:p>
            <a:fld id="{854A278F-5EF4-440B-AEB3-105C93F46D71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" y="487644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Коефициент на безработица - райони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014F7-D888-4643-95AB-D092394213AA}"/>
              </a:ext>
            </a:extLst>
          </p:cNvPr>
          <p:cNvSpPr txBox="1"/>
          <p:nvPr/>
        </p:nvSpPr>
        <p:spPr>
          <a:xfrm>
            <a:off x="1550504" y="4544695"/>
            <a:ext cx="5844209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Коефициент на безработица (15-64 навършени години по статистически райони, %</a:t>
            </a:r>
          </a:p>
          <a:p>
            <a:pPr algn="l"/>
            <a:r>
              <a:rPr lang="bg-BG" sz="1400" b="0" dirty="0">
                <a:solidFill>
                  <a:srgbClr val="C00000"/>
                </a:solidFill>
                <a:latin typeface="Times New Roman" panose="02020603050405020304" pitchFamily="18" charset="0"/>
              </a:rPr>
              <a:t>-Северозападен         </a:t>
            </a:r>
            <a:r>
              <a:rPr lang="bg-BG" sz="1400" b="0" dirty="0">
                <a:solidFill>
                  <a:srgbClr val="00B050"/>
                </a:solidFill>
                <a:latin typeface="Times New Roman" panose="02020603050405020304" pitchFamily="18" charset="0"/>
              </a:rPr>
              <a:t>- Югозападен</a:t>
            </a:r>
          </a:p>
          <a:p>
            <a:pPr algn="l"/>
            <a:r>
              <a:rPr lang="bg-BG" sz="1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-Северен централен  </a:t>
            </a:r>
            <a:r>
              <a:rPr lang="bg-BG" sz="1400" b="0" dirty="0">
                <a:solidFill>
                  <a:srgbClr val="FFC000"/>
                </a:solidFill>
                <a:latin typeface="Times New Roman" panose="02020603050405020304" pitchFamily="18" charset="0"/>
              </a:rPr>
              <a:t>- Южен Централен</a:t>
            </a:r>
          </a:p>
          <a:p>
            <a:pPr algn="l"/>
            <a:r>
              <a:rPr lang="bg-BG" sz="14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-Североизточен          </a:t>
            </a:r>
            <a:r>
              <a:rPr lang="bg-BG" sz="1400" b="0" dirty="0">
                <a:solidFill>
                  <a:srgbClr val="0070C0"/>
                </a:solidFill>
                <a:latin typeface="Times New Roman" panose="02020603050405020304" pitchFamily="18" charset="0"/>
              </a:rPr>
              <a:t>-Югоизточен</a:t>
            </a:r>
            <a:endParaRPr lang="en-US" sz="1400" b="0" dirty="0">
              <a:solidFill>
                <a:srgbClr val="0070C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EC4B4A-FBFC-49F6-8194-51F8B52FE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301494"/>
              </p:ext>
            </p:extLst>
          </p:nvPr>
        </p:nvGraphicFramePr>
        <p:xfrm>
          <a:off x="1480930" y="1361661"/>
          <a:ext cx="6390861" cy="318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915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89675"/>
            <a:ext cx="2133600" cy="365125"/>
          </a:xfrm>
        </p:spPr>
        <p:txBody>
          <a:bodyPr/>
          <a:lstStyle/>
          <a:p>
            <a:fld id="{854A278F-5EF4-440B-AEB3-105C93F46D71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16" y="487644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Население в риск от бедност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014F7-D888-4643-95AB-D092394213AA}"/>
              </a:ext>
            </a:extLst>
          </p:cNvPr>
          <p:cNvSpPr txBox="1"/>
          <p:nvPr/>
        </p:nvSpPr>
        <p:spPr>
          <a:xfrm>
            <a:off x="1113183" y="4544695"/>
            <a:ext cx="726550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Open Sans Light" panose="020B0306030504020204" pitchFamily="34" charset="0"/>
              </a:rPr>
              <a:t>Население в риск от бедност или социално изключване по статистически райони, %</a:t>
            </a:r>
            <a:endParaRPr lang="en-US" sz="1400" b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algn="l"/>
            <a:r>
              <a:rPr lang="bg-BG" sz="1400" b="0" dirty="0">
                <a:solidFill>
                  <a:srgbClr val="C00000"/>
                </a:solidFill>
                <a:latin typeface="Times New Roman" panose="02020603050405020304" pitchFamily="18" charset="0"/>
              </a:rPr>
              <a:t>-Северозападен         </a:t>
            </a:r>
            <a:r>
              <a:rPr lang="bg-BG" sz="1400" b="0" dirty="0">
                <a:solidFill>
                  <a:srgbClr val="00B050"/>
                </a:solidFill>
                <a:latin typeface="Times New Roman" panose="02020603050405020304" pitchFamily="18" charset="0"/>
              </a:rPr>
              <a:t>- Югозападен</a:t>
            </a:r>
          </a:p>
          <a:p>
            <a:pPr algn="l"/>
            <a:r>
              <a:rPr lang="bg-BG" sz="1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-Северен централен  </a:t>
            </a:r>
            <a:r>
              <a:rPr lang="bg-BG" sz="1400" b="0" dirty="0">
                <a:solidFill>
                  <a:srgbClr val="FFC000"/>
                </a:solidFill>
                <a:latin typeface="Times New Roman" panose="02020603050405020304" pitchFamily="18" charset="0"/>
              </a:rPr>
              <a:t>- Южен Централен</a:t>
            </a:r>
          </a:p>
          <a:p>
            <a:pPr algn="l"/>
            <a:r>
              <a:rPr lang="bg-BG" sz="14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-Североизточен          </a:t>
            </a:r>
            <a:r>
              <a:rPr lang="bg-BG" sz="1400" b="0" dirty="0">
                <a:solidFill>
                  <a:srgbClr val="0070C0"/>
                </a:solidFill>
                <a:latin typeface="Times New Roman" panose="02020603050405020304" pitchFamily="18" charset="0"/>
              </a:rPr>
              <a:t>-Югоизточен</a:t>
            </a:r>
            <a:endParaRPr lang="en-US" sz="1400" b="0" dirty="0">
              <a:solidFill>
                <a:srgbClr val="0070C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1F6B7EB-2616-430D-AA84-902E20898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534796"/>
              </p:ext>
            </p:extLst>
          </p:nvPr>
        </p:nvGraphicFramePr>
        <p:xfrm>
          <a:off x="897316" y="1490137"/>
          <a:ext cx="7558088" cy="2802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1651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89675"/>
            <a:ext cx="2133600" cy="365125"/>
          </a:xfrm>
        </p:spPr>
        <p:txBody>
          <a:bodyPr/>
          <a:lstStyle/>
          <a:p>
            <a:fld id="{854A278F-5EF4-440B-AEB3-105C93F46D71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16" y="487644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 err="1"/>
              <a:t>Полицентрично</a:t>
            </a:r>
            <a:r>
              <a:rPr lang="bg-BG" dirty="0"/>
              <a:t> развитие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24D2F3-F960-4EB1-8C43-A5DBD3664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22757"/>
            <a:ext cx="8438321" cy="5735356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FE577A2-E35E-45ED-96F6-F6F10E398720}"/>
              </a:ext>
            </a:extLst>
          </p:cNvPr>
          <p:cNvSpPr/>
          <p:nvPr/>
        </p:nvSpPr>
        <p:spPr bwMode="auto">
          <a:xfrm>
            <a:off x="1659834" y="3428999"/>
            <a:ext cx="288236" cy="27829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9D5977-3F0B-4245-ABA2-BC22905DFECB}"/>
              </a:ext>
            </a:extLst>
          </p:cNvPr>
          <p:cNvSpPr/>
          <p:nvPr/>
        </p:nvSpPr>
        <p:spPr bwMode="auto">
          <a:xfrm>
            <a:off x="3498574" y="4457699"/>
            <a:ext cx="178904" cy="17393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00B413-F3E9-434F-B5C3-68F66EEE4B24}"/>
              </a:ext>
            </a:extLst>
          </p:cNvPr>
          <p:cNvSpPr/>
          <p:nvPr/>
        </p:nvSpPr>
        <p:spPr bwMode="auto">
          <a:xfrm>
            <a:off x="6960705" y="3904420"/>
            <a:ext cx="178904" cy="17393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7701F8-98E5-4FE7-BD8E-3A21A0B72282}"/>
              </a:ext>
            </a:extLst>
          </p:cNvPr>
          <p:cNvSpPr/>
          <p:nvPr/>
        </p:nvSpPr>
        <p:spPr bwMode="auto">
          <a:xfrm>
            <a:off x="7530548" y="2721664"/>
            <a:ext cx="178904" cy="17393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9262D7-416B-4E6E-8A92-048CA276AF98}"/>
              </a:ext>
            </a:extLst>
          </p:cNvPr>
          <p:cNvSpPr/>
          <p:nvPr/>
        </p:nvSpPr>
        <p:spPr bwMode="auto">
          <a:xfrm>
            <a:off x="6669155" y="1227005"/>
            <a:ext cx="241853" cy="248478"/>
          </a:xfrm>
          <a:prstGeom prst="ellipse">
            <a:avLst/>
          </a:prstGeom>
          <a:noFill/>
          <a:ln w="57150" cap="flat" cmpd="sng" algn="ctr">
            <a:solidFill>
              <a:srgbClr val="EC74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0F0859-6D8B-4EB9-95D2-1EBB45868DD4}"/>
              </a:ext>
            </a:extLst>
          </p:cNvPr>
          <p:cNvSpPr/>
          <p:nvPr/>
        </p:nvSpPr>
        <p:spPr bwMode="auto">
          <a:xfrm>
            <a:off x="5489711" y="3568147"/>
            <a:ext cx="241853" cy="248478"/>
          </a:xfrm>
          <a:prstGeom prst="ellipse">
            <a:avLst/>
          </a:prstGeom>
          <a:noFill/>
          <a:ln w="57150" cap="flat" cmpd="sng" algn="ctr">
            <a:solidFill>
              <a:srgbClr val="EC74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007ECF-9DFE-4792-B8FA-98F0A7457F5C}"/>
              </a:ext>
            </a:extLst>
          </p:cNvPr>
          <p:cNvSpPr/>
          <p:nvPr/>
        </p:nvSpPr>
        <p:spPr bwMode="auto">
          <a:xfrm>
            <a:off x="5705060" y="3886027"/>
            <a:ext cx="241853" cy="248478"/>
          </a:xfrm>
          <a:prstGeom prst="ellipse">
            <a:avLst/>
          </a:prstGeom>
          <a:noFill/>
          <a:ln w="57150" cap="flat" cmpd="sng" algn="ctr">
            <a:solidFill>
              <a:srgbClr val="EC74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9F25ED-8FBF-4719-94B9-DCBA5852FAE2}"/>
              </a:ext>
            </a:extLst>
          </p:cNvPr>
          <p:cNvSpPr/>
          <p:nvPr/>
        </p:nvSpPr>
        <p:spPr bwMode="auto">
          <a:xfrm>
            <a:off x="1249015" y="1296577"/>
            <a:ext cx="241853" cy="248478"/>
          </a:xfrm>
          <a:prstGeom prst="ellipse">
            <a:avLst/>
          </a:prstGeom>
          <a:noFill/>
          <a:ln w="57150" cap="flat" cmpd="sng" algn="ctr">
            <a:solidFill>
              <a:srgbClr val="EC74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8BAF3A0-741D-4077-9663-DF6D414EACFE}"/>
              </a:ext>
            </a:extLst>
          </p:cNvPr>
          <p:cNvSpPr/>
          <p:nvPr/>
        </p:nvSpPr>
        <p:spPr bwMode="auto">
          <a:xfrm>
            <a:off x="2007704" y="2617303"/>
            <a:ext cx="241853" cy="248478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10E878-B552-4E34-AB45-B9B8FBE44A5D}"/>
              </a:ext>
            </a:extLst>
          </p:cNvPr>
          <p:cNvSpPr/>
          <p:nvPr/>
        </p:nvSpPr>
        <p:spPr bwMode="auto">
          <a:xfrm>
            <a:off x="4625006" y="2905539"/>
            <a:ext cx="241853" cy="248478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725F63-AC90-4D75-A47E-152A50CA586B}"/>
              </a:ext>
            </a:extLst>
          </p:cNvPr>
          <p:cNvSpPr/>
          <p:nvPr/>
        </p:nvSpPr>
        <p:spPr bwMode="auto">
          <a:xfrm>
            <a:off x="4227443" y="3230216"/>
            <a:ext cx="241853" cy="248478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36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89675"/>
            <a:ext cx="2133600" cy="365125"/>
          </a:xfrm>
        </p:spPr>
        <p:txBody>
          <a:bodyPr/>
          <a:lstStyle/>
          <a:p>
            <a:fld id="{854A278F-5EF4-440B-AEB3-105C93F46D71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16" y="487644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 err="1"/>
              <a:t>Полицентрично</a:t>
            </a:r>
            <a:r>
              <a:rPr lang="bg-BG" dirty="0"/>
              <a:t> развитие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B717B-B84E-4014-9545-0AB449D82612}"/>
              </a:ext>
            </a:extLst>
          </p:cNvPr>
          <p:cNvSpPr txBox="1"/>
          <p:nvPr/>
        </p:nvSpPr>
        <p:spPr>
          <a:xfrm>
            <a:off x="593862" y="1022489"/>
            <a:ext cx="795627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 се наблюдава принос към целите на постигане на модел на умерен </a:t>
            </a:r>
            <a:r>
              <a:rPr lang="bg-BG" sz="1800" b="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полицентризъм</a:t>
            </a:r>
            <a:endParaRPr lang="bg-BG" sz="1800" b="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Столицата остава основен икономически център и притегля основните миграционни потоци в страната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градовете на ниво 2 не се забелязват тенденции на промяна спрямо развитието им преди 2013 г. Основни балансьори на София остават Пловдив, Бургас и Варна, докато Стара Загора, Русе и Плевен изостават, както по отношение на населението, така и по отношение на икономическите показатели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общините от ниво 3 ясно изоставане в развитието си бележат Силистра; Видин, Сливен и Ямбол.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Проведеният контрафактологичен анализ показва, че оценените ефекти не са статистически значими т.е. не може да се потвърди наличието на ефект от интервенциите по ОПРР върху миграцията на населението между общините в страната</a:t>
            </a:r>
            <a:r>
              <a:rPr lang="bg-BG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b="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bg-BG" sz="1800" b="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bg-BG" sz="1800" b="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0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Етапи и тематични оценки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BBDF2C-AF35-44EC-A98F-CEAB5D7DC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514115"/>
              </p:ext>
            </p:extLst>
          </p:nvPr>
        </p:nvGraphicFramePr>
        <p:xfrm>
          <a:off x="457201" y="1555905"/>
          <a:ext cx="8229599" cy="4291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130">
                  <a:extLst>
                    <a:ext uri="{9D8B030D-6E8A-4147-A177-3AD203B41FA5}">
                      <a16:colId xmlns:a16="http://schemas.microsoft.com/office/drawing/2014/main" val="3788855332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640691245"/>
                    </a:ext>
                  </a:extLst>
                </a:gridCol>
                <a:gridCol w="3091069">
                  <a:extLst>
                    <a:ext uri="{9D8B030D-6E8A-4147-A177-3AD203B41FA5}">
                      <a16:colId xmlns:a16="http://schemas.microsoft.com/office/drawing/2014/main" val="2012144154"/>
                    </a:ext>
                  </a:extLst>
                </a:gridCol>
              </a:tblGrid>
              <a:tr h="348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>
                          <a:effectLst/>
                        </a:rPr>
                        <a:t>Етап </a:t>
                      </a:r>
                      <a:endParaRPr lang="bg-BG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 dirty="0">
                          <a:effectLst/>
                        </a:rPr>
                        <a:t>Обхват </a:t>
                      </a:r>
                      <a:endParaRPr lang="bg-BG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>
                          <a:effectLst/>
                        </a:rPr>
                        <a:t>Период </a:t>
                      </a:r>
                      <a:endParaRPr lang="bg-BG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8243514"/>
                  </a:ext>
                </a:extLst>
              </a:tr>
              <a:tr h="715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>
                          <a:effectLst/>
                        </a:rPr>
                        <a:t>1</a:t>
                      </a:r>
                      <a:endParaRPr lang="bg-BG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800" noProof="0">
                          <a:effectLst/>
                        </a:rPr>
                        <a:t>Встъпителен доклад</a:t>
                      </a:r>
                      <a:endParaRPr lang="bg-BG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>
                          <a:effectLst/>
                        </a:rPr>
                        <a:t>1 месец след подписване на договора </a:t>
                      </a:r>
                      <a:endParaRPr lang="bg-BG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6284880"/>
                  </a:ext>
                </a:extLst>
              </a:tr>
              <a:tr h="715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>
                          <a:effectLst/>
                        </a:rPr>
                        <a:t>2</a:t>
                      </a:r>
                      <a:endParaRPr lang="bg-BG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800" noProof="0" dirty="0">
                          <a:effectLst/>
                        </a:rPr>
                        <a:t>ТО1; ТО2; ТО6 и ТО7 </a:t>
                      </a:r>
                      <a:r>
                        <a:rPr lang="bg-BG" sz="10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</a:t>
                      </a:r>
                      <a:r>
                        <a:rPr lang="bg-BG" sz="1000" noProof="0" dirty="0">
                          <a:effectLst/>
                        </a:rPr>
                        <a:t>а периода 2015-2018)</a:t>
                      </a:r>
                      <a:endParaRPr lang="bg-BG" sz="1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>
                          <a:effectLst/>
                        </a:rPr>
                        <a:t>15 януари - 15 юни 2021 г.</a:t>
                      </a:r>
                      <a:endParaRPr lang="bg-BG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9931110"/>
                  </a:ext>
                </a:extLst>
              </a:tr>
              <a:tr h="715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 dirty="0">
                          <a:effectLst/>
                        </a:rPr>
                        <a:t>3</a:t>
                      </a:r>
                      <a:endParaRPr lang="bg-BG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bg-BG" sz="1800" noProof="0" dirty="0">
                          <a:effectLst/>
                        </a:rPr>
                        <a:t>ТО3; ТО4; ТО5;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800" noProof="0" dirty="0">
                          <a:effectLst/>
                        </a:rPr>
                        <a:t>Актуализация на ТО1, ТО2, и ТО6 </a:t>
                      </a:r>
                      <a:endParaRPr lang="bg-BG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 dirty="0">
                          <a:effectLst/>
                        </a:rPr>
                        <a:t>15 юли 2021 г. - 15 февруари 2022 г.</a:t>
                      </a:r>
                      <a:endParaRPr lang="bg-BG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8907278"/>
                  </a:ext>
                </a:extLst>
              </a:tr>
              <a:tr h="715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bg-BG" sz="1800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8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Актуализация на изготвените тематични оценки</a:t>
                      </a:r>
                      <a:endParaRPr lang="bg-BG" sz="1800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 месеца от приемането на доклада по Етап 3</a:t>
                      </a:r>
                      <a:endParaRPr lang="bg-BG" sz="1800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185664"/>
                  </a:ext>
                </a:extLst>
              </a:tr>
              <a:tr h="1082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bg-BG" sz="1800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bg-BG" sz="1800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ТО7 </a:t>
                      </a:r>
                      <a:r>
                        <a:rPr lang="bg-BG" sz="1000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периода 2019-2021)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bg-BG" sz="1800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Актуализация на изготвените тематични оценки</a:t>
                      </a:r>
                      <a:endParaRPr lang="bg-BG" sz="1800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  месеца от приемането на доклада по Етап 4</a:t>
                      </a:r>
                      <a:endParaRPr lang="bg-BG" sz="1800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5546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F81A59B-85CB-4CB9-97C8-35A41D404662}"/>
              </a:ext>
            </a:extLst>
          </p:cNvPr>
          <p:cNvSpPr/>
          <p:nvPr/>
        </p:nvSpPr>
        <p:spPr bwMode="auto">
          <a:xfrm>
            <a:off x="168965" y="2474843"/>
            <a:ext cx="8975035" cy="834887"/>
          </a:xfrm>
          <a:prstGeom prst="rect">
            <a:avLst/>
          </a:prstGeom>
          <a:noFill/>
          <a:ln>
            <a:solidFill>
              <a:srgbClr val="EC740F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F84F9-B13F-4CC4-9B30-CD03C32FB610}"/>
              </a:ext>
            </a:extLst>
          </p:cNvPr>
          <p:cNvSpPr txBox="1"/>
          <p:nvPr/>
        </p:nvSpPr>
        <p:spPr>
          <a:xfrm>
            <a:off x="655982" y="981082"/>
            <a:ext cx="8100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Препоръки:</a:t>
            </a:r>
            <a:endParaRPr lang="en-US" sz="16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66" y="480889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Балансирано развитие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5156E-D71F-4A77-BEFB-D07A0F870C85}"/>
              </a:ext>
            </a:extLst>
          </p:cNvPr>
          <p:cNvSpPr txBox="1"/>
          <p:nvPr/>
        </p:nvSpPr>
        <p:spPr>
          <a:xfrm>
            <a:off x="591377" y="1350414"/>
            <a:ext cx="79562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Предоставяне на диференцирана, по-целенасочена подкрепа към общините – по-голяма подкрепа за по-изоставащите и стратегически общини, както и за Северозападен район.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Подкрепата за икономически по-силните общини (особено София) трябва да бъде изместена към подкрепа с по-малък дял на БФП и по-голямо използване на ФИ</a:t>
            </a: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Подкрепата чрез ФИ е препоръчително да бъде в по-широки граници от подкрепата с БФП, като по този начин задоволи нужди, които не е възможно да бъдат адресирани с БФП. </a:t>
            </a:r>
            <a:endParaRPr lang="en-US" sz="1800" b="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Фокус на подкрепата върху инфраструктурни мерки за насърчаване на икономическото развитие, образователна и здравна инфраструктура.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Възможности за допълване на подкрепата в зони с потенциал за икономическо развитие с подкрепа за МСП и насърчаване на връзката наука-бизнес при координация с Министерство на икономиката и Министерство на образованието и науката</a:t>
            </a: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bg-BG" sz="1800" b="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65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F84F9-B13F-4CC4-9B30-CD03C32FB610}"/>
              </a:ext>
            </a:extLst>
          </p:cNvPr>
          <p:cNvSpPr txBox="1"/>
          <p:nvPr/>
        </p:nvSpPr>
        <p:spPr>
          <a:xfrm>
            <a:off x="586409" y="1227975"/>
            <a:ext cx="8100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Основни акценти:</a:t>
            </a:r>
            <a:endParaRPr lang="en-US" sz="16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82" y="673590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Въздействие върху околната среда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5156E-D71F-4A77-BEFB-D07A0F870C85}"/>
              </a:ext>
            </a:extLst>
          </p:cNvPr>
          <p:cNvSpPr txBox="1"/>
          <p:nvPr/>
        </p:nvSpPr>
        <p:spPr>
          <a:xfrm>
            <a:off x="586409" y="1719892"/>
            <a:ext cx="7558088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Прилагането на ОПРР 2014-2020 г. не е довело до настъпване на неблагоприятни последствия върху околната среда и човешкото здраве.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Пряко или косвено положително въздействие върху околната среда от мерките за енергийна ефективност и устойчив и интегриран градски транспорт.</a:t>
            </a:r>
          </a:p>
        </p:txBody>
      </p:sp>
    </p:spTree>
    <p:extLst>
      <p:ext uri="{BB962C8B-B14F-4D97-AF65-F5344CB8AC3E}">
        <p14:creationId xmlns:p14="http://schemas.microsoft.com/office/powerpoint/2010/main" val="2541820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bg-BG" dirty="0"/>
              <a:t>Благодаря за вниманието!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692151" y="2283289"/>
            <a:ext cx="3973359" cy="2291422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bg-BG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За връзка с нас:</a:t>
            </a:r>
          </a:p>
          <a:p>
            <a:pPr>
              <a:lnSpc>
                <a:spcPts val="1800"/>
              </a:lnSpc>
            </a:pPr>
            <a:endParaRPr lang="bg-BG" sz="18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800" i="0" dirty="0">
                <a:solidFill>
                  <a:schemeClr val="bg1"/>
                </a:solidFill>
                <a:hlinkClick r:id="rId6"/>
              </a:rPr>
              <a:t>ecoryssee@ecorys.com</a:t>
            </a:r>
            <a:endParaRPr lang="en-US" sz="1800" i="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bg-BG" sz="1800" i="0" dirty="0">
                <a:solidFill>
                  <a:schemeClr val="bg1"/>
                </a:solidFill>
              </a:rPr>
              <a:t>Тел. 02/81 55 684</a:t>
            </a:r>
          </a:p>
          <a:p>
            <a:pPr>
              <a:lnSpc>
                <a:spcPts val="1800"/>
              </a:lnSpc>
            </a:pPr>
            <a:endParaRPr lang="bg-BG" sz="1800" i="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bg-BG" sz="1800" i="0" dirty="0">
                <a:solidFill>
                  <a:schemeClr val="bg1"/>
                </a:solidFill>
              </a:rPr>
              <a:t>Ирена Владимирова</a:t>
            </a:r>
          </a:p>
          <a:p>
            <a:pPr>
              <a:lnSpc>
                <a:spcPts val="1800"/>
              </a:lnSpc>
            </a:pPr>
            <a:r>
              <a:rPr lang="en-US" sz="1800" i="0" dirty="0">
                <a:solidFill>
                  <a:schemeClr val="bg1"/>
                </a:solidFill>
              </a:rPr>
              <a:t>Irena.Vladimirova@ecorys.com</a:t>
            </a:r>
            <a:endParaRPr lang="en-GB" sz="1800" i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96" y="1611984"/>
            <a:ext cx="5000004" cy="5246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65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44158A-3BF3-4297-A721-0D26C1F4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" y="2437207"/>
            <a:ext cx="7558088" cy="431800"/>
          </a:xfrm>
        </p:spPr>
        <p:txBody>
          <a:bodyPr/>
          <a:lstStyle/>
          <a:p>
            <a:pPr algn="ctr"/>
            <a:r>
              <a:rPr lang="bg-BG" dirty="0"/>
              <a:t>Основни изводи от ТО1, ТО2, ТО6 и ТО7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7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8E85AE2-B3CC-4A1A-9926-3BC655CA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67" y="541614"/>
            <a:ext cx="8102566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Индикатори ИП 10а                             </a:t>
            </a:r>
            <a:r>
              <a:rPr lang="bg-BG" sz="1600" dirty="0"/>
              <a:t>към 30.04.2021 </a:t>
            </a:r>
            <a:r>
              <a:rPr lang="bg-BG" dirty="0"/>
              <a:t/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939BEE-BD92-4FC5-ABB8-E17F545B4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19412"/>
              </p:ext>
            </p:extLst>
          </p:nvPr>
        </p:nvGraphicFramePr>
        <p:xfrm>
          <a:off x="415267" y="1275391"/>
          <a:ext cx="8102566" cy="3583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1510">
                  <a:extLst>
                    <a:ext uri="{9D8B030D-6E8A-4147-A177-3AD203B41FA5}">
                      <a16:colId xmlns:a16="http://schemas.microsoft.com/office/drawing/2014/main" val="2780284604"/>
                    </a:ext>
                  </a:extLst>
                </a:gridCol>
                <a:gridCol w="463556">
                  <a:extLst>
                    <a:ext uri="{9D8B030D-6E8A-4147-A177-3AD203B41FA5}">
                      <a16:colId xmlns:a16="http://schemas.microsoft.com/office/drawing/2014/main" val="3946859595"/>
                    </a:ext>
                  </a:extLst>
                </a:gridCol>
                <a:gridCol w="1255463">
                  <a:extLst>
                    <a:ext uri="{9D8B030D-6E8A-4147-A177-3AD203B41FA5}">
                      <a16:colId xmlns:a16="http://schemas.microsoft.com/office/drawing/2014/main" val="1090543010"/>
                    </a:ext>
                  </a:extLst>
                </a:gridCol>
                <a:gridCol w="1352037">
                  <a:extLst>
                    <a:ext uri="{9D8B030D-6E8A-4147-A177-3AD203B41FA5}">
                      <a16:colId xmlns:a16="http://schemas.microsoft.com/office/drawing/2014/main" val="3856778629"/>
                    </a:ext>
                  </a:extLst>
                </a:gridCol>
              </a:tblGrid>
              <a:tr h="75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Индикатор за изпълнение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ПО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Изпълнение постигнато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Изпълнение планирано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325340"/>
                  </a:ext>
                </a:extLst>
              </a:tr>
              <a:tr h="107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CO35 Грижи за децата и образование: Капацитет на подпомогнатата инфраструктура, предназначена за грижи за децата или образование, лица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72,1%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102%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7158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1511 Представители от маргинализираните групи, включително роми, ползващи модернизираната образователна инфраструктура, лица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54,7%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101%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3138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CO35 Грижи за децата и образование: Капацитет на подпомогнатата инфраструктура, предназначена за грижи за децата или образование, лица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37,0%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103%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8723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3111 Представители на маргинализирани групи, включително роми, облагодетелствани от модернизирана образователна инфраструктура, лица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58,1%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108%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6515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3112 Училища, получили ново спортно оборудване, брой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0,0%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114%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33626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23731C-8327-4544-826E-88EB32C48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29674"/>
              </p:ext>
            </p:extLst>
          </p:nvPr>
        </p:nvGraphicFramePr>
        <p:xfrm>
          <a:off x="415268" y="5036464"/>
          <a:ext cx="8102565" cy="1093259"/>
        </p:xfrm>
        <a:graphic>
          <a:graphicData uri="http://schemas.openxmlformats.org/drawingml/2006/table">
            <a:tbl>
              <a:tblPr firstRow="1" firstCol="1" bandRow="1"/>
              <a:tblGrid>
                <a:gridCol w="4882289">
                  <a:extLst>
                    <a:ext uri="{9D8B030D-6E8A-4147-A177-3AD203B41FA5}">
                      <a16:colId xmlns:a16="http://schemas.microsoft.com/office/drawing/2014/main" val="1545037445"/>
                    </a:ext>
                  </a:extLst>
                </a:gridCol>
                <a:gridCol w="447260">
                  <a:extLst>
                    <a:ext uri="{9D8B030D-6E8A-4147-A177-3AD203B41FA5}">
                      <a16:colId xmlns:a16="http://schemas.microsoft.com/office/drawing/2014/main" val="386932222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104479111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843289829"/>
                    </a:ext>
                  </a:extLst>
                </a:gridCol>
                <a:gridCol w="1292085">
                  <a:extLst>
                    <a:ext uri="{9D8B030D-6E8A-4147-A177-3AD203B41FA5}">
                      <a16:colId xmlns:a16="http://schemas.microsoft.com/office/drawing/2014/main" val="1193723689"/>
                    </a:ext>
                  </a:extLst>
                </a:gridCol>
              </a:tblGrid>
              <a:tr h="4705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 за резултат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База, 2013 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Цел, 2023 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Изпълнение 2018г.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23008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Дял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модернизираните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образователни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институции,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 (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69%)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37094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311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Дял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модернизираните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образователни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институции,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(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59%)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99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46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8E85AE2-B3CC-4A1A-9926-3BC655CA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68" y="720282"/>
            <a:ext cx="8102566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Индикатори ИП 4с                                 </a:t>
            </a:r>
            <a:r>
              <a:rPr lang="bg-BG" sz="1600" dirty="0"/>
              <a:t>към 30.04.2021 </a:t>
            </a:r>
            <a:r>
              <a:rPr lang="bg-BG" dirty="0"/>
              <a:t/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F474E9-EA52-4DC1-AB59-756C0CCB2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876060"/>
              </p:ext>
            </p:extLst>
          </p:nvPr>
        </p:nvGraphicFramePr>
        <p:xfrm>
          <a:off x="415269" y="1317499"/>
          <a:ext cx="8102565" cy="2681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0827">
                  <a:extLst>
                    <a:ext uri="{9D8B030D-6E8A-4147-A177-3AD203B41FA5}">
                      <a16:colId xmlns:a16="http://schemas.microsoft.com/office/drawing/2014/main" val="1429700809"/>
                    </a:ext>
                  </a:extLst>
                </a:gridCol>
                <a:gridCol w="765313">
                  <a:extLst>
                    <a:ext uri="{9D8B030D-6E8A-4147-A177-3AD203B41FA5}">
                      <a16:colId xmlns:a16="http://schemas.microsoft.com/office/drawing/2014/main" val="2783832708"/>
                    </a:ext>
                  </a:extLst>
                </a:gridCol>
                <a:gridCol w="725556">
                  <a:extLst>
                    <a:ext uri="{9D8B030D-6E8A-4147-A177-3AD203B41FA5}">
                      <a16:colId xmlns:a16="http://schemas.microsoft.com/office/drawing/2014/main" val="3996029680"/>
                    </a:ext>
                  </a:extLst>
                </a:gridCol>
                <a:gridCol w="805070">
                  <a:extLst>
                    <a:ext uri="{9D8B030D-6E8A-4147-A177-3AD203B41FA5}">
                      <a16:colId xmlns:a16="http://schemas.microsoft.com/office/drawing/2014/main" val="1553452529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161171649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Индикатор за изпълнение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Изпълнение постигнато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Изпълнение планирано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8544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ПО1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ПО2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ПО1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ПО2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7710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effectLst/>
                        </a:rPr>
                        <a:t>CO31 Енергийна ефективност: Брой домакинства, преминали в по-горен клас на енергопотребление, домакинства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effectLst/>
                        </a:rPr>
                        <a:t>80%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70</a:t>
                      </a:r>
                      <a:r>
                        <a:rPr lang="bg-BG" sz="1400" kern="12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effectLst/>
                        </a:rPr>
                        <a:t>1</a:t>
                      </a:r>
                      <a:r>
                        <a:rPr lang="en-US" sz="1400" kern="1200" dirty="0">
                          <a:effectLst/>
                        </a:rPr>
                        <a:t>66</a:t>
                      </a:r>
                      <a:r>
                        <a:rPr lang="bg-BG" sz="1400" kern="12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>
                          <a:effectLst/>
                        </a:rPr>
                        <a:t>112%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3397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>
                          <a:effectLst/>
                        </a:rPr>
                        <a:t>CO32 Енергийна ефективност: Понижаване на годишното потребление на първична енергия от обществените сгради, kWh/година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effectLst/>
                        </a:rPr>
                        <a:t>120%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98</a:t>
                      </a:r>
                      <a:r>
                        <a:rPr lang="bg-BG" sz="1400" kern="12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effectLst/>
                        </a:rPr>
                        <a:t>16</a:t>
                      </a:r>
                      <a:r>
                        <a:rPr lang="en-US" sz="1400" kern="1200" dirty="0">
                          <a:effectLst/>
                        </a:rPr>
                        <a:t>9</a:t>
                      </a:r>
                      <a:r>
                        <a:rPr lang="bg-BG" sz="1400" kern="12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>
                          <a:effectLst/>
                        </a:rPr>
                        <a:t>102%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1907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>
                          <a:effectLst/>
                        </a:rPr>
                        <a:t>CO34 Намаляване на емисиите на парникови газове: Очаквано годишно намаляване на емисиите на парникови газове, тонове CO2 екв.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effectLst/>
                        </a:rPr>
                        <a:t>94%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effectLst/>
                        </a:rPr>
                        <a:t>7</a:t>
                      </a:r>
                      <a:r>
                        <a:rPr lang="en-US" sz="1400" kern="1200" dirty="0">
                          <a:effectLst/>
                        </a:rPr>
                        <a:t>8</a:t>
                      </a:r>
                      <a:r>
                        <a:rPr lang="bg-BG" sz="1400" kern="12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effectLst/>
                        </a:rPr>
                        <a:t>1</a:t>
                      </a:r>
                      <a:r>
                        <a:rPr lang="en-US" sz="1400" kern="1200" dirty="0">
                          <a:effectLst/>
                        </a:rPr>
                        <a:t>78</a:t>
                      </a:r>
                      <a:r>
                        <a:rPr lang="bg-BG" sz="1400" kern="12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effectLst/>
                        </a:rPr>
                        <a:t>107%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49955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C94226-9D1A-4DE6-9A9F-A497F7D98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710971"/>
              </p:ext>
            </p:extLst>
          </p:nvPr>
        </p:nvGraphicFramePr>
        <p:xfrm>
          <a:off x="415270" y="4164839"/>
          <a:ext cx="8102564" cy="1860677"/>
        </p:xfrm>
        <a:graphic>
          <a:graphicData uri="http://schemas.openxmlformats.org/drawingml/2006/table">
            <a:tbl>
              <a:tblPr firstRow="1" firstCol="1" bandRow="1"/>
              <a:tblGrid>
                <a:gridCol w="5140705">
                  <a:extLst>
                    <a:ext uri="{9D8B030D-6E8A-4147-A177-3AD203B41FA5}">
                      <a16:colId xmlns:a16="http://schemas.microsoft.com/office/drawing/2014/main" val="4123223624"/>
                    </a:ext>
                  </a:extLst>
                </a:gridCol>
                <a:gridCol w="487017">
                  <a:extLst>
                    <a:ext uri="{9D8B030D-6E8A-4147-A177-3AD203B41FA5}">
                      <a16:colId xmlns:a16="http://schemas.microsoft.com/office/drawing/2014/main" val="1318609704"/>
                    </a:ext>
                  </a:extLst>
                </a:gridCol>
                <a:gridCol w="904461">
                  <a:extLst>
                    <a:ext uri="{9D8B030D-6E8A-4147-A177-3AD203B41FA5}">
                      <a16:colId xmlns:a16="http://schemas.microsoft.com/office/drawing/2014/main" val="729757686"/>
                    </a:ext>
                  </a:extLst>
                </a:gridCol>
                <a:gridCol w="864705">
                  <a:extLst>
                    <a:ext uri="{9D8B030D-6E8A-4147-A177-3AD203B41FA5}">
                      <a16:colId xmlns:a16="http://schemas.microsoft.com/office/drawing/2014/main" val="1416423167"/>
                    </a:ext>
                  </a:extLst>
                </a:gridCol>
                <a:gridCol w="705676">
                  <a:extLst>
                    <a:ext uri="{9D8B030D-6E8A-4147-A177-3AD203B41FA5}">
                      <a16:colId xmlns:a16="http://schemas.microsoft.com/office/drawing/2014/main" val="2432023902"/>
                    </a:ext>
                  </a:extLst>
                </a:gridCol>
              </a:tblGrid>
              <a:tr h="1155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 за резултат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База, 2013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 2023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766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Крайно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енергийно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потребление от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домакинства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Хиляди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тонове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нефтен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еквивалент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(1000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т.н.е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2 257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2 248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2 318</a:t>
                      </a:r>
                      <a:r>
                        <a:rPr lang="bg-BG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998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Крайно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енергийно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потребление от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публичната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администрация,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търговията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услугите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Хиляди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тонове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нефтен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еквивалент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(1000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т.н.е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1 199</a:t>
                      </a:r>
                      <a:r>
                        <a:rPr lang="bg-BG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393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Крайно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енергийно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потребление от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домакинства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Хиляди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тонове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нефтен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еквивалент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(1000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т.н.е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2 257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2 254</a:t>
                      </a:r>
                      <a:r>
                        <a:rPr lang="bg-BG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2 318</a:t>
                      </a:r>
                      <a:r>
                        <a:rPr lang="bg-BG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272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 Крайно енергийно потребление от публичната администрация, търговията и услугите, Хиляди тонове нефтен еквивалент (1000 т.н.е.)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964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959</a:t>
                      </a:r>
                      <a:r>
                        <a:rPr lang="bg-BG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1 199</a:t>
                      </a:r>
                      <a:r>
                        <a:rPr lang="bg-BG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01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44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8E85AE2-B3CC-4A1A-9926-3BC655CA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67" y="505393"/>
            <a:ext cx="8102566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Индикатори ИП 4е                             </a:t>
            </a:r>
            <a:r>
              <a:rPr lang="bg-BG" sz="1600" dirty="0"/>
              <a:t>към 30.04.2021 </a:t>
            </a:r>
            <a:r>
              <a:rPr lang="bg-BG" dirty="0"/>
              <a:t/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939BEE-BD92-4FC5-ABB8-E17F545B4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31811"/>
              </p:ext>
            </p:extLst>
          </p:nvPr>
        </p:nvGraphicFramePr>
        <p:xfrm>
          <a:off x="415267" y="1432671"/>
          <a:ext cx="8102566" cy="1553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1510">
                  <a:extLst>
                    <a:ext uri="{9D8B030D-6E8A-4147-A177-3AD203B41FA5}">
                      <a16:colId xmlns:a16="http://schemas.microsoft.com/office/drawing/2014/main" val="2780284604"/>
                    </a:ext>
                  </a:extLst>
                </a:gridCol>
                <a:gridCol w="463556">
                  <a:extLst>
                    <a:ext uri="{9D8B030D-6E8A-4147-A177-3AD203B41FA5}">
                      <a16:colId xmlns:a16="http://schemas.microsoft.com/office/drawing/2014/main" val="3946859595"/>
                    </a:ext>
                  </a:extLst>
                </a:gridCol>
                <a:gridCol w="1255463">
                  <a:extLst>
                    <a:ext uri="{9D8B030D-6E8A-4147-A177-3AD203B41FA5}">
                      <a16:colId xmlns:a16="http://schemas.microsoft.com/office/drawing/2014/main" val="1090543010"/>
                    </a:ext>
                  </a:extLst>
                </a:gridCol>
                <a:gridCol w="1352037">
                  <a:extLst>
                    <a:ext uri="{9D8B030D-6E8A-4147-A177-3AD203B41FA5}">
                      <a16:colId xmlns:a16="http://schemas.microsoft.com/office/drawing/2014/main" val="3856778629"/>
                    </a:ext>
                  </a:extLst>
                </a:gridCol>
              </a:tblGrid>
              <a:tr h="75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Индикатор за изпълнение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ПО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Изпълнение постигнато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Изпълнение планирано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325340"/>
                  </a:ext>
                </a:extLst>
              </a:tr>
              <a:tr h="1073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CO34 Намаляване на емисиите на парникови газове: Очаквано годишно намаляване на емисиите на парникови газове, тонове CO2 екв.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7158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1211 Обща дължина на нови или подобрени линии на обществения транспорт, км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313818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23731C-8327-4544-826E-88EB32C48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70557"/>
              </p:ext>
            </p:extLst>
          </p:nvPr>
        </p:nvGraphicFramePr>
        <p:xfrm>
          <a:off x="415268" y="3545411"/>
          <a:ext cx="8102565" cy="1388182"/>
        </p:xfrm>
        <a:graphic>
          <a:graphicData uri="http://schemas.openxmlformats.org/drawingml/2006/table">
            <a:tbl>
              <a:tblPr firstRow="1" firstCol="1" bandRow="1"/>
              <a:tblGrid>
                <a:gridCol w="4802775">
                  <a:extLst>
                    <a:ext uri="{9D8B030D-6E8A-4147-A177-3AD203B41FA5}">
                      <a16:colId xmlns:a16="http://schemas.microsoft.com/office/drawing/2014/main" val="1545037445"/>
                    </a:ext>
                  </a:extLst>
                </a:gridCol>
                <a:gridCol w="586409">
                  <a:extLst>
                    <a:ext uri="{9D8B030D-6E8A-4147-A177-3AD203B41FA5}">
                      <a16:colId xmlns:a16="http://schemas.microsoft.com/office/drawing/2014/main" val="3869322225"/>
                    </a:ext>
                  </a:extLst>
                </a:gridCol>
                <a:gridCol w="805070">
                  <a:extLst>
                    <a:ext uri="{9D8B030D-6E8A-4147-A177-3AD203B41FA5}">
                      <a16:colId xmlns:a16="http://schemas.microsoft.com/office/drawing/2014/main" val="2104479111"/>
                    </a:ext>
                  </a:extLst>
                </a:gridCol>
                <a:gridCol w="815008">
                  <a:extLst>
                    <a:ext uri="{9D8B030D-6E8A-4147-A177-3AD203B41FA5}">
                      <a16:colId xmlns:a16="http://schemas.microsoft.com/office/drawing/2014/main" val="843289829"/>
                    </a:ext>
                  </a:extLst>
                </a:gridCol>
                <a:gridCol w="1093303">
                  <a:extLst>
                    <a:ext uri="{9D8B030D-6E8A-4147-A177-3AD203B41FA5}">
                      <a16:colId xmlns:a16="http://schemas.microsoft.com/office/drawing/2014/main" val="1193723689"/>
                    </a:ext>
                  </a:extLst>
                </a:gridCol>
              </a:tblGrid>
              <a:tr h="5692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  за резултат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База, 2013 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Цел, 2023 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Изпълнение 2018г.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23008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Дял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пътувания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обществен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градски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транспорт, 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6957" marR="669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37094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 Количество на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прахови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частици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градовете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година 2012),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bg-BG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99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50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8E85AE2-B3CC-4A1A-9926-3BC655CA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67" y="594307"/>
            <a:ext cx="8102566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Индикатори ИП 6е                             </a:t>
            </a:r>
            <a:r>
              <a:rPr lang="bg-BG" sz="1600" dirty="0"/>
              <a:t>към 30.04.2021 </a:t>
            </a:r>
            <a:r>
              <a:rPr lang="bg-BG" dirty="0"/>
              <a:t/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939BEE-BD92-4FC5-ABB8-E17F545B4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55890"/>
              </p:ext>
            </p:extLst>
          </p:nvPr>
        </p:nvGraphicFramePr>
        <p:xfrm>
          <a:off x="415267" y="1265630"/>
          <a:ext cx="8102566" cy="2221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1510">
                  <a:extLst>
                    <a:ext uri="{9D8B030D-6E8A-4147-A177-3AD203B41FA5}">
                      <a16:colId xmlns:a16="http://schemas.microsoft.com/office/drawing/2014/main" val="2780284604"/>
                    </a:ext>
                  </a:extLst>
                </a:gridCol>
                <a:gridCol w="463556">
                  <a:extLst>
                    <a:ext uri="{9D8B030D-6E8A-4147-A177-3AD203B41FA5}">
                      <a16:colId xmlns:a16="http://schemas.microsoft.com/office/drawing/2014/main" val="3946859595"/>
                    </a:ext>
                  </a:extLst>
                </a:gridCol>
                <a:gridCol w="1255463">
                  <a:extLst>
                    <a:ext uri="{9D8B030D-6E8A-4147-A177-3AD203B41FA5}">
                      <a16:colId xmlns:a16="http://schemas.microsoft.com/office/drawing/2014/main" val="1090543010"/>
                    </a:ext>
                  </a:extLst>
                </a:gridCol>
                <a:gridCol w="1352037">
                  <a:extLst>
                    <a:ext uri="{9D8B030D-6E8A-4147-A177-3AD203B41FA5}">
                      <a16:colId xmlns:a16="http://schemas.microsoft.com/office/drawing/2014/main" val="3856778629"/>
                    </a:ext>
                  </a:extLst>
                </a:gridCol>
              </a:tblGrid>
              <a:tr h="75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Индикатор за изпълнение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ПО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Изпълнение постигнато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Изпълнение планирано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325340"/>
                  </a:ext>
                </a:extLst>
              </a:tr>
              <a:tr h="1073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CO22 Рехабилитация на земята: Обща площ на рехабилитираната земя, хектари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7158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CO38 Градско развитие: Незастроени площи, създадени или рехабилитирани в градските райони, кв.м.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3138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CO39 Градско развитие: Обществени или търговски сгради, построени или обновени в градските райони, кв.м.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20797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23731C-8327-4544-826E-88EB32C48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71162"/>
              </p:ext>
            </p:extLst>
          </p:nvPr>
        </p:nvGraphicFramePr>
        <p:xfrm>
          <a:off x="415267" y="3894776"/>
          <a:ext cx="8132384" cy="1982527"/>
        </p:xfrm>
        <a:graphic>
          <a:graphicData uri="http://schemas.openxmlformats.org/drawingml/2006/table">
            <a:tbl>
              <a:tblPr firstRow="1" firstCol="1" bandRow="1"/>
              <a:tblGrid>
                <a:gridCol w="4820450">
                  <a:extLst>
                    <a:ext uri="{9D8B030D-6E8A-4147-A177-3AD203B41FA5}">
                      <a16:colId xmlns:a16="http://schemas.microsoft.com/office/drawing/2014/main" val="1545037445"/>
                    </a:ext>
                  </a:extLst>
                </a:gridCol>
                <a:gridCol w="588567">
                  <a:extLst>
                    <a:ext uri="{9D8B030D-6E8A-4147-A177-3AD203B41FA5}">
                      <a16:colId xmlns:a16="http://schemas.microsoft.com/office/drawing/2014/main" val="3869322225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2104479111"/>
                    </a:ext>
                  </a:extLst>
                </a:gridCol>
                <a:gridCol w="818007">
                  <a:extLst>
                    <a:ext uri="{9D8B030D-6E8A-4147-A177-3AD203B41FA5}">
                      <a16:colId xmlns:a16="http://schemas.microsoft.com/office/drawing/2014/main" val="843289829"/>
                    </a:ext>
                  </a:extLst>
                </a:gridCol>
                <a:gridCol w="1097327">
                  <a:extLst>
                    <a:ext uri="{9D8B030D-6E8A-4147-A177-3AD203B41FA5}">
                      <a16:colId xmlns:a16="http://schemas.microsoft.com/office/drawing/2014/main" val="1193723689"/>
                    </a:ext>
                  </a:extLst>
                </a:gridCol>
              </a:tblGrid>
              <a:tr h="5692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  за резултат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База, 2013 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Цел, 2023 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Изпълнение 2018г.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7" marR="6695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23008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Дял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населението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ползващо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 от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подобрена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градска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среда, 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40,09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55,03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56.10</a:t>
                      </a:r>
                      <a:r>
                        <a:rPr lang="bg-BG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102%</a:t>
                      </a:r>
                      <a:r>
                        <a:rPr lang="bg-BG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37094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 Количество на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прахови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частици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градовете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година 2012),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43,47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41,22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47,79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99090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Разходи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придобиване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дълготрайни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материални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година 2012), млрд. евро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5,13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5,01</a:t>
                      </a:r>
                      <a:endParaRPr lang="en-US" sz="14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1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2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8E85AE2-B3CC-4A1A-9926-3BC655CA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67" y="456937"/>
            <a:ext cx="8102566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Индикатори ИП </a:t>
            </a:r>
            <a:r>
              <a:rPr lang="en-US" dirty="0"/>
              <a:t>9</a:t>
            </a:r>
            <a:r>
              <a:rPr lang="bg-BG" dirty="0"/>
              <a:t> а                             </a:t>
            </a:r>
            <a:r>
              <a:rPr lang="bg-BG" sz="1600" dirty="0"/>
              <a:t>към 30.04.2021 </a:t>
            </a:r>
            <a:r>
              <a:rPr lang="bg-BG" dirty="0"/>
              <a:t/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939BEE-BD92-4FC5-ABB8-E17F545B4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24345"/>
              </p:ext>
            </p:extLst>
          </p:nvPr>
        </p:nvGraphicFramePr>
        <p:xfrm>
          <a:off x="415267" y="980697"/>
          <a:ext cx="8102566" cy="5204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1510">
                  <a:extLst>
                    <a:ext uri="{9D8B030D-6E8A-4147-A177-3AD203B41FA5}">
                      <a16:colId xmlns:a16="http://schemas.microsoft.com/office/drawing/2014/main" val="2780284604"/>
                    </a:ext>
                  </a:extLst>
                </a:gridCol>
                <a:gridCol w="463556">
                  <a:extLst>
                    <a:ext uri="{9D8B030D-6E8A-4147-A177-3AD203B41FA5}">
                      <a16:colId xmlns:a16="http://schemas.microsoft.com/office/drawing/2014/main" val="3946859595"/>
                    </a:ext>
                  </a:extLst>
                </a:gridCol>
                <a:gridCol w="1255463">
                  <a:extLst>
                    <a:ext uri="{9D8B030D-6E8A-4147-A177-3AD203B41FA5}">
                      <a16:colId xmlns:a16="http://schemas.microsoft.com/office/drawing/2014/main" val="1090543010"/>
                    </a:ext>
                  </a:extLst>
                </a:gridCol>
                <a:gridCol w="1352037">
                  <a:extLst>
                    <a:ext uri="{9D8B030D-6E8A-4147-A177-3AD203B41FA5}">
                      <a16:colId xmlns:a16="http://schemas.microsoft.com/office/drawing/2014/main" val="3856778629"/>
                    </a:ext>
                  </a:extLst>
                </a:gridCol>
              </a:tblGrid>
              <a:tr h="75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Индикатор за изпълнение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ПО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Изпълнение постигнато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Изпълнение планирано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325340"/>
                  </a:ext>
                </a:extLst>
              </a:tr>
              <a:tr h="1073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CO39 Градско развитие: Обществени или търговски сгради, построени или обновени в градските райони, кв.м.</a:t>
                      </a:r>
                      <a:endParaRPr lang="en-US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7158463"/>
                  </a:ext>
                </a:extLst>
              </a:tr>
              <a:tr h="9578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CO40 Градско развитие: Рехабилитирани жилища в градските райони, жилища</a:t>
                      </a:r>
                      <a:endParaRPr lang="en-US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3138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1421 Население, ползващо подобрени социални услуги, лица</a:t>
                      </a:r>
                      <a:endParaRPr lang="en-US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8723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1422 Представители от маргинализирани групи, включително роми, които се ползват от модернизирана социална инфраструктура, лица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6515817"/>
                  </a:ext>
                </a:extLst>
              </a:tr>
              <a:tr h="803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4111 Население, обхванато от подобрените услуги по спешна медицинска помощ, лица 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3362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4112 Модернизирани обекти на спешна медицинска помощ, обекти</a:t>
                      </a:r>
                      <a:endParaRPr lang="en-US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4097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4121 Закупени съвременни санитарни превозни средства (линейки), брой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6803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4122 Закупени съвременни транспортни медицински средства по въздух (медицински хеликоптери), брой</a:t>
                      </a:r>
                      <a:endParaRPr lang="en-US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5344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CV12 Подкрепени обекти в системата на здравеопазването с подобрен капацитет за реакция при кризи, брой</a:t>
                      </a:r>
                      <a:endParaRPr lang="en-US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8587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CV7 Апарати за белодробна вентилация за подпомагане на лечението на COVID-19, брой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2085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CO35 Грижи за децата и образование: Капацитет на подпомогнатата инфраструктура, предназначена за грижи за децата или образование, лица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0070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5111 Брой подкрепени обекти на социалната инфраструктура в процеса на </a:t>
                      </a:r>
                      <a:r>
                        <a:rPr lang="bg-BG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деинституционализация</a:t>
                      </a:r>
                      <a:r>
                        <a:rPr lang="bg-BG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обекти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38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744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?xml version=&quot;1.0&quot;?&gt;&#10;&lt;data customer=&quot;ecorys&quot; profile=&quot;ecorys&quot; model=&quot;ds-presentatie-2010.xml&quot; country-code=&quot;31&quot; target=&quot;Microsoft PowerPoint&quot; target-version=&quot;14.0.7121&quot;&gt;&lt;presentatie-2010 template=&quot;ds-presentatie-2010.potm&quot; id=&quot;a56be8d6e76f4f2ab4dac98102a83fe9&quot; version=&quot;1.0&quot; lcid=&quot;2057&quot; locale=&quot;en&quot;&gt;&lt;PAPER/&gt;&lt;titel value=&quot;Performance report&quot; formatted-value=&quot;Performance report&quot; format-disabled=&quot;true&quot;/&gt;&lt;subtitel value=&quot;January-May&quot; formatted-value=&quot;January-May&quot; format-disabled=&quot;true&quot;/&gt;&lt;datum-txt value=&quot;2014-06-11T09:26:32&quot; formatted-value=&quot;11 June 2014&quot;/&gt;&lt;datum formatted-value=&quot;11 June 2014&quot;/&gt;&lt;plaats value=&quot;Rotterdam&quot; formatted-value=&quot;Rotterdam&quot; format-disabled=&quot;true&quot;/&gt;&lt;plaatsdatum/&gt;&lt;toehoorders value=&quot;Supervisory Board&quot; formatted-value=&quot;Supervisory Board&quot; format-disabled=&quot;true&quot;/&gt;&lt;spreker-txt value=&quot;Board of Management&quot; formatted-value=&quot;Board of Management&quot; format-disabled=&quot;true&quot;/&gt;&lt;spreker formatted-value=&quot;Supervisory Board\nBoard of Management\n\nRotterdam, 11 June 2014&quot;/&gt;&lt;mylang formatted-value=&quot;2057&quot;/&gt;&lt;/presentatie-2010&gt;&lt;/data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afbeelding"/>
  <p:tag name="DS-LAYOUT-ONSCREEN" val="left:384.923; top:231.231; width:266.577; height:278.210;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tekst"/>
  <p:tag name="DS-LAYOUT-ONSCREEN" val="left:56.625; top:127.5 ; width:595.125; height:354.25;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tekst"/>
  <p:tag name="DS-LAYOUT-ONSCREEN" val="left: 56.625; top:127.5 ; width:595.125; height:354.25;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center-tit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tekst"/>
  <p:tag name="DS-LAYOUT-ONSCREEN" val="left: 56.625; top:127.5 ; width:595.125; height:354.25;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visible:false;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kop"/>
  <p:tag name="DS-LAYOUT-ONSCREEN" val="left:56.375; top:455; width:595.125; height:34;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image"/>
  <p:tag name="DS-LAYOUT-ONSCREEN" val="left:56.375; top:95.625; width:595.125; height:354.25;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visible:false;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kop"/>
  <p:tag name="DS-LAYOUT-ONSCREEN" val="left:56.375; top:455; width:595.125; height:34;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image"/>
  <p:tag name="DS-LAYOUT-ONSCREEN" val="left:56.375; top:95.625; width:595.125; height:354.25;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visible:false; 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image"/>
  <p:tag name="DS-LAYOUT-ONSCREEN" val="left:56.375; top:95.625; width:595.125; height:354.25; 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" val="titeldiablanco"/>
  <p:tag name="DS-SLIDEID" val="titeldia"/>
  <p:tag name="DS-STYLEID" val="titeldia-blanc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le 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title 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" val="titeldiablanco"/>
  <p:tag name="DS-SLIDEID" val="titeldia"/>
  <p:tag name="DS-STYLEID" val="titeldia-blanco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le 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title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afbeelding"/>
  <p:tag name="DS-LAYOUT-ONSCREEN" val="left:384.923; top:231.231; width:266.577; height:278.210;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afbeelding"/>
  <p:tag name="DS-LAYOUT-ONSCREEN" val="left:384.923; top:231.231; width:266.577; height:278.210;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heme/theme1.xml><?xml version="1.0" encoding="utf-8"?>
<a:theme xmlns:a="http://schemas.openxmlformats.org/drawingml/2006/main" name="ds-presentatie-2010">
  <a:themeElements>
    <a:clrScheme name="Ecorys Color Scheme">
      <a:dk1>
        <a:srgbClr val="003C64"/>
      </a:dk1>
      <a:lt1>
        <a:srgbClr val="FFFFFF"/>
      </a:lt1>
      <a:dk2>
        <a:srgbClr val="006DB6"/>
      </a:dk2>
      <a:lt2>
        <a:srgbClr val="003C64"/>
      </a:lt2>
      <a:accent1>
        <a:srgbClr val="009696"/>
      </a:accent1>
      <a:accent2>
        <a:srgbClr val="A0BE00"/>
      </a:accent2>
      <a:accent3>
        <a:srgbClr val="009696"/>
      </a:accent3>
      <a:accent4>
        <a:srgbClr val="A0BE00"/>
      </a:accent4>
      <a:accent5>
        <a:srgbClr val="E30052"/>
      </a:accent5>
      <a:accent6>
        <a:srgbClr val="980D7D"/>
      </a:accent6>
      <a:hlink>
        <a:srgbClr val="F49A00"/>
      </a:hlink>
      <a:folHlink>
        <a:srgbClr val="A0A5A5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9DDD"/>
        </a:dk1>
        <a:lt1>
          <a:srgbClr val="FFFFFF"/>
        </a:lt1>
        <a:dk2>
          <a:srgbClr val="C0C0C0"/>
        </a:dk2>
        <a:lt2>
          <a:srgbClr val="FFFFFF"/>
        </a:lt2>
        <a:accent1>
          <a:srgbClr val="213A7E"/>
        </a:accent1>
        <a:accent2>
          <a:srgbClr val="C2001B"/>
        </a:accent2>
        <a:accent3>
          <a:srgbClr val="DCDCDC"/>
        </a:accent3>
        <a:accent4>
          <a:srgbClr val="DADADA"/>
        </a:accent4>
        <a:accent5>
          <a:srgbClr val="ABAEC0"/>
        </a:accent5>
        <a:accent6>
          <a:srgbClr val="B00017"/>
        </a:accent6>
        <a:hlink>
          <a:srgbClr val="CAD11F"/>
        </a:hlink>
        <a:folHlink>
          <a:srgbClr val="A0A5A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3C64"/>
        </a:dk1>
        <a:lt1>
          <a:srgbClr val="FFFFFF"/>
        </a:lt1>
        <a:dk2>
          <a:srgbClr val="006DB6"/>
        </a:dk2>
        <a:lt2>
          <a:srgbClr val="003C64"/>
        </a:lt2>
        <a:accent1>
          <a:srgbClr val="009696"/>
        </a:accent1>
        <a:accent2>
          <a:srgbClr val="A0BE00"/>
        </a:accent2>
        <a:accent3>
          <a:srgbClr val="FFFFFF"/>
        </a:accent3>
        <a:accent4>
          <a:srgbClr val="003254"/>
        </a:accent4>
        <a:accent5>
          <a:srgbClr val="AAC9C9"/>
        </a:accent5>
        <a:accent6>
          <a:srgbClr val="91AC00"/>
        </a:accent6>
        <a:hlink>
          <a:srgbClr val="F49A00"/>
        </a:hlink>
        <a:folHlink>
          <a:srgbClr val="006D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3C64"/>
        </a:dk1>
        <a:lt1>
          <a:srgbClr val="FFFFFF"/>
        </a:lt1>
        <a:dk2>
          <a:srgbClr val="006DB6"/>
        </a:dk2>
        <a:lt2>
          <a:srgbClr val="003C64"/>
        </a:lt2>
        <a:accent1>
          <a:srgbClr val="009696"/>
        </a:accent1>
        <a:accent2>
          <a:srgbClr val="A0BE00"/>
        </a:accent2>
        <a:accent3>
          <a:srgbClr val="FFFFFF"/>
        </a:accent3>
        <a:accent4>
          <a:srgbClr val="003254"/>
        </a:accent4>
        <a:accent5>
          <a:srgbClr val="AAC9C9"/>
        </a:accent5>
        <a:accent6>
          <a:srgbClr val="91AC00"/>
        </a:accent6>
        <a:hlink>
          <a:srgbClr val="F49A00"/>
        </a:hlink>
        <a:folHlink>
          <a:srgbClr val="A0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283583"/>
    </a:dk2>
    <a:lt2>
      <a:srgbClr val="E7E6E6"/>
    </a:lt2>
    <a:accent1>
      <a:srgbClr val="006EB8"/>
    </a:accent1>
    <a:accent2>
      <a:srgbClr val="2E2960"/>
    </a:accent2>
    <a:accent3>
      <a:srgbClr val="3FA8DF"/>
    </a:accent3>
    <a:accent4>
      <a:srgbClr val="0F9EA0"/>
    </a:accent4>
    <a:accent5>
      <a:srgbClr val="A24191"/>
    </a:accent5>
    <a:accent6>
      <a:srgbClr val="F7A82A"/>
    </a:accent6>
    <a:hlink>
      <a:srgbClr val="006EB8"/>
    </a:hlink>
    <a:folHlink>
      <a:srgbClr val="2E296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283583"/>
    </a:dk2>
    <a:lt2>
      <a:srgbClr val="E7E6E6"/>
    </a:lt2>
    <a:accent1>
      <a:srgbClr val="006EB8"/>
    </a:accent1>
    <a:accent2>
      <a:srgbClr val="2E2960"/>
    </a:accent2>
    <a:accent3>
      <a:srgbClr val="3FA8DF"/>
    </a:accent3>
    <a:accent4>
      <a:srgbClr val="0F9EA0"/>
    </a:accent4>
    <a:accent5>
      <a:srgbClr val="A24191"/>
    </a:accent5>
    <a:accent6>
      <a:srgbClr val="F7A82A"/>
    </a:accent6>
    <a:hlink>
      <a:srgbClr val="006EB8"/>
    </a:hlink>
    <a:folHlink>
      <a:srgbClr val="2E296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283583"/>
    </a:dk2>
    <a:lt2>
      <a:srgbClr val="E7E6E6"/>
    </a:lt2>
    <a:accent1>
      <a:srgbClr val="006EB8"/>
    </a:accent1>
    <a:accent2>
      <a:srgbClr val="2E2960"/>
    </a:accent2>
    <a:accent3>
      <a:srgbClr val="3FA8DF"/>
    </a:accent3>
    <a:accent4>
      <a:srgbClr val="0F9EA0"/>
    </a:accent4>
    <a:accent5>
      <a:srgbClr val="A24191"/>
    </a:accent5>
    <a:accent6>
      <a:srgbClr val="F7A82A"/>
    </a:accent6>
    <a:hlink>
      <a:srgbClr val="006EB8"/>
    </a:hlink>
    <a:folHlink>
      <a:srgbClr val="2E296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28290</TotalTime>
  <Words>2856</Words>
  <Application>Microsoft Office PowerPoint</Application>
  <PresentationFormat>On-screen Show (4:3)</PresentationFormat>
  <Paragraphs>547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Open Sans Light</vt:lpstr>
      <vt:lpstr>Symbol</vt:lpstr>
      <vt:lpstr>Times New Roman</vt:lpstr>
      <vt:lpstr>Vrinda</vt:lpstr>
      <vt:lpstr>ds-presentatie-2010</vt:lpstr>
      <vt:lpstr>Оценка на въздействието на Оперативна програма „Региони в растеж“ 2014-2020 (ОПРР)  </vt:lpstr>
      <vt:lpstr>Основна информация за оценката</vt:lpstr>
      <vt:lpstr>Етапи и тематични оценки</vt:lpstr>
      <vt:lpstr>Основни изводи от ТО1, ТО2, ТО6 и ТО7 </vt:lpstr>
      <vt:lpstr>Индикатори ИП 10а                             към 30.04.2021  </vt:lpstr>
      <vt:lpstr>Индикатори ИП 4с                                 към 30.04.2021  </vt:lpstr>
      <vt:lpstr>Индикатори ИП 4е                             към 30.04.2021  </vt:lpstr>
      <vt:lpstr>Индикатори ИП 6е                             към 30.04.2021  </vt:lpstr>
      <vt:lpstr>Индикатори ИП 9 а                             към 30.04.2021  </vt:lpstr>
      <vt:lpstr>Индикатори ИП 9 а                             към 30.04.2021  </vt:lpstr>
      <vt:lpstr>Индикатори ИП 6с                                 към 30.04.2021  </vt:lpstr>
      <vt:lpstr>Индикатори ИП 7b                                 към 30.04.2021  </vt:lpstr>
      <vt:lpstr>Индикатори </vt:lpstr>
      <vt:lpstr>Индикатори </vt:lpstr>
      <vt:lpstr>Индикатори </vt:lpstr>
      <vt:lpstr>Изпълнение </vt:lpstr>
      <vt:lpstr>Инвестиции в градовете </vt:lpstr>
      <vt:lpstr>Инвестиции в градовете </vt:lpstr>
      <vt:lpstr>Инвестиции в градовете </vt:lpstr>
      <vt:lpstr>Специфични цели </vt:lpstr>
      <vt:lpstr>Ефикасност </vt:lpstr>
      <vt:lpstr>Социално-икономическа среда </vt:lpstr>
      <vt:lpstr>Териториално въздействие</vt:lpstr>
      <vt:lpstr>Демографски процеси</vt:lpstr>
      <vt:lpstr>БВП на човек от населението по области</vt:lpstr>
      <vt:lpstr>Коефициент на безработица - райони</vt:lpstr>
      <vt:lpstr>Население в риск от бедност</vt:lpstr>
      <vt:lpstr>Полицентрично развитие</vt:lpstr>
      <vt:lpstr>Полицентрично развитие</vt:lpstr>
      <vt:lpstr>Балансирано развитие </vt:lpstr>
      <vt:lpstr>Въздействие върху околната среда </vt:lpstr>
      <vt:lpstr>Благодаря за вниманието!</vt:lpstr>
    </vt:vector>
  </TitlesOfParts>
  <Company>ECORYS Nederland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report</dc:title>
  <dc:creator>Bastiaan van Loenen</dc:creator>
  <cp:lastModifiedBy>DIMCHO RUSKOV DIMOV</cp:lastModifiedBy>
  <cp:revision>1503</cp:revision>
  <cp:lastPrinted>2017-08-31T07:33:36Z</cp:lastPrinted>
  <dcterms:created xsi:type="dcterms:W3CDTF">2013-11-15T09:55:56Z</dcterms:created>
  <dcterms:modified xsi:type="dcterms:W3CDTF">2021-11-25T13:25:13Z</dcterms:modified>
</cp:coreProperties>
</file>