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5" r:id="rId4"/>
  </p:sldMasterIdLst>
  <p:sldIdLst>
    <p:sldId id="343" r:id="rId5"/>
    <p:sldId id="257" r:id="rId6"/>
    <p:sldId id="350" r:id="rId7"/>
    <p:sldId id="284" r:id="rId8"/>
    <p:sldId id="283" r:id="rId9"/>
    <p:sldId id="341" r:id="rId10"/>
    <p:sldId id="268" r:id="rId11"/>
    <p:sldId id="259" r:id="rId12"/>
    <p:sldId id="34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9FF"/>
    <a:srgbClr val="EDEFF7"/>
    <a:srgbClr val="D0D1D9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34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22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3/18/2022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79" r:id="rId7"/>
    <p:sldLayoutId id="2147483692" r:id="rId8"/>
    <p:sldLayoutId id="2147483691" r:id="rId9"/>
    <p:sldLayoutId id="2147483690" r:id="rId10"/>
    <p:sldLayoutId id="2147483689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/>
              <a:t>Възможни подходи за ИЗМЕНЕНИЕ на ОП „Региони в растеж“ 2014-2020</a:t>
            </a:r>
            <a:endParaRPr lang="en-US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4026" y="5307625"/>
            <a:ext cx="10058400" cy="663966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 март 2022 г. 					КН на ОПРР 2014-2020</a:t>
            </a:r>
            <a:endParaRPr lang="bg-BG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3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предизвикателства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 smtClean="0"/>
              <a:t>Повишени цени на строителните материали</a:t>
            </a:r>
          </a:p>
          <a:p>
            <a:r>
              <a:rPr lang="bg-BG" dirty="0" smtClean="0"/>
              <a:t>Увеличение на разходите за строително-ремонтни дейности по проектите</a:t>
            </a:r>
          </a:p>
          <a:p>
            <a:r>
              <a:rPr lang="bg-BG" dirty="0" smtClean="0"/>
              <a:t>Неангажиран финансов ресурс от финансовия инструмент на ПО </a:t>
            </a:r>
            <a:r>
              <a:rPr lang="bg-BG" dirty="0"/>
              <a:t>6 „Регионален </a:t>
            </a:r>
            <a:r>
              <a:rPr lang="bg-BG" dirty="0" smtClean="0"/>
              <a:t>туризъм“</a:t>
            </a:r>
          </a:p>
          <a:p>
            <a:r>
              <a:rPr lang="bg-BG" dirty="0" smtClean="0"/>
              <a:t>Наличие на резервен списък с одобрени за финансиране проекти за енергийна ефективност</a:t>
            </a:r>
          </a:p>
          <a:p>
            <a:r>
              <a:rPr lang="bg-BG" dirty="0" smtClean="0"/>
              <a:t>Допълнителен ресурс</a:t>
            </a:r>
            <a:r>
              <a:rPr lang="en-US" dirty="0" smtClean="0"/>
              <a:t> </a:t>
            </a:r>
            <a:r>
              <a:rPr lang="bg-BG" dirty="0" smtClean="0"/>
              <a:t>за 2022 г. от инструмента </a:t>
            </a:r>
            <a:r>
              <a:rPr lang="en-US" dirty="0" smtClean="0"/>
              <a:t>REACT-EU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8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E51183-D0D9-A74B-94F0-9EC0104A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308350" algn="l"/>
              </a:tabLst>
            </a:pP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Предложения за подходи за изменение на опрр 2014-2020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9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00900CD-B943-934F-857F-30AA913F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534" y="811763"/>
            <a:ext cx="3757515" cy="1423857"/>
          </a:xfrm>
        </p:spPr>
        <p:txBody>
          <a:bodyPr/>
          <a:lstStyle/>
          <a:p>
            <a:pPr algn="r"/>
            <a:r>
              <a:rPr lang="bg-BG" dirty="0" smtClean="0"/>
              <a:t>Допълнителен ресурс по </a:t>
            </a:r>
            <a:r>
              <a:rPr lang="en-US" dirty="0" smtClean="0"/>
              <a:t>REACT-EU </a:t>
            </a:r>
            <a:r>
              <a:rPr lang="bg-BG" dirty="0" smtClean="0"/>
              <a:t>за 2022 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A09EEBC-5E2C-D240-A5D6-6952B8392E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Включване в бюджета на ПО 9 на допълнителен ресурс от 15 млн. евро по инструмента </a:t>
            </a:r>
            <a:r>
              <a:rPr lang="en-US" dirty="0" smtClean="0"/>
              <a:t>REACT-EU</a:t>
            </a:r>
            <a:r>
              <a:rPr lang="bg-BG" dirty="0" smtClean="0"/>
              <a:t> за 2022 г.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Включване на нови допустими мерки по </a:t>
            </a:r>
            <a:r>
              <a:rPr lang="bg-BG" dirty="0" smtClean="0"/>
              <a:t>ПО</a:t>
            </a:r>
            <a:r>
              <a:rPr lang="bg-BG" dirty="0" smtClean="0"/>
              <a:t> 9  за изграждане на системи за производство на електроенергия от ВЕИ в държавните лечебни заведения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Нови индикатори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Конкретен бенефициент – Министерство на здравеопазването</a:t>
            </a:r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315" y="1523691"/>
            <a:ext cx="5905382" cy="41148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3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9E9EE2C-A105-614C-A133-EF7DF2AD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476" y="878771"/>
            <a:ext cx="8273601" cy="857937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Пренасочване на свободен ресурс по ОПРР 2014-2020 за компенсиране на увеличени разходи за смр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7949" y="2216841"/>
            <a:ext cx="10058400" cy="3662804"/>
          </a:xfrm>
        </p:spPr>
        <p:txBody>
          <a:bodyPr>
            <a:normAutofit/>
          </a:bodyPr>
          <a:lstStyle/>
          <a:p>
            <a:r>
              <a:rPr lang="bg-BG" sz="2400" dirty="0" smtClean="0"/>
              <a:t>* На база изготвен вътрешен анализ на договори за БФП в изпълнение, приключени и прекратени е установен свободен ресурс</a:t>
            </a:r>
            <a:endParaRPr lang="en-US" sz="2400" dirty="0" smtClean="0"/>
          </a:p>
          <a:p>
            <a:r>
              <a:rPr lang="bg-BG" sz="2400" dirty="0" smtClean="0"/>
              <a:t>* Наличните средства могат да бъдат използвани за компенсиране на повишените разходи за СМР по проектите в изпълнение в резултат на увеличените цени на строителните материали</a:t>
            </a:r>
          </a:p>
          <a:p>
            <a:r>
              <a:rPr lang="bg-BG" sz="2400" dirty="0" smtClean="0"/>
              <a:t>* </a:t>
            </a:r>
            <a:r>
              <a:rPr lang="bg-BG" sz="2400" dirty="0"/>
              <a:t>Н</a:t>
            </a:r>
            <a:r>
              <a:rPr lang="bg-BG" sz="2400" dirty="0" smtClean="0"/>
              <a:t>ационален подход за индексация</a:t>
            </a:r>
            <a:endParaRPr lang="bg-BG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4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F87770D2-E48E-7A42-9413-8C2720FC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062" y="1224248"/>
            <a:ext cx="8171194" cy="58758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Пренасочване на неангажиран ресурс за ФИ</a:t>
            </a:r>
            <a:br>
              <a:rPr lang="bg-BG" dirty="0" smtClean="0"/>
            </a:br>
            <a:r>
              <a:rPr lang="bg-BG" dirty="0" smtClean="0"/>
              <a:t>от ПО 6</a:t>
            </a:r>
            <a:endParaRPr lang="en-US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42F24CA9-34C3-CF4E-B2C6-AAC4B1BBA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7607" y="2272649"/>
            <a:ext cx="9472051" cy="39415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* Предложение на ФМФИБ: Прехвърляне </a:t>
            </a:r>
            <a:r>
              <a:rPr lang="ru-RU" sz="2000" dirty="0"/>
              <a:t>на </a:t>
            </a:r>
            <a:r>
              <a:rPr lang="ru-RU" sz="2000" dirty="0" smtClean="0"/>
              <a:t>неангажиран рес</a:t>
            </a:r>
            <a:r>
              <a:rPr lang="bg-BG" sz="2000" dirty="0" smtClean="0"/>
              <a:t>у</a:t>
            </a:r>
            <a:r>
              <a:rPr lang="ru-RU" sz="2000" dirty="0" smtClean="0"/>
              <a:t>рс от 36 млн. </a:t>
            </a:r>
            <a:r>
              <a:rPr lang="ru-RU" sz="2000" dirty="0"/>
              <a:t>е</a:t>
            </a:r>
            <a:r>
              <a:rPr lang="ru-RU" sz="2000" dirty="0" smtClean="0"/>
              <a:t>вро от ФИ на Приоритетна </a:t>
            </a:r>
            <a:r>
              <a:rPr lang="ru-RU" sz="2000" dirty="0"/>
              <a:t>ос 6 „Регионален туризъм“ към заемния лимит по Приоритетна ос 1 „Устойчиво и интегрирано градско развитие</a:t>
            </a:r>
            <a:r>
              <a:rPr lang="ru-RU" sz="2000" dirty="0" smtClean="0"/>
              <a:t>“. Средствата да бъдат използвани за </a:t>
            </a:r>
            <a:r>
              <a:rPr lang="ru-RU" sz="2000" dirty="0"/>
              <a:t>подкрепа на проекти за градско развитие и мерки в райони с потенциал за икономическо </a:t>
            </a:r>
            <a:r>
              <a:rPr lang="ru-RU" sz="2000" dirty="0" smtClean="0"/>
              <a:t>развитие по ПО1.</a:t>
            </a:r>
          </a:p>
          <a:p>
            <a:endParaRPr lang="ru-RU" sz="2000" dirty="0"/>
          </a:p>
          <a:p>
            <a:r>
              <a:rPr lang="ru-RU" sz="2000" dirty="0" smtClean="0"/>
              <a:t>* Възможно прехвърляне на част от ресурса за ФИ по ПО6 към ресурс за БФП и преразпределяне между приоритетни оси.</a:t>
            </a:r>
            <a:endParaRPr lang="ru-RU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1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1FB3-8761-4C62-A879-97C14461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Промяна на индикатори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 </a:t>
            </a:r>
            <a:r>
              <a:rPr lang="ru-RU" dirty="0" smtClean="0"/>
              <a:t>Предложение на оценката за въздействие за </a:t>
            </a:r>
            <a:r>
              <a:rPr lang="ru-RU" dirty="0"/>
              <a:t>намаляване на целевите стойности на </a:t>
            </a:r>
            <a:r>
              <a:rPr lang="ru-RU" dirty="0" smtClean="0"/>
              <a:t>следните индикатори: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ru-RU" dirty="0" smtClean="0"/>
              <a:t>индикатор </a:t>
            </a:r>
            <a:r>
              <a:rPr lang="ru-RU" dirty="0"/>
              <a:t>за продукт СО22 „Рехабилитация на земята: Обща площ на рехабилитираната земя“ </a:t>
            </a:r>
            <a:endParaRPr lang="en-US" dirty="0"/>
          </a:p>
          <a:p>
            <a:r>
              <a:rPr lang="en-US" dirty="0" smtClean="0"/>
              <a:t>- </a:t>
            </a:r>
            <a:r>
              <a:rPr lang="ru-RU" dirty="0" smtClean="0"/>
              <a:t>индикатор </a:t>
            </a:r>
            <a:r>
              <a:rPr lang="ru-RU" dirty="0"/>
              <a:t>СО39 </a:t>
            </a:r>
            <a:r>
              <a:rPr lang="bg-BG" dirty="0" smtClean="0"/>
              <a:t>„</a:t>
            </a:r>
            <a:r>
              <a:rPr lang="ru-RU" dirty="0" smtClean="0"/>
              <a:t>Градско </a:t>
            </a:r>
            <a:r>
              <a:rPr lang="ru-RU" dirty="0"/>
              <a:t>развитие: Обществени или търговски сгради, построени или обновени в градските </a:t>
            </a:r>
            <a:r>
              <a:rPr lang="ru-RU" dirty="0" smtClean="0"/>
              <a:t>райони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- </a:t>
            </a:r>
            <a:r>
              <a:rPr lang="ru-RU" dirty="0" smtClean="0"/>
              <a:t>индикатор </a:t>
            </a:r>
            <a:r>
              <a:rPr lang="ru-RU" dirty="0"/>
              <a:t>„Представители на маргинализирани групи, включително роми с подобрени жилищни условия“ </a:t>
            </a:r>
            <a:endParaRPr lang="en-US" dirty="0" smtClean="0"/>
          </a:p>
          <a:p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50AAA-B77D-4000-A143-0539464CC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79" y="2057400"/>
            <a:ext cx="9987488" cy="372758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1. КН </a:t>
            </a:r>
            <a:r>
              <a:rPr lang="ru-RU" b="1" dirty="0"/>
              <a:t>на ОПРР приема </a:t>
            </a:r>
            <a:r>
              <a:rPr lang="ru-RU" b="1" dirty="0" smtClean="0"/>
              <a:t>предложените подходи </a:t>
            </a:r>
            <a:r>
              <a:rPr lang="ru-RU" b="1" dirty="0"/>
              <a:t>за </a:t>
            </a:r>
            <a:r>
              <a:rPr lang="ru-RU" b="1" dirty="0" smtClean="0"/>
              <a:t>промяна в програмата</a:t>
            </a:r>
            <a:r>
              <a:rPr lang="bg-BG" b="1" dirty="0" smtClean="0"/>
              <a:t>, както следва: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- Прехвърляне </a:t>
            </a:r>
            <a:r>
              <a:rPr lang="ru-RU" dirty="0"/>
              <a:t>на </a:t>
            </a:r>
            <a:r>
              <a:rPr lang="ru-RU" dirty="0" smtClean="0"/>
              <a:t>неангажиран </a:t>
            </a:r>
            <a:r>
              <a:rPr lang="ru-RU" dirty="0"/>
              <a:t>ресурс от финансовия инструмент по ПО6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- Пренасочване </a:t>
            </a:r>
            <a:r>
              <a:rPr lang="ru-RU" dirty="0"/>
              <a:t>на </a:t>
            </a:r>
            <a:r>
              <a:rPr lang="ru-RU" dirty="0" smtClean="0"/>
              <a:t>свободен </a:t>
            </a:r>
            <a:r>
              <a:rPr lang="ru-RU" dirty="0"/>
              <a:t>ресурс </a:t>
            </a:r>
            <a:r>
              <a:rPr lang="ru-RU" dirty="0" smtClean="0"/>
              <a:t>за </a:t>
            </a:r>
            <a:r>
              <a:rPr lang="ru-RU" dirty="0"/>
              <a:t>компенсиране на </a:t>
            </a:r>
            <a:r>
              <a:rPr lang="ru-RU" dirty="0" smtClean="0"/>
              <a:t>увеличени </a:t>
            </a:r>
            <a:r>
              <a:rPr lang="ru-RU" dirty="0"/>
              <a:t>разходи за </a:t>
            </a:r>
            <a:r>
              <a:rPr lang="ru-RU" dirty="0" smtClean="0"/>
              <a:t>СМР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- Включване </a:t>
            </a:r>
            <a:r>
              <a:rPr lang="ru-RU" dirty="0"/>
              <a:t>на допълнителен ресурс от </a:t>
            </a:r>
            <a:r>
              <a:rPr lang="en-US" dirty="0"/>
              <a:t>REACT-EU </a:t>
            </a:r>
            <a:r>
              <a:rPr lang="bg-BG" dirty="0"/>
              <a:t>в </a:t>
            </a:r>
            <a:r>
              <a:rPr lang="bg-BG" dirty="0" smtClean="0"/>
              <a:t>ПО9</a:t>
            </a:r>
            <a:r>
              <a:rPr lang="bg-BG" dirty="0"/>
              <a:t> </a:t>
            </a:r>
            <a:r>
              <a:rPr lang="bg-BG" dirty="0" smtClean="0"/>
              <a:t>с</a:t>
            </a:r>
            <a:r>
              <a:rPr lang="en-US" dirty="0" smtClean="0"/>
              <a:t> </a:t>
            </a:r>
            <a:r>
              <a:rPr lang="bg-BG" dirty="0"/>
              <a:t>нови дейности и </a:t>
            </a:r>
            <a:r>
              <a:rPr lang="bg-BG" dirty="0" smtClean="0"/>
              <a:t>индикатори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 smtClean="0"/>
              <a:t>- ПРЕЦИЗИРАНЕ на индикатори И ЦЕЛЕВИ СТОЙНОСТИ</a:t>
            </a:r>
          </a:p>
          <a:p>
            <a:r>
              <a:rPr lang="bg-BG" b="1" dirty="0" smtClean="0"/>
              <a:t>2. </a:t>
            </a:r>
            <a:r>
              <a:rPr lang="ru-RU" b="1" dirty="0"/>
              <a:t>КН на ОПРР дава мандат на РУО да изготви и да предложи проект на изменение на оперативната програма пред КН на ОПРР, в който да бъдат отразени предложенията за </a:t>
            </a:r>
            <a:r>
              <a:rPr lang="ru-RU" b="1" dirty="0" smtClean="0"/>
              <a:t>промяна.</a:t>
            </a:r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62B56-74BF-47D4-B1CD-AF93A810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</p:spPr>
        <p:txBody>
          <a:bodyPr/>
          <a:lstStyle/>
          <a:p>
            <a:pPr algn="ctr"/>
            <a:r>
              <a:rPr lang="ru-RU" dirty="0"/>
              <a:t>Проект на Решения на КН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0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8619" y="1809622"/>
            <a:ext cx="10058400" cy="3760891"/>
          </a:xfrm>
        </p:spPr>
        <p:txBody>
          <a:bodyPr>
            <a:normAutofit fontScale="85000" lnSpcReduction="20000"/>
          </a:bodyPr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r>
              <a:rPr lang="bg-BG" sz="4000" dirty="0" smtClean="0"/>
              <a:t>Благодаря за вниманието!</a:t>
            </a:r>
          </a:p>
          <a:p>
            <a:endParaRPr lang="ru-RU" sz="4000" dirty="0" smtClean="0"/>
          </a:p>
          <a:p>
            <a:endParaRPr lang="bg-BG" sz="4000" dirty="0"/>
          </a:p>
          <a:p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23 март 2022 </a:t>
            </a:r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г. 							</a:t>
            </a:r>
            <a:r>
              <a:rPr lang="bg-BG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b="1" smtClean="0">
                <a:latin typeface="Arial" panose="020B0604020202020204" pitchFamily="34" charset="0"/>
                <a:cs typeface="Arial" panose="020B0604020202020204" pitchFamily="34" charset="0"/>
              </a:rPr>
              <a:t>КН </a:t>
            </a:r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на ОПРР 2014-2020</a:t>
            </a:r>
          </a:p>
          <a:p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4" y="61508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674" y="66490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2_Win32_AS_v3" id="{A204E388-A84B-4CC6-98FC-54ED9900B3CD}" vid="{1AF041A9-EA2C-4539-9272-70AF2168FE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0A43D08-F4F9-4D95-9CB2-7DE3744160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29FA76-0C86-4BF1-99F1-A3115FBFFA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AF7B5-E40C-46BE-9C83-DA251FCAE61E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71af3243-3dd4-4a8d-8c0d-dd76da1f02a5"/>
    <ds:schemaRef ds:uri="http://purl.org/dc/terms/"/>
    <ds:schemaRef ds:uri="http://www.w3.org/XML/1998/namespace"/>
    <ds:schemaRef ds:uri="http://schemas.microsoft.com/office/infopath/2007/PartnerControls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Minimalist sales pitch</Template>
  <TotalTime>0</TotalTime>
  <Words>485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Helvetica Neue Medium</vt:lpstr>
      <vt:lpstr>RetrospectVTI</vt:lpstr>
      <vt:lpstr>Възможни подходи за ИЗМЕНЕНИЕ на ОП „Региони в растеж“ 2014-2020</vt:lpstr>
      <vt:lpstr>предизвикателства</vt:lpstr>
      <vt:lpstr>Предложения за подходи за изменение на опрр 2014-2020</vt:lpstr>
      <vt:lpstr>Допълнителен ресурс по REACT-EU за 2022 </vt:lpstr>
      <vt:lpstr>Пренасочване на свободен ресурс по ОПРР 2014-2020 за компенсиране на увеличени разходи за смр</vt:lpstr>
      <vt:lpstr>Пренасочване на неангажиран ресурс за ФИ от ПО 6</vt:lpstr>
      <vt:lpstr>Промяна на индикатори</vt:lpstr>
      <vt:lpstr>Проект на Решения на КН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2022-03-08T08:07:09Z</dcterms:created>
  <dcterms:modified xsi:type="dcterms:W3CDTF">2022-03-18T11:50:52Z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