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1" r:id="rId2"/>
    <p:sldId id="403" r:id="rId3"/>
    <p:sldId id="409" r:id="rId4"/>
    <p:sldId id="423" r:id="rId5"/>
    <p:sldId id="431" r:id="rId6"/>
    <p:sldId id="418" r:id="rId7"/>
    <p:sldId id="451" r:id="rId8"/>
    <p:sldId id="441" r:id="rId9"/>
    <p:sldId id="412" r:id="rId10"/>
    <p:sldId id="433" r:id="rId11"/>
    <p:sldId id="438" r:id="rId12"/>
    <p:sldId id="453" r:id="rId13"/>
    <p:sldId id="444" r:id="rId14"/>
    <p:sldId id="446" r:id="rId15"/>
    <p:sldId id="447" r:id="rId16"/>
    <p:sldId id="399" r:id="rId17"/>
  </p:sldIdLst>
  <p:sldSz cx="9144000" cy="6858000" type="screen4x3"/>
  <p:notesSz cx="6797675" cy="9874250"/>
  <p:custDataLst>
    <p:tags r:id="rId20"/>
  </p:custDataLst>
  <p:defaultTextStyle>
    <a:defPPr>
      <a:defRPr lang="nl-NL"/>
    </a:defPPr>
    <a:lvl1pPr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55">
          <p15:clr>
            <a:srgbClr val="A4A3A4"/>
          </p15:clr>
        </p15:guide>
        <p15:guide id="3" pos="2880">
          <p15:clr>
            <a:srgbClr val="A4A3A4"/>
          </p15:clr>
        </p15:guide>
        <p15:guide id="4" pos="2132">
          <p15:clr>
            <a:srgbClr val="A4A3A4"/>
          </p15:clr>
        </p15:guide>
        <p15:guide id="5" pos="56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Harper" initials="PH" lastIdx="13" clrIdx="0"/>
  <p:cmAuthor id="1" name="Arie den Besten" initials="AdB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7405"/>
    <a:srgbClr val="000000"/>
    <a:srgbClr val="CD003A"/>
    <a:srgbClr val="D21242"/>
    <a:srgbClr val="EC740F"/>
    <a:srgbClr val="00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80702" autoAdjust="0"/>
  </p:normalViewPr>
  <p:slideViewPr>
    <p:cSldViewPr snapToGrid="0">
      <p:cViewPr varScale="1">
        <p:scale>
          <a:sx n="74" d="100"/>
          <a:sy n="74" d="100"/>
        </p:scale>
        <p:origin x="60" y="444"/>
      </p:cViewPr>
      <p:guideLst>
        <p:guide orient="horz" pos="2160"/>
        <p:guide orient="horz" pos="4055"/>
        <p:guide pos="2880"/>
        <p:guide pos="2132"/>
        <p:guide pos="56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Sheet2!$C$15</c:f>
              <c:strCache>
                <c:ptCount val="1"/>
                <c:pt idx="0">
                  <c:v> БФП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Sheet2!$B$16:$B$18</c:f>
              <c:strCache>
                <c:ptCount val="3"/>
                <c:pt idx="0">
                  <c:v>Зона с потенциал за икономическо развитие</c:v>
                </c:pt>
                <c:pt idx="1">
                  <c:v>Зона с преобладаващ социален характер</c:v>
                </c:pt>
                <c:pt idx="2">
                  <c:v>Зона на публични функции с висока обществена значимост</c:v>
                </c:pt>
              </c:strCache>
            </c:strRef>
          </c:cat>
          <c:val>
            <c:numRef>
              <c:f>Sheet2!$C$16:$C$18</c:f>
              <c:numCache>
                <c:formatCode>General</c:formatCode>
                <c:ptCount val="3"/>
                <c:pt idx="0">
                  <c:v>5</c:v>
                </c:pt>
                <c:pt idx="1">
                  <c:v>91</c:v>
                </c:pt>
                <c:pt idx="2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7-446E-A077-6CBD3570F705}"/>
            </c:ext>
          </c:extLst>
        </c:ser>
        <c:ser>
          <c:idx val="1"/>
          <c:order val="1"/>
          <c:tx>
            <c:strRef>
              <c:f>Sheet2!$D$15</c:f>
              <c:strCache>
                <c:ptCount val="1"/>
                <c:pt idx="0">
                  <c:v>ФИ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Sheet2!$B$16:$B$18</c:f>
              <c:strCache>
                <c:ptCount val="3"/>
                <c:pt idx="0">
                  <c:v>Зона с потенциал за икономическо развитие</c:v>
                </c:pt>
                <c:pt idx="1">
                  <c:v>Зона с преобладаващ социален характер</c:v>
                </c:pt>
                <c:pt idx="2">
                  <c:v>Зона на публични функции с висока обществена значимост</c:v>
                </c:pt>
              </c:strCache>
            </c:strRef>
          </c:cat>
          <c:val>
            <c:numRef>
              <c:f>Sheet2!$D$16:$D$18</c:f>
              <c:numCache>
                <c:formatCode>General</c:formatCode>
                <c:ptCount val="3"/>
                <c:pt idx="0">
                  <c:v>29</c:v>
                </c:pt>
                <c:pt idx="1">
                  <c:v>5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87-446E-A077-6CBD3570F705}"/>
            </c:ext>
          </c:extLst>
        </c:ser>
        <c:ser>
          <c:idx val="2"/>
          <c:order val="2"/>
          <c:tx>
            <c:strRef>
              <c:f>Sheet2!$E$15</c:f>
              <c:strCache>
                <c:ptCount val="1"/>
                <c:pt idx="0">
                  <c:v>БФП и ФИ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Sheet2!$B$16:$B$18</c:f>
              <c:strCache>
                <c:ptCount val="3"/>
                <c:pt idx="0">
                  <c:v>Зона с потенциал за икономическо развитие</c:v>
                </c:pt>
                <c:pt idx="1">
                  <c:v>Зона с преобладаващ социален характер</c:v>
                </c:pt>
                <c:pt idx="2">
                  <c:v>Зона на публични функции с висока обществена значимост</c:v>
                </c:pt>
              </c:strCache>
            </c:strRef>
          </c:cat>
          <c:val>
            <c:numRef>
              <c:f>Sheet2!$E$16:$E$18</c:f>
              <c:numCache>
                <c:formatCode>General</c:formatCode>
                <c:ptCount val="3"/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87-446E-A077-6CBD3570F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7663344"/>
        <c:axId val="397985328"/>
      </c:barChart>
      <c:catAx>
        <c:axId val="497663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97985328"/>
        <c:crosses val="autoZero"/>
        <c:auto val="1"/>
        <c:lblAlgn val="ctr"/>
        <c:lblOffset val="100"/>
        <c:noMultiLvlLbl val="0"/>
      </c:catAx>
      <c:valAx>
        <c:axId val="39798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брой проекти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83285624269677971"/>
              <c:y val="0.9124379664369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9766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7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t" anchorCtr="0" compatLnSpc="1">
            <a:prstTxWarp prst="textNoShape">
              <a:avLst/>
            </a:prstTxWarp>
          </a:bodyPr>
          <a:lstStyle>
            <a:lvl1pPr algn="l" defTabSz="951943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280" y="17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t" anchorCtr="0" compatLnSpc="1">
            <a:prstTxWarp prst="textNoShape">
              <a:avLst/>
            </a:prstTxWarp>
          </a:bodyPr>
          <a:lstStyle>
            <a:lvl1pPr algn="r" defTabSz="951943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81084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b" anchorCtr="0" compatLnSpc="1">
            <a:prstTxWarp prst="textNoShape">
              <a:avLst/>
            </a:prstTxWarp>
          </a:bodyPr>
          <a:lstStyle>
            <a:lvl1pPr algn="l" defTabSz="951943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280" y="9381084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b" anchorCtr="0" compatLnSpc="1">
            <a:prstTxWarp prst="textNoShape">
              <a:avLst/>
            </a:prstTxWarp>
          </a:bodyPr>
          <a:lstStyle>
            <a:lvl1pPr algn="r" defTabSz="951943">
              <a:spcBef>
                <a:spcPct val="0"/>
              </a:spcBef>
              <a:defRPr sz="1300" b="0">
                <a:solidFill>
                  <a:srgbClr val="CD003A"/>
                </a:solidFill>
              </a:defRPr>
            </a:lvl1pPr>
          </a:lstStyle>
          <a:p>
            <a:fld id="{078F14D9-18B8-4D78-9F08-CF151805F945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559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7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t" anchorCtr="0" compatLnSpc="1">
            <a:prstTxWarp prst="textNoShape">
              <a:avLst/>
            </a:prstTxWarp>
          </a:bodyPr>
          <a:lstStyle>
            <a:lvl1pPr algn="l" defTabSz="951943">
              <a:spcBef>
                <a:spcPct val="0"/>
              </a:spcBef>
              <a:defRPr sz="1100" b="0"/>
            </a:lvl1pPr>
          </a:lstStyle>
          <a:p>
            <a:endParaRPr lang="nl-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80" y="17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t" anchorCtr="0" compatLnSpc="1">
            <a:prstTxWarp prst="textNoShape">
              <a:avLst/>
            </a:prstTxWarp>
          </a:bodyPr>
          <a:lstStyle>
            <a:lvl1pPr algn="r" defTabSz="951943">
              <a:spcBef>
                <a:spcPct val="0"/>
              </a:spcBef>
              <a:defRPr sz="1100" b="0"/>
            </a:lvl1pPr>
          </a:lstStyle>
          <a:p>
            <a:endParaRPr lang="nl-NL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64" y="4689776"/>
            <a:ext cx="4983949" cy="444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81084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b" anchorCtr="0" compatLnSpc="1">
            <a:prstTxWarp prst="textNoShape">
              <a:avLst/>
            </a:prstTxWarp>
          </a:bodyPr>
          <a:lstStyle>
            <a:lvl1pPr algn="l" defTabSz="951943">
              <a:spcBef>
                <a:spcPct val="0"/>
              </a:spcBef>
              <a:defRPr sz="1100" b="0"/>
            </a:lvl1pPr>
          </a:lstStyle>
          <a:p>
            <a:endParaRPr lang="nl-NL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80" y="9381084"/>
            <a:ext cx="2945406" cy="4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08" tIns="47604" rIns="95208" bIns="47604" numCol="1" anchor="b" anchorCtr="0" compatLnSpc="1">
            <a:prstTxWarp prst="textNoShape">
              <a:avLst/>
            </a:prstTxWarp>
          </a:bodyPr>
          <a:lstStyle>
            <a:lvl1pPr algn="r" defTabSz="951943">
              <a:spcBef>
                <a:spcPct val="0"/>
              </a:spcBef>
              <a:defRPr sz="1100" b="0"/>
            </a:lvl1pPr>
          </a:lstStyle>
          <a:p>
            <a:fld id="{6BB56D71-DE2F-40F2-A19C-D5F1D8CCEEEB}" type="slidenum">
              <a:rPr lang="nl-NL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071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778E6-0132-4E98-B350-8428E784F4DA}" type="slidenum">
              <a:rPr lang="nl-NL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615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0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 се наблюдава принос към целите на постигане на модел на умерен </a:t>
            </a:r>
            <a:r>
              <a:rPr lang="bg-BG" sz="1000" b="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полицентризъм</a:t>
            </a:r>
            <a:endParaRPr lang="bg-BG" sz="1000" b="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0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Столицата остава основен икономически център и притегля основните миграционни потоци в страната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0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градовете на ниво 2 не се забелязват тенденции на промяна спрямо развитието им преди 2013 г. Основни балансьори на София остават Пловдив, Бургас и Варна, докато Стара Загора, Русе и Плевен изостават, както по отношение на населението, така и по отношение на икономическите показатели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0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общините от ниво 3 ясно изоставане в развитието си бележат Силистра; Видин, Сливен и Ямбол.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56D71-DE2F-40F2-A19C-D5F1D8CCEEEB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56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778E6-0132-4E98-B350-8428E784F4DA}" type="slidenum">
              <a:rPr lang="nl-NL">
                <a:solidFill>
                  <a:prstClr val="black"/>
                </a:solidFill>
              </a:rPr>
              <a:pPr/>
              <a:t>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457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0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1" name="Picture 1121" descr="cover-d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946"/>
            <a:ext cx="9144000" cy="58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1" name="center-title"/>
          <p:cNvSpPr>
            <a:spLocks noGrp="1" noChangeArrowheads="1"/>
          </p:cNvSpPr>
          <p:nvPr>
            <p:ph type="ctrTitle" sz="quarter" hasCustomPrompt="1"/>
            <p:custDataLst>
              <p:tags r:id="rId1"/>
            </p:custDataLst>
          </p:nvPr>
        </p:nvSpPr>
        <p:spPr>
          <a:xfrm>
            <a:off x="692151" y="1399687"/>
            <a:ext cx="7531100" cy="48577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0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Performance report</a:t>
            </a:r>
            <a:endParaRPr lang="nl-NL" noProof="0" dirty="0"/>
          </a:p>
        </p:txBody>
      </p:sp>
      <p:sp>
        <p:nvSpPr>
          <p:cNvPr id="6192" name="subtitle"/>
          <p:cNvSpPr>
            <a:spLocks noGrp="1" noChangeArrowheads="1"/>
          </p:cNvSpPr>
          <p:nvPr>
            <p:ph type="subTitle" sz="quarter" idx="1" hasCustomPrompt="1"/>
            <p:custDataLst>
              <p:tags r:id="rId2"/>
            </p:custDataLst>
          </p:nvPr>
        </p:nvSpPr>
        <p:spPr>
          <a:xfrm>
            <a:off x="692151" y="2242343"/>
            <a:ext cx="7558087" cy="623888"/>
          </a:xfr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January-May</a:t>
            </a:r>
            <a:endParaRPr lang="nl-NL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09A15-39FF-4AF9-891A-A2C31FB14F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1" y="108716"/>
            <a:ext cx="219456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92D1C0-FFAF-41B8-8AD0-005382622C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116156"/>
            <a:ext cx="731520" cy="7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65924-1CCB-4675-A9AD-E7F5C2B44D5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95" y="99254"/>
            <a:ext cx="2122805" cy="723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lacehol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-w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15963" y="1214438"/>
            <a:ext cx="7558088" cy="44989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3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9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21" descr="cover-d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r>
              <a:rPr lang="en-US" sz="2800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8522" y="2936634"/>
            <a:ext cx="3385528" cy="35332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idx="1"/>
          </p:nvPr>
        </p:nvSpPr>
        <p:spPr>
          <a:xfrm>
            <a:off x="719137" y="1223596"/>
            <a:ext cx="7558088" cy="4498975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1700">
                <a:solidFill>
                  <a:schemeClr val="bg1">
                    <a:lumMod val="75000"/>
                  </a:schemeClr>
                </a:solidFill>
              </a:defRPr>
            </a:lvl1pPr>
            <a:lvl2pPr marL="182562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2pPr>
            <a:lvl3pPr marL="360363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3pPr>
            <a:lvl4pPr marL="53975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4pPr>
            <a:lvl5pPr marL="71120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5pPr>
            <a:lvl6pPr marL="1168400" indent="0">
              <a:buClr>
                <a:schemeClr val="bg1">
                  <a:lumMod val="75000"/>
                </a:schemeClr>
              </a:buClr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6pPr>
            <a:lvl7pPr marL="162560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7pPr>
            <a:lvl8pPr marL="2082800" indent="0">
              <a:buClr>
                <a:schemeClr val="bg1">
                  <a:lumMod val="75000"/>
                </a:schemeClr>
              </a:buClr>
              <a:buNone/>
              <a:defRPr sz="1700">
                <a:solidFill>
                  <a:schemeClr val="bg1">
                    <a:lumMod val="75000"/>
                  </a:schemeClr>
                </a:solidFill>
              </a:defRPr>
            </a:lvl8pPr>
            <a:lvl9pPr marL="2540000" indent="0">
              <a:buClr>
                <a:schemeClr val="bg1">
                  <a:lumMod val="75000"/>
                </a:schemeClr>
              </a:buClr>
              <a:buNone/>
              <a:defRPr>
                <a:solidFill>
                  <a:schemeClr val="bg1">
                    <a:lumMod val="75000"/>
                  </a:schemeClr>
                </a:solidFill>
              </a:defRPr>
            </a:lvl9pPr>
          </a:lstStyle>
          <a:p>
            <a:pPr lvl="0"/>
            <a:r>
              <a:rPr lang="en-US" sz="170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2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" y="547864"/>
            <a:ext cx="9141850" cy="6310135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8522" y="2936634"/>
            <a:ext cx="3385528" cy="35332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5962" y="1010876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en-US" dirty="0">
                <a:solidFill>
                  <a:srgbClr val="006DB6"/>
                </a:solidFill>
                <a:latin typeface="Arial"/>
              </a:rPr>
              <a:t>Click to edit Master title style</a:t>
            </a:r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idx="1"/>
          </p:nvPr>
        </p:nvSpPr>
        <p:spPr>
          <a:xfrm>
            <a:off x="715962" y="1720850"/>
            <a:ext cx="7558088" cy="4498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z="1700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32059E-5B8E-4874-B099-9BB146D0AD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38" y="47631"/>
            <a:ext cx="1377924" cy="46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BB5A2A-60D3-469C-A2BC-77DC61547B8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0" y="-11666"/>
            <a:ext cx="1563272" cy="538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9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ia-w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267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7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888522" y="2936634"/>
            <a:ext cx="3385528" cy="35332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5962" y="712176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en-US" dirty="0">
                <a:solidFill>
                  <a:srgbClr val="006DB6"/>
                </a:solidFill>
                <a:latin typeface="Arial"/>
              </a:rPr>
              <a:t>Click to edit Master title style</a:t>
            </a:r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idx="1"/>
          </p:nvPr>
        </p:nvSpPr>
        <p:spPr>
          <a:xfrm>
            <a:off x="715962" y="1472467"/>
            <a:ext cx="7558088" cy="4498975"/>
          </a:xfrm>
        </p:spPr>
        <p:txBody>
          <a:bodyPr/>
          <a:lstStyle/>
          <a:p>
            <a:pPr lvl="0"/>
            <a:r>
              <a:rPr lang="en-US" sz="170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B2E547-CF28-456E-A33B-EFD7ABB9CAC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1" y="-62646"/>
            <a:ext cx="1391995" cy="47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9AFC3-55BC-4025-BCC2-4A62C91552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02" y="-74036"/>
            <a:ext cx="1391995" cy="474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2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is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en-US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9137" y="1619250"/>
            <a:ext cx="7558088" cy="4498975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US">
                <a:solidFill>
                  <a:srgbClr val="A0A5A5"/>
                </a:solidFill>
                <a:latin typeface="Arial"/>
              </a:rPr>
              <a:t>Click to edit Master text styles</a:t>
            </a:r>
          </a:p>
        </p:txBody>
      </p:sp>
      <p:sp>
        <p:nvSpPr>
          <p:cNvPr id="12" name="Subtitle 5"/>
          <p:cNvSpPr>
            <a:spLocks noGrp="1"/>
          </p:cNvSpPr>
          <p:nvPr>
            <p:ph type="subTitle" sz="quarter" idx="10"/>
          </p:nvPr>
        </p:nvSpPr>
        <p:spPr>
          <a:xfrm>
            <a:off x="719138" y="1079500"/>
            <a:ext cx="7558087" cy="538285"/>
          </a:xfr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is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en-US">
                <a:solidFill>
                  <a:srgbClr val="006DB6"/>
                </a:solidFill>
                <a:latin typeface="Arial"/>
              </a:rPr>
              <a:t>Click to edit Master title style</a:t>
            </a:r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9137" y="1619250"/>
            <a:ext cx="7558088" cy="4498975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US">
                <a:latin typeface="Arial"/>
              </a:rPr>
              <a:t>Click to edit Master text styles</a:t>
            </a:r>
          </a:p>
        </p:txBody>
      </p:sp>
      <p:sp>
        <p:nvSpPr>
          <p:cNvPr id="12" name="Subtitle 5"/>
          <p:cNvSpPr>
            <a:spLocks noGrp="1"/>
          </p:cNvSpPr>
          <p:nvPr>
            <p:ph type="subTitle" sz="quarter" idx="10"/>
          </p:nvPr>
        </p:nvSpPr>
        <p:spPr>
          <a:xfrm>
            <a:off x="719138" y="1079500"/>
            <a:ext cx="7558087" cy="52949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0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is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-w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en-US">
                <a:solidFill>
                  <a:srgbClr val="006DB6"/>
                </a:solidFill>
                <a:latin typeface="Arial"/>
              </a:rPr>
              <a:t>Click to edit Master title style</a:t>
            </a:r>
            <a:endParaRPr lang="en-GB" dirty="0">
              <a:solidFill>
                <a:srgbClr val="006DB6"/>
              </a:solidFill>
              <a:latin typeface="Arial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19137" y="1619250"/>
            <a:ext cx="7558088" cy="4498975"/>
          </a:xfrm>
        </p:spPr>
        <p:txBody>
          <a:bodyPr lIns="0" tIns="0" rIns="0" bIns="0" anchor="t">
            <a:noAutofit/>
          </a:bodyPr>
          <a:lstStyle/>
          <a:p>
            <a:pPr lvl="0"/>
            <a:r>
              <a:rPr lang="en-US">
                <a:latin typeface="Arial"/>
              </a:rPr>
              <a:t>Click to edit Master text styles</a:t>
            </a:r>
          </a:p>
        </p:txBody>
      </p:sp>
      <p:sp>
        <p:nvSpPr>
          <p:cNvPr id="15" name="Subtitle 5"/>
          <p:cNvSpPr>
            <a:spLocks noGrp="1"/>
          </p:cNvSpPr>
          <p:nvPr>
            <p:ph type="subTitle" sz="quarter" idx="10"/>
          </p:nvPr>
        </p:nvSpPr>
        <p:spPr>
          <a:xfrm>
            <a:off x="719138" y="1079500"/>
            <a:ext cx="7558087" cy="53828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9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lacehol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3"/>
            </p:custDataLst>
          </p:nvPr>
        </p:nvSpPr>
        <p:spPr>
          <a:xfrm>
            <a:off x="715963" y="5778500"/>
            <a:ext cx="7558088" cy="4318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algn="l"/>
            <a:endParaRPr lang="en-GB" sz="1200" b="0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715963" y="1214438"/>
            <a:ext cx="7558088" cy="44989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lacehol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850" cy="68580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5962" y="457200"/>
            <a:ext cx="7558088" cy="431800"/>
          </a:xfrm>
        </p:spPr>
        <p:txBody>
          <a:bodyPr lIns="0" tIns="0" rIns="0" bIns="0">
            <a:noAutofit/>
          </a:bodyPr>
          <a:lstStyle/>
          <a:p>
            <a:r>
              <a:rPr lang="en-US" sz="1200" b="0">
                <a:solidFill>
                  <a:srgbClr val="FFFFFF"/>
                </a:solidFill>
                <a:latin typeface="Arial"/>
              </a:rPr>
              <a:t>Click to edit Master title style</a:t>
            </a:r>
            <a:endParaRPr lang="en-GB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3"/>
            </p:custDataLst>
          </p:nvPr>
        </p:nvSpPr>
        <p:spPr>
          <a:xfrm>
            <a:off x="715963" y="5778500"/>
            <a:ext cx="7558088" cy="4318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algn="l"/>
            <a:endParaRPr lang="en-GB" sz="1200" b="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715963" y="1214438"/>
            <a:ext cx="7558088" cy="44989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3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457200"/>
            <a:ext cx="7558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 van de dia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1619250"/>
            <a:ext cx="755808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A278F-5EF4-440B-AEB3-105C93F46D7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hdr="0" ftr="0" dt="0"/>
  <p:txStyles>
    <p:titleStyle>
      <a:lvl1pPr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642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2pPr>
      <a:lvl3pPr marL="538163" indent="-177800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◦"/>
        <a:defRPr sz="2000">
          <a:solidFill>
            <a:schemeClr val="tx1"/>
          </a:solidFill>
          <a:latin typeface="+mn-lt"/>
        </a:defRPr>
      </a:lvl3pPr>
      <a:lvl4pPr marL="709613" indent="-169863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896938" indent="-185738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1354138" indent="-185738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1811338" indent="-185738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2268538" indent="-185738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2725738" indent="-185738" algn="l" defTabSz="642938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2.tmp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2.tmp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hyperlink" Target="mailto:ecoryssee@ecorys.com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407677" y="1063487"/>
            <a:ext cx="8328646" cy="161014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bg-BG" sz="3200" dirty="0">
                <a:solidFill>
                  <a:schemeClr val="bg1"/>
                </a:solidFill>
              </a:rPr>
              <a:t>Оценка на въздействието на Оперативна програма „Региони в растеж“ 2014-2020 (ОПРР)</a:t>
            </a:r>
            <a:br>
              <a:rPr lang="bg-BG" sz="3200" dirty="0">
                <a:solidFill>
                  <a:schemeClr val="bg1"/>
                </a:solidFill>
              </a:rPr>
            </a:br>
            <a:r>
              <a:rPr lang="bg-BG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/>
            </a:r>
            <a:br>
              <a:rPr lang="bg-BG" sz="32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407677" y="3222124"/>
            <a:ext cx="7342428" cy="633644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bg-BG" sz="1800" dirty="0">
                <a:solidFill>
                  <a:schemeClr val="bg1"/>
                </a:solidFill>
              </a:rPr>
              <a:t>Заседание на </a:t>
            </a:r>
          </a:p>
          <a:p>
            <a:pPr>
              <a:lnSpc>
                <a:spcPts val="1800"/>
              </a:lnSpc>
            </a:pPr>
            <a:r>
              <a:rPr lang="bg-BG" sz="1800" dirty="0">
                <a:solidFill>
                  <a:schemeClr val="bg1"/>
                </a:solidFill>
              </a:rPr>
              <a:t>Комитета за наблюдение </a:t>
            </a:r>
          </a:p>
          <a:p>
            <a:pPr>
              <a:lnSpc>
                <a:spcPts val="1800"/>
              </a:lnSpc>
            </a:pPr>
            <a:endParaRPr lang="bg-BG" sz="18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endParaRPr lang="bg-BG" sz="18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bg-BG" sz="1800" dirty="0">
                <a:solidFill>
                  <a:schemeClr val="bg1"/>
                </a:solidFill>
              </a:rPr>
              <a:t>30 ноември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bg-BG" sz="1800" dirty="0">
                <a:solidFill>
                  <a:schemeClr val="bg1"/>
                </a:solidFill>
              </a:rPr>
              <a:t>2022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35" y="1611985"/>
            <a:ext cx="5000004" cy="5246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12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Териториално въздействие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EF723-02F5-4E6E-8BA2-2E22A3F15A79}"/>
              </a:ext>
            </a:extLst>
          </p:cNvPr>
          <p:cNvSpPr txBox="1"/>
          <p:nvPr/>
        </p:nvSpPr>
        <p:spPr>
          <a:xfrm>
            <a:off x="665922" y="1202599"/>
            <a:ext cx="8100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Не се наблюдава въздействие върху намаляване на различията между регионите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5156E-D71F-4A77-BEFB-D07A0F870C85}"/>
              </a:ext>
            </a:extLst>
          </p:cNvPr>
          <p:cNvSpPr txBox="1"/>
          <p:nvPr/>
        </p:nvSpPr>
        <p:spPr>
          <a:xfrm>
            <a:off x="665922" y="2027755"/>
            <a:ext cx="75580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Различия между регионите и областите в страната се запазват, като в някои случаи се задълбочават. </a:t>
            </a:r>
          </a:p>
          <a:p>
            <a:pPr algn="l"/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Югозападният и Южен централен район се развиват с по-бързи темпове, докато Северозападният район изостава.</a:t>
            </a:r>
          </a:p>
          <a:p>
            <a:pPr algn="l"/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Разликите между София и останалите градове и области са значителни.</a:t>
            </a:r>
            <a:endParaRPr lang="en-US" sz="1800" b="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0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89675"/>
            <a:ext cx="2133600" cy="365125"/>
          </a:xfrm>
        </p:spPr>
        <p:txBody>
          <a:bodyPr/>
          <a:lstStyle/>
          <a:p>
            <a:fld id="{854A278F-5EF4-440B-AEB3-105C93F46D7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1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 err="1"/>
              <a:t>Полицентрично</a:t>
            </a:r>
            <a:r>
              <a:rPr lang="bg-BG" dirty="0"/>
              <a:t> развитие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4D2F3-F960-4EB1-8C43-A5DBD366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22757"/>
            <a:ext cx="8438321" cy="5735356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FE577A2-E35E-45ED-96F6-F6F10E398720}"/>
              </a:ext>
            </a:extLst>
          </p:cNvPr>
          <p:cNvSpPr/>
          <p:nvPr/>
        </p:nvSpPr>
        <p:spPr bwMode="auto">
          <a:xfrm>
            <a:off x="1659834" y="3428999"/>
            <a:ext cx="288236" cy="278297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9D5977-3F0B-4245-ABA2-BC22905DFECB}"/>
              </a:ext>
            </a:extLst>
          </p:cNvPr>
          <p:cNvSpPr/>
          <p:nvPr/>
        </p:nvSpPr>
        <p:spPr bwMode="auto">
          <a:xfrm>
            <a:off x="3498574" y="4457699"/>
            <a:ext cx="178904" cy="17393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00B413-F3E9-434F-B5C3-68F66EEE4B24}"/>
              </a:ext>
            </a:extLst>
          </p:cNvPr>
          <p:cNvSpPr/>
          <p:nvPr/>
        </p:nvSpPr>
        <p:spPr bwMode="auto">
          <a:xfrm>
            <a:off x="6960705" y="3904420"/>
            <a:ext cx="178904" cy="17393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7701F8-98E5-4FE7-BD8E-3A21A0B72282}"/>
              </a:ext>
            </a:extLst>
          </p:cNvPr>
          <p:cNvSpPr/>
          <p:nvPr/>
        </p:nvSpPr>
        <p:spPr bwMode="auto">
          <a:xfrm>
            <a:off x="7530548" y="2721664"/>
            <a:ext cx="178904" cy="17393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9262D7-416B-4E6E-8A92-048CA276AF98}"/>
              </a:ext>
            </a:extLst>
          </p:cNvPr>
          <p:cNvSpPr/>
          <p:nvPr/>
        </p:nvSpPr>
        <p:spPr bwMode="auto">
          <a:xfrm>
            <a:off x="6669155" y="1227005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EC74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0F0859-6D8B-4EB9-95D2-1EBB45868DD4}"/>
              </a:ext>
            </a:extLst>
          </p:cNvPr>
          <p:cNvSpPr/>
          <p:nvPr/>
        </p:nvSpPr>
        <p:spPr bwMode="auto">
          <a:xfrm>
            <a:off x="5489711" y="3568147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EC74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007ECF-9DFE-4792-B8FA-98F0A7457F5C}"/>
              </a:ext>
            </a:extLst>
          </p:cNvPr>
          <p:cNvSpPr/>
          <p:nvPr/>
        </p:nvSpPr>
        <p:spPr bwMode="auto">
          <a:xfrm>
            <a:off x="5705060" y="3886027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EC74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9F25ED-8FBF-4719-94B9-DCBA5852FAE2}"/>
              </a:ext>
            </a:extLst>
          </p:cNvPr>
          <p:cNvSpPr/>
          <p:nvPr/>
        </p:nvSpPr>
        <p:spPr bwMode="auto">
          <a:xfrm>
            <a:off x="1249015" y="1296577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EC74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BAF3A0-741D-4077-9663-DF6D414EACFE}"/>
              </a:ext>
            </a:extLst>
          </p:cNvPr>
          <p:cNvSpPr/>
          <p:nvPr/>
        </p:nvSpPr>
        <p:spPr bwMode="auto">
          <a:xfrm>
            <a:off x="2007704" y="2617303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10E878-B552-4E34-AB45-B9B8FBE44A5D}"/>
              </a:ext>
            </a:extLst>
          </p:cNvPr>
          <p:cNvSpPr/>
          <p:nvPr/>
        </p:nvSpPr>
        <p:spPr bwMode="auto">
          <a:xfrm>
            <a:off x="4625006" y="2905539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725F63-AC90-4D75-A47E-152A50CA586B}"/>
              </a:ext>
            </a:extLst>
          </p:cNvPr>
          <p:cNvSpPr/>
          <p:nvPr/>
        </p:nvSpPr>
        <p:spPr bwMode="auto">
          <a:xfrm>
            <a:off x="4227443" y="3230216"/>
            <a:ext cx="241853" cy="248478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3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89675"/>
            <a:ext cx="2133600" cy="365125"/>
          </a:xfrm>
        </p:spPr>
        <p:txBody>
          <a:bodyPr/>
          <a:lstStyle/>
          <a:p>
            <a:fld id="{854A278F-5EF4-440B-AEB3-105C93F46D7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1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Външни фактори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B717B-B84E-4014-9545-0AB449D82612}"/>
              </a:ext>
            </a:extLst>
          </p:cNvPr>
          <p:cNvSpPr txBox="1"/>
          <p:nvPr/>
        </p:nvSpPr>
        <p:spPr>
          <a:xfrm>
            <a:off x="645952" y="1245567"/>
            <a:ext cx="78094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Ковид 19 (2020)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Ограничения в придвижване и икономическа активност;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Повишаване на смъртността – влошаване на демографските показатели;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Предпазливост при инвестиции в туристически обекти;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Ограничаване на инвестициите;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g-BG" sz="18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Влошаване на международните отношения (2021-2022)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Затруднения при доставките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Инфлация – 6,6% за 2021; 15% през август 2022г.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bg-BG" sz="1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Повишаване на цените на строителните материали 38,6% (2021)</a:t>
            </a:r>
          </a:p>
        </p:txBody>
      </p:sp>
    </p:spTree>
    <p:extLst>
      <p:ext uri="{BB962C8B-B14F-4D97-AF65-F5344CB8AC3E}">
        <p14:creationId xmlns:p14="http://schemas.microsoft.com/office/powerpoint/2010/main" val="122884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44158A-3BF3-4297-A721-0D26C1F4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2437207"/>
            <a:ext cx="7558088" cy="431800"/>
          </a:xfrm>
        </p:spPr>
        <p:txBody>
          <a:bodyPr/>
          <a:lstStyle/>
          <a:p>
            <a:pPr algn="ctr"/>
            <a:r>
              <a:rPr lang="bg-BG" dirty="0"/>
              <a:t>Основни изводи и препоръки 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4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F27B6F-DE25-70DB-D9F4-A05475E9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/>
              <a:t>Препоръки, свързани с програмирането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D0B81-A7E8-DF4E-B6BB-0D873932C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962" y="1143976"/>
            <a:ext cx="7558088" cy="283947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bg-BG" dirty="0"/>
              <a:t>По-гъвкава подкрепа – залагане на рамка на подкрепа, която да осигурява постигането на стратегическите цели, без да се ограничават възможностите за подкрепа на най-приоритетните за бенефициентите проекти. </a:t>
            </a:r>
          </a:p>
          <a:p>
            <a:pPr>
              <a:spcAft>
                <a:spcPts val="1200"/>
              </a:spcAft>
            </a:pPr>
            <a:r>
              <a:rPr lang="bg-BG" dirty="0"/>
              <a:t>Подобряване на координацията с ведомства, отговорни за прилагането на политики в секторите на подкрепа на ПРР 2021-2027 г., както и с териториалните органи, които ще участват в процеса на подбор на операции – общинските администрации на 10-те градски общини, които ще бъдат подкрепяни по Приоритет 1 и  Регионалните съвети за развитие по отношение на Приоритет 2. </a:t>
            </a:r>
          </a:p>
          <a:p>
            <a:pPr>
              <a:spcAft>
                <a:spcPts val="1200"/>
              </a:spcAft>
            </a:pPr>
            <a:r>
              <a:rPr lang="bg-BG" dirty="0"/>
              <a:t>Предоставяне на диференцирана, по-целенасочена подкрепа към общините – по-голяма подкрепа за по-изоставащите и стратегически общини, както и за Северозападен район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046BF-6F1D-C4AC-A846-896897D7E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0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F27B6F-DE25-70DB-D9F4-A05475E9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454758"/>
            <a:ext cx="7558088" cy="431800"/>
          </a:xfrm>
        </p:spPr>
        <p:txBody>
          <a:bodyPr/>
          <a:lstStyle/>
          <a:p>
            <a:r>
              <a:rPr lang="bg-BG" dirty="0"/>
              <a:t>Препоръки за оптимизиране на изпълнението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D0B81-A7E8-DF4E-B6BB-0D873932C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173" y="1551981"/>
            <a:ext cx="7558088" cy="44989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bg-BG" dirty="0"/>
              <a:t>Да се оценят рисковете от централизирано търгуване на голям брой строителни обекти и да се  обмислят други възможности.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bg-BG" dirty="0"/>
              <a:t>Да се обсъдят трудностите при изпълнение на проекти за социална инфраструктура като се потърсят подходящи решения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bg-BG" dirty="0"/>
              <a:t>Предоставяне на комбинираната подкрепа (БФП и ФИ) чрез облекчени условия в рамките на една операция</a:t>
            </a:r>
            <a:endParaRPr lang="en-US" dirty="0"/>
          </a:p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endParaRPr lang="bg-B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046BF-6F1D-C4AC-A846-896897D7E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bg-BG" dirty="0"/>
              <a:t>Благодаря за вниманието!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692151" y="2283289"/>
            <a:ext cx="3973359" cy="2291422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bg-BG" sz="1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За връзка с нас:</a:t>
            </a:r>
          </a:p>
          <a:p>
            <a:pPr>
              <a:lnSpc>
                <a:spcPts val="1800"/>
              </a:lnSpc>
            </a:pPr>
            <a:endParaRPr lang="bg-BG" sz="18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en-US" sz="1800" i="0" dirty="0">
                <a:solidFill>
                  <a:schemeClr val="bg1"/>
                </a:solidFill>
                <a:hlinkClick r:id="rId6"/>
              </a:rPr>
              <a:t>ecoryssee@ecorys.com</a:t>
            </a:r>
            <a:endParaRPr lang="en-US" sz="1800" i="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bg-BG" sz="1800" i="0" dirty="0">
                <a:solidFill>
                  <a:schemeClr val="bg1"/>
                </a:solidFill>
              </a:rPr>
              <a:t>Тел. 02/81 55 684</a:t>
            </a:r>
          </a:p>
          <a:p>
            <a:pPr>
              <a:lnSpc>
                <a:spcPts val="1800"/>
              </a:lnSpc>
            </a:pPr>
            <a:endParaRPr lang="bg-BG" sz="1800" i="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bg-BG" sz="1800" i="0" dirty="0">
                <a:solidFill>
                  <a:schemeClr val="bg1"/>
                </a:solidFill>
              </a:rPr>
              <a:t>Ирена Владимирова</a:t>
            </a:r>
          </a:p>
          <a:p>
            <a:pPr>
              <a:lnSpc>
                <a:spcPts val="1800"/>
              </a:lnSpc>
            </a:pPr>
            <a:r>
              <a:rPr lang="en-US" sz="1800" i="0" dirty="0">
                <a:solidFill>
                  <a:schemeClr val="bg1"/>
                </a:solidFill>
              </a:rPr>
              <a:t>Irena.Vladimirova@ecorys.com</a:t>
            </a:r>
            <a:endParaRPr lang="en-GB" sz="1800" i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96" y="1611984"/>
            <a:ext cx="5000004" cy="5246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65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3919" y="653592"/>
            <a:ext cx="7558088" cy="431800"/>
          </a:xfrm>
        </p:spPr>
        <p:txBody>
          <a:bodyPr/>
          <a:lstStyle/>
          <a:p>
            <a:r>
              <a:rPr lang="bg-BG" dirty="0"/>
              <a:t>Основна информация за оценката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BBDF2C-AF35-44EC-A98F-CEAB5D7DC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773760"/>
              </p:ext>
            </p:extLst>
          </p:nvPr>
        </p:nvGraphicFramePr>
        <p:xfrm>
          <a:off x="457200" y="1668465"/>
          <a:ext cx="8229599" cy="2920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130">
                  <a:extLst>
                    <a:ext uri="{9D8B030D-6E8A-4147-A177-3AD203B41FA5}">
                      <a16:colId xmlns:a16="http://schemas.microsoft.com/office/drawing/2014/main" val="3788855332"/>
                    </a:ext>
                  </a:extLst>
                </a:gridCol>
                <a:gridCol w="4252923">
                  <a:extLst>
                    <a:ext uri="{9D8B030D-6E8A-4147-A177-3AD203B41FA5}">
                      <a16:colId xmlns:a16="http://schemas.microsoft.com/office/drawing/2014/main" val="640691245"/>
                    </a:ext>
                  </a:extLst>
                </a:gridCol>
                <a:gridCol w="3181546">
                  <a:extLst>
                    <a:ext uri="{9D8B030D-6E8A-4147-A177-3AD203B41FA5}">
                      <a16:colId xmlns:a16="http://schemas.microsoft.com/office/drawing/2014/main" val="2012144154"/>
                    </a:ext>
                  </a:extLst>
                </a:gridCol>
              </a:tblGrid>
              <a:tr h="249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effectLst/>
                        </a:rPr>
                        <a:t>Етап 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effectLst/>
                        </a:rPr>
                        <a:t>Обхват 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>
                          <a:effectLst/>
                        </a:rPr>
                        <a:t>Период </a:t>
                      </a:r>
                      <a:endParaRPr lang="bg-BG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8243514"/>
                  </a:ext>
                </a:extLst>
              </a:tr>
              <a:tr h="249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>
                          <a:effectLst/>
                        </a:rPr>
                        <a:t>1</a:t>
                      </a:r>
                      <a:endParaRPr lang="bg-BG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800" noProof="0" dirty="0">
                          <a:effectLst/>
                        </a:rPr>
                        <a:t>Встъпителен доклад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effectLst/>
                        </a:rPr>
                        <a:t>ноември 2021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84880"/>
                  </a:ext>
                </a:extLst>
              </a:tr>
              <a:tr h="249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>
                          <a:effectLst/>
                        </a:rPr>
                        <a:t>2</a:t>
                      </a:r>
                      <a:endParaRPr lang="bg-BG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800" noProof="0" dirty="0">
                          <a:effectLst/>
                        </a:rPr>
                        <a:t>ТО1; ТО2; ТО6 и ТО7 </a:t>
                      </a:r>
                      <a:r>
                        <a:rPr lang="bg-BG" sz="10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</a:t>
                      </a:r>
                      <a:r>
                        <a:rPr lang="bg-BG" sz="1000" noProof="0" dirty="0">
                          <a:effectLst/>
                        </a:rPr>
                        <a:t>а периода 2015-2018)</a:t>
                      </a:r>
                      <a:endParaRPr lang="bg-BG" sz="1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effectLst/>
                        </a:rPr>
                        <a:t>15 януари - 15 юни 2021 г.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931110"/>
                  </a:ext>
                </a:extLst>
              </a:tr>
              <a:tr h="512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effectLst/>
                        </a:rPr>
                        <a:t>3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bg-BG" sz="1800" noProof="0" dirty="0">
                          <a:effectLst/>
                        </a:rPr>
                        <a:t>ТО3; ТО4; ТО5;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800" noProof="0" dirty="0">
                          <a:effectLst/>
                        </a:rPr>
                        <a:t>Актуализация на ТО1, ТО2, и ТО6 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effectLst/>
                        </a:rPr>
                        <a:t>1</a:t>
                      </a:r>
                      <a:r>
                        <a:rPr lang="en-US" sz="1800" noProof="0" dirty="0">
                          <a:effectLst/>
                        </a:rPr>
                        <a:t>6</a:t>
                      </a:r>
                      <a:r>
                        <a:rPr lang="bg-BG" sz="1800" noProof="0" dirty="0">
                          <a:effectLst/>
                        </a:rPr>
                        <a:t> юли 2021 г. - 1</a:t>
                      </a:r>
                      <a:r>
                        <a:rPr lang="en-US" sz="1800" noProof="0" dirty="0">
                          <a:effectLst/>
                        </a:rPr>
                        <a:t>6</a:t>
                      </a:r>
                      <a:r>
                        <a:rPr lang="bg-BG" sz="1800" noProof="0" dirty="0">
                          <a:effectLst/>
                        </a:rPr>
                        <a:t> февруари 2022 г.</a:t>
                      </a:r>
                      <a:endParaRPr lang="bg-BG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907278"/>
                  </a:ext>
                </a:extLst>
              </a:tr>
              <a:tr h="506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bg-BG" sz="18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g-BG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Актуализация на изготвените тематични оценки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</a:t>
                      </a:r>
                      <a:r>
                        <a:rPr lang="bg-BG" sz="1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март 2022- 23 октомври 2022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85664"/>
                  </a:ext>
                </a:extLst>
              </a:tr>
              <a:tr h="775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bg-BG" sz="1800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bg-BG" sz="1800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ТО7 </a:t>
                      </a:r>
                      <a:r>
                        <a:rPr lang="bg-BG" sz="1000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периода 2019-2021)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bg-BG" sz="1800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Актуализация на изготвените тематични оценки</a:t>
                      </a:r>
                      <a:endParaRPr lang="bg-BG" sz="1800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8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  месеца от приемането на доклада по Етап 4</a:t>
                      </a:r>
                      <a:endParaRPr lang="bg-BG" sz="1800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554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F4652C-24F4-5A85-138D-2F52A0D961D4}"/>
              </a:ext>
            </a:extLst>
          </p:cNvPr>
          <p:cNvSpPr txBox="1"/>
          <p:nvPr/>
        </p:nvSpPr>
        <p:spPr>
          <a:xfrm>
            <a:off x="457200" y="1029828"/>
            <a:ext cx="822959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 с МРРБ от 2</a:t>
            </a:r>
            <a:r>
              <a:rPr lang="en-US" sz="1600" b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g-BG" sz="1600" b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.10.2020 г.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тема</a:t>
            </a:r>
            <a:r>
              <a:rPr lang="bg-BG" sz="1600" b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тични оценки (ТО) в пет етапа: </a:t>
            </a:r>
          </a:p>
          <a:p>
            <a:pPr marL="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bg-BG" sz="4000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D5A661-31DB-A0D8-866F-45EBC466D6CE}"/>
              </a:ext>
            </a:extLst>
          </p:cNvPr>
          <p:cNvSpPr txBox="1">
            <a:spLocks/>
          </p:cNvSpPr>
          <p:nvPr/>
        </p:nvSpPr>
        <p:spPr bwMode="auto">
          <a:xfrm>
            <a:off x="457200" y="4508187"/>
            <a:ext cx="8229599" cy="187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642938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42938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defTabSz="642938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defTabSz="642938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defTabSz="642938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defTabSz="642938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642938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642938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642938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00000"/>
              </a:lnSpc>
              <a:buAutoNum type="arabicPeriod"/>
            </a:pPr>
            <a:endParaRPr lang="en-US" sz="1400" kern="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bg-BG" sz="1400" kern="0" dirty="0" smtClean="0">
                <a:solidFill>
                  <a:srgbClr val="000000"/>
                </a:solidFill>
              </a:rPr>
              <a:t>Преглед </a:t>
            </a:r>
            <a:r>
              <a:rPr lang="bg-BG" sz="1400" kern="0" dirty="0">
                <a:solidFill>
                  <a:srgbClr val="000000"/>
                </a:solidFill>
              </a:rPr>
              <a:t>на налични данни и документи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bg-BG" sz="1400" kern="0" dirty="0">
                <a:solidFill>
                  <a:srgbClr val="000000"/>
                </a:solidFill>
              </a:rPr>
              <a:t>Проведени интервюта – УО, ФМФИБ, НСОРБ, общини и други бенефициенти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bg-BG" sz="1400" kern="0" dirty="0">
                <a:solidFill>
                  <a:srgbClr val="000000"/>
                </a:solidFill>
              </a:rPr>
              <a:t>Анкетни проучвания – сред общини; сред широката общественост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bg-BG" sz="1400" kern="0" dirty="0" smtClean="0">
                <a:solidFill>
                  <a:srgbClr val="000000"/>
                </a:solidFill>
              </a:rPr>
              <a:t>Специфичен подход за всяка ТО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bg-BG" sz="1400" kern="0" dirty="0" smtClean="0">
                <a:solidFill>
                  <a:srgbClr val="000000"/>
                </a:solidFill>
              </a:rPr>
              <a:t>Фокус </a:t>
            </a:r>
            <a:r>
              <a:rPr lang="bg-BG" sz="1400" kern="0" dirty="0">
                <a:solidFill>
                  <a:srgbClr val="000000"/>
                </a:solidFill>
              </a:rPr>
              <a:t>групи – 19 фокус групи.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bg-BG" sz="1400" kern="0" dirty="0">
                <a:solidFill>
                  <a:srgbClr val="000000"/>
                </a:solidFill>
              </a:rPr>
              <a:t>Разглеждане на специфични проекти</a:t>
            </a:r>
          </a:p>
          <a:p>
            <a:endParaRPr lang="bg-BG" sz="20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7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44158A-3BF3-4297-A721-0D26C1F4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2437207"/>
            <a:ext cx="7558088" cy="431800"/>
          </a:xfrm>
        </p:spPr>
        <p:txBody>
          <a:bodyPr/>
          <a:lstStyle/>
          <a:p>
            <a:pPr algn="ctr"/>
            <a:r>
              <a:rPr lang="bg-BG" dirty="0"/>
              <a:t>Напредък към постигане на целите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7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8E85AE2-B3CC-4A1A-9926-3BC655CA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7" y="541614"/>
            <a:ext cx="8102566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Индикатори 						 </a:t>
            </a:r>
            <a:r>
              <a:rPr lang="bg-BG" sz="1600" dirty="0"/>
              <a:t>към 31.08.2022 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20E535-4216-A3C8-3507-FD2FFB8D3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20901"/>
              </p:ext>
            </p:extLst>
          </p:nvPr>
        </p:nvGraphicFramePr>
        <p:xfrm>
          <a:off x="184324" y="1320738"/>
          <a:ext cx="8333509" cy="4583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7425">
                  <a:extLst>
                    <a:ext uri="{9D8B030D-6E8A-4147-A177-3AD203B41FA5}">
                      <a16:colId xmlns:a16="http://schemas.microsoft.com/office/drawing/2014/main" val="3322808730"/>
                    </a:ext>
                  </a:extLst>
                </a:gridCol>
                <a:gridCol w="1776870">
                  <a:extLst>
                    <a:ext uri="{9D8B030D-6E8A-4147-A177-3AD203B41FA5}">
                      <a16:colId xmlns:a16="http://schemas.microsoft.com/office/drawing/2014/main" val="2346458515"/>
                    </a:ext>
                  </a:extLst>
                </a:gridCol>
                <a:gridCol w="2969214">
                  <a:extLst>
                    <a:ext uri="{9D8B030D-6E8A-4147-A177-3AD203B41FA5}">
                      <a16:colId xmlns:a16="http://schemas.microsoft.com/office/drawing/2014/main" val="2394797039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Индикатори, ИП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Изпълнение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Резултат (2020)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extLst>
                  <a:ext uri="{0D108BD9-81ED-4DB2-BD59-A6C34878D82A}">
                    <a16:rowId xmlns:a16="http://schemas.microsoft.com/office/drawing/2014/main" val="2997579812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 Образование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60%-80%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Модернизирани институции </a:t>
                      </a: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83%-105% 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63644324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4с Енергийната ефективност (жилищния и публичен сектор)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86%-189%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Енергопотреблението расте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202865419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4е Екологичен и устойчив градски транспорт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40%-42%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се отчита ефект върху качеството на въздуха</a:t>
                      </a:r>
                      <a:endParaRPr lang="en-US" sz="1200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2893853254"/>
                  </a:ext>
                </a:extLst>
              </a:tr>
              <a:tr h="137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6e </a:t>
                      </a:r>
                      <a:r>
                        <a:rPr lang="bg-BG" sz="1200" dirty="0">
                          <a:effectLst/>
                          <a:latin typeface="+mj-lt"/>
                        </a:rPr>
                        <a:t>Градската среда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46%-92%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Повече от половината население на страната е облагодетелствано от  подобрена градска среда.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се отчита ефект върху качеството на въздуха</a:t>
                      </a:r>
                      <a:endParaRPr lang="en-US" sz="1200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3436919525"/>
                  </a:ext>
                </a:extLst>
              </a:tr>
              <a:tr h="550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9а Подобряване на жилищните условия за маргинализирани групи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2245360760"/>
                  </a:ext>
                </a:extLst>
              </a:tr>
              <a:tr h="258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9а Модерни социални услуги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5,85 (61%) - </a:t>
                      </a: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дял на модернизираните обекти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389444832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>
                          <a:effectLst/>
                        </a:rPr>
                        <a:t>9а </a:t>
                      </a:r>
                      <a:r>
                        <a:rPr lang="bg-BG" sz="1200" dirty="0" err="1">
                          <a:effectLst/>
                        </a:rPr>
                        <a:t>Деинституционализация</a:t>
                      </a:r>
                      <a:r>
                        <a:rPr lang="bg-BG" sz="1200" dirty="0">
                          <a:effectLst/>
                        </a:rPr>
                        <a:t> на социалните услуги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21,70 (90%) </a:t>
                      </a: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дял на инфраструктурата за </a:t>
                      </a:r>
                      <a:r>
                        <a:rPr lang="bg-BG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деинституционализация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944350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9а Достъп до спешна медицинска помощ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0%-70%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1 963 826 (66%) </a:t>
                      </a: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– брой хоспитализации годишно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343717397"/>
                  </a:ext>
                </a:extLst>
              </a:tr>
              <a:tr h="385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6с Туристически продукти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Вътрешното потребление на туризъм расте, целта е преизпълнена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777425716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Реконструирани или модернизирани пътища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69%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Товаропотокът</a:t>
                      </a:r>
                      <a:r>
                        <a:rPr lang="bg-BG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намалява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29829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46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12" y="462973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Специфични цели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D6CCE1-9FD8-47AC-A7E8-A6412A82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416715"/>
              </p:ext>
            </p:extLst>
          </p:nvPr>
        </p:nvGraphicFramePr>
        <p:xfrm>
          <a:off x="268357" y="1171357"/>
          <a:ext cx="8418443" cy="5184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1659">
                  <a:extLst>
                    <a:ext uri="{9D8B030D-6E8A-4147-A177-3AD203B41FA5}">
                      <a16:colId xmlns:a16="http://schemas.microsoft.com/office/drawing/2014/main" val="3322808730"/>
                    </a:ext>
                  </a:extLst>
                </a:gridCol>
                <a:gridCol w="1558971">
                  <a:extLst>
                    <a:ext uri="{9D8B030D-6E8A-4147-A177-3AD203B41FA5}">
                      <a16:colId xmlns:a16="http://schemas.microsoft.com/office/drawing/2014/main" val="2346458515"/>
                    </a:ext>
                  </a:extLst>
                </a:gridCol>
                <a:gridCol w="1357813">
                  <a:extLst>
                    <a:ext uri="{9D8B030D-6E8A-4147-A177-3AD203B41FA5}">
                      <a16:colId xmlns:a16="http://schemas.microsoft.com/office/drawing/2014/main" val="2394797039"/>
                    </a:ext>
                  </a:extLst>
                </a:gridCol>
              </a:tblGrid>
              <a:tr h="175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Специфична цел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към август 2022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към декември 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extLst>
                  <a:ext uri="{0D108BD9-81ED-4DB2-BD59-A6C34878D82A}">
                    <a16:rowId xmlns:a16="http://schemas.microsoft.com/office/drawing/2014/main" val="2997579812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Подобряване на условията за модерни образователни услуги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добър напредък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63644324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Повишаване на енергийната ефективност в жилищния сектор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добър напредък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202865419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Повишаване на енергийната ефективност на публични сгради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добър напредък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2626326174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Развитие на екологичен и устойчив градски транспорт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EC740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среден напредък</a:t>
                      </a:r>
                      <a:endParaRPr lang="en-US" sz="1200" kern="1200" dirty="0">
                        <a:solidFill>
                          <a:srgbClr val="EC740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2893853254"/>
                  </a:ext>
                </a:extLst>
              </a:tr>
              <a:tr h="137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Подобряване на качеството на градската среда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добър напредък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3436919525"/>
                  </a:ext>
                </a:extLst>
              </a:tr>
              <a:tr h="385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Подобряване на инвестиционната активност в градовете, чрез възстановяване на зони с потенциал за икономическо развитие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принос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принос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489576557"/>
                  </a:ext>
                </a:extLst>
              </a:tr>
              <a:tr h="385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Подобряване на жилищните условия за маргинализирани групи от населението, включително ромите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EC740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среден напредък</a:t>
                      </a:r>
                      <a:endParaRPr lang="en-US" sz="1200" kern="1200" dirty="0">
                        <a:solidFill>
                          <a:srgbClr val="EC740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2245360760"/>
                  </a:ext>
                </a:extLst>
              </a:tr>
              <a:tr h="258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Подобряване на условията за модерни социални услуги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добър напредък</a:t>
                      </a:r>
                      <a:endParaRPr lang="en-US" sz="12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389444832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Подобрен достъп за практикуване на масов спорт и културни услуги в градовете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принос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EC7405"/>
                          </a:solidFill>
                          <a:effectLst/>
                        </a:rPr>
                        <a:t>слаб до среден принос</a:t>
                      </a:r>
                      <a:endParaRPr lang="en-US" sz="1200" dirty="0">
                        <a:solidFill>
                          <a:srgbClr val="EC740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944350310"/>
                  </a:ext>
                </a:extLst>
              </a:tr>
              <a:tr h="395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Подобрен достъп до спешна медицинска помощ, с възможности за спешна диагностика, лечение и наблюдение до 24 ч.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EC740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  до среден напредък</a:t>
                      </a:r>
                      <a:endParaRPr lang="en-US" sz="1200" kern="1200" dirty="0">
                        <a:solidFill>
                          <a:srgbClr val="EC740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343717397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Намаляване на броя хоспитализации в здравната система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принос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принос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353401480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Подобряване на капацитета на националната здравна система за реакция при кризи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FFC000"/>
                          </a:solidFill>
                          <a:effectLst/>
                        </a:rPr>
                        <a:t>слаб напредък</a:t>
                      </a:r>
                      <a:endParaRPr lang="en-US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1880321183"/>
                  </a:ext>
                </a:extLst>
              </a:tr>
              <a:tr h="385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Подобряване на регионалната социална инфраструктура за </a:t>
                      </a:r>
                      <a:r>
                        <a:rPr lang="bg-BG" sz="1200" dirty="0" err="1">
                          <a:effectLst/>
                        </a:rPr>
                        <a:t>деинституционализация</a:t>
                      </a:r>
                      <a:r>
                        <a:rPr lang="bg-BG" sz="1200" dirty="0">
                          <a:effectLst/>
                        </a:rPr>
                        <a:t> на социалните услуги за деца и възрастни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kern="1200" dirty="0">
                          <a:solidFill>
                            <a:srgbClr val="EC740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среден напредък</a:t>
                      </a:r>
                      <a:endParaRPr lang="en-US" sz="1200" kern="1200" dirty="0">
                        <a:solidFill>
                          <a:srgbClr val="EC740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683849280"/>
                  </a:ext>
                </a:extLst>
              </a:tr>
              <a:tr h="385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>
                          <a:effectLst/>
                        </a:rPr>
                        <a:t>Повишаване на туристическото предлагане на паметници на културата от национално и световно значение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C00000"/>
                          </a:solidFill>
                          <a:effectLst/>
                        </a:rPr>
                        <a:t>слаб напредък</a:t>
                      </a:r>
                      <a:endParaRPr lang="en-US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777425716"/>
                  </a:ext>
                </a:extLst>
              </a:tr>
              <a:tr h="25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effectLst/>
                        </a:rPr>
                        <a:t>Подобряване на свързаността и достъпността до TEN-T мрежата за товари и пътници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добър напредък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dirty="0">
                          <a:solidFill>
                            <a:srgbClr val="00B050"/>
                          </a:solidFill>
                          <a:effectLst/>
                        </a:rPr>
                        <a:t>постигната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73" marR="54873" marT="0" marB="0" anchor="ctr"/>
                </a:tc>
                <a:extLst>
                  <a:ext uri="{0D108BD9-81ED-4DB2-BD59-A6C34878D82A}">
                    <a16:rowId xmlns:a16="http://schemas.microsoft.com/office/drawing/2014/main" val="29829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46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09" y="541439"/>
            <a:ext cx="7742582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Инвестиции в градовете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758095-0594-4E31-B132-8ADCE469B8B6}"/>
              </a:ext>
            </a:extLst>
          </p:cNvPr>
          <p:cNvSpPr txBox="1"/>
          <p:nvPr/>
        </p:nvSpPr>
        <p:spPr>
          <a:xfrm>
            <a:off x="1595163" y="927042"/>
            <a:ext cx="7837004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630" indent="-722630"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bg-BG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Планираната БФП в ИП и реално договорена към 31.08.2022, (в %)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127901-45BE-C2D9-8261-31840D108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53"/>
          <a:stretch/>
        </p:blipFill>
        <p:spPr>
          <a:xfrm>
            <a:off x="2340529" y="1298652"/>
            <a:ext cx="6346272" cy="241445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8C7C9B-F092-E91C-C756-ED4C00001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736885"/>
              </p:ext>
            </p:extLst>
          </p:nvPr>
        </p:nvGraphicFramePr>
        <p:xfrm>
          <a:off x="700709" y="3689523"/>
          <a:ext cx="7126219" cy="234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903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0E4D55-F2F7-719B-0B14-6E27197C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Инвестиции в градовете-трудности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0E083-2270-1EFA-5AC4-255804061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962" y="1581638"/>
            <a:ext cx="7558088" cy="3694724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Недостатъчно финансиране, неблагоприятни демографски тенденции и икономически проблеми;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Заложени твърде амбициозни цели и голям брой проекти;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Липса на опит/интерес към ПЧП;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Липса на (достатъчна) проектна готовност, промени в приоритетите;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Липса на подходящи терени/сгради за реализация на инвестициите; обществена подкрепа.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Проблеми със собствеността и статута на обектите;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Ограничения в допустимостта на финансиране по оперативните програми; зони за въздействие.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Open Sans Light" panose="020B0306030504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ECE10-FD55-D635-FBBA-5A00F4A4B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6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44158A-3BF3-4297-A721-0D26C1F4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2437207"/>
            <a:ext cx="7558088" cy="431800"/>
          </a:xfrm>
        </p:spPr>
        <p:txBody>
          <a:bodyPr/>
          <a:lstStyle/>
          <a:p>
            <a:pPr algn="ctr"/>
            <a:r>
              <a:rPr lang="bg-BG" dirty="0"/>
              <a:t>Въздействие от програмата към август 2022 г.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8A6F9-B2B5-46E2-AB3D-7D2197C3A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4A278F-5EF4-440B-AEB3-105C93F46D71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F84F9-B13F-4CC4-9B30-CD03C32FB610}"/>
              </a:ext>
            </a:extLst>
          </p:cNvPr>
          <p:cNvSpPr txBox="1"/>
          <p:nvPr/>
        </p:nvSpPr>
        <p:spPr>
          <a:xfrm>
            <a:off x="700709" y="1232303"/>
            <a:ext cx="7650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sz="1800" dirty="0">
                <a:solidFill>
                  <a:srgbClr val="0070C0"/>
                </a:solidFill>
                <a:latin typeface="Times New Roman" panose="02020603050405020304" pitchFamily="18" charset="0"/>
                <a:cs typeface="Open Sans Light" panose="020B0306030504020204" pitchFamily="34" charset="0"/>
              </a:rPr>
              <a:t>ОПРР има цялостно положително въздействие върху социално-икономическата среда</a:t>
            </a:r>
            <a:endParaRPr lang="en-US" sz="16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51A27C5-DD37-4D31-BED4-F628DCA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" y="487644"/>
            <a:ext cx="7558088" cy="431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Социално-икономическа среда</a:t>
            </a:r>
            <a:br>
              <a:rPr lang="bg-BG" dirty="0"/>
            </a:b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BAF411-16B3-4744-8F68-AF4CA934E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03075"/>
              </p:ext>
            </p:extLst>
          </p:nvPr>
        </p:nvGraphicFramePr>
        <p:xfrm>
          <a:off x="828830" y="1978025"/>
          <a:ext cx="7486340" cy="3146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7496">
                  <a:extLst>
                    <a:ext uri="{9D8B030D-6E8A-4147-A177-3AD203B41FA5}">
                      <a16:colId xmlns:a16="http://schemas.microsoft.com/office/drawing/2014/main" val="3349562109"/>
                    </a:ext>
                  </a:extLst>
                </a:gridCol>
                <a:gridCol w="2178844">
                  <a:extLst>
                    <a:ext uri="{9D8B030D-6E8A-4147-A177-3AD203B41FA5}">
                      <a16:colId xmlns:a16="http://schemas.microsoft.com/office/drawing/2014/main" val="2972677615"/>
                    </a:ext>
                  </a:extLst>
                </a:gridCol>
              </a:tblGrid>
              <a:tr h="308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>
                          <a:effectLst/>
                        </a:rPr>
                        <a:t>Макроикономически показатели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400" dirty="0">
                          <a:effectLst/>
                        </a:rPr>
                        <a:t>Ефект към 2022г.*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160411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БВП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603650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Износ на стоки и услуги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0.0%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87132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</a:rPr>
                        <a:t>Внос на стоки и услуги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157464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Текуща сметка (% от БВП)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 п.п.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497106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Частно потребление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0.9%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796530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</a:rPr>
                        <a:t>Частни инвестиции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1.5%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129695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Заетост (15-64 г.)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634843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Коефициент на безработица (15-64 г.)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-0.37 п.п.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449010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Средна работна заплата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027827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>
                          <a:effectLst/>
                        </a:rPr>
                        <a:t>Инфлация по ХИПЦ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0.3%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445018"/>
                  </a:ext>
                </a:extLst>
              </a:tr>
              <a:tr h="251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400" dirty="0">
                          <a:effectLst/>
                        </a:rPr>
                        <a:t>Бюджетен баланс (% от БВП)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bg-BG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 п.п.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45832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4228ED2-E63D-44C8-831C-5B06CA291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56" y="5223580"/>
            <a:ext cx="42771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Open Sans Light" panose="020B0306030504020204" pitchFamily="34" charset="0"/>
              </a:rPr>
              <a:t>Източник: МФ *Общ ефект с натрупване от 2014 г. до средата на 2022г.</a:t>
            </a:r>
            <a:endParaRPr kumimoji="0" lang="bg-BG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71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?xml version=&quot;1.0&quot;?&gt;&#10;&lt;data customer=&quot;ecorys&quot; profile=&quot;ecorys&quot; model=&quot;ds-presentatie-2010.xml&quot; country-code=&quot;31&quot; target=&quot;Microsoft PowerPoint&quot; target-version=&quot;14.0.7121&quot;&gt;&lt;presentatie-2010 template=&quot;ds-presentatie-2010.potm&quot; id=&quot;a56be8d6e76f4f2ab4dac98102a83fe9&quot; version=&quot;1.0&quot; lcid=&quot;2057&quot; locale=&quot;en&quot;&gt;&lt;PAPER/&gt;&lt;titel value=&quot;Performance report&quot; formatted-value=&quot;Performance report&quot; format-disabled=&quot;true&quot;/&gt;&lt;subtitel value=&quot;January-May&quot; formatted-value=&quot;January-May&quot; format-disabled=&quot;true&quot;/&gt;&lt;datum-txt value=&quot;2014-06-11T09:26:32&quot; formatted-value=&quot;11 June 2014&quot;/&gt;&lt;datum formatted-value=&quot;11 June 2014&quot;/&gt;&lt;plaats value=&quot;Rotterdam&quot; formatted-value=&quot;Rotterdam&quot; format-disabled=&quot;true&quot;/&gt;&lt;plaatsdatum/&gt;&lt;toehoorders value=&quot;Supervisory Board&quot; formatted-value=&quot;Supervisory Board&quot; format-disabled=&quot;true&quot;/&gt;&lt;spreker-txt value=&quot;Board of Management&quot; formatted-value=&quot;Board of Management&quot; format-disabled=&quot;true&quot;/&gt;&lt;spreker formatted-value=&quot;Supervisory Board\nBoard of Management\n\nRotterdam, 11 June 2014&quot;/&gt;&lt;mylang formatted-value=&quot;2057&quot;/&gt;&lt;/presentatie-2010&gt;&lt;/data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afbeelding"/>
  <p:tag name="DS-LAYOUT-ONSCREEN" val="left:384.923; top:231.231; width:266.577; height:278.210;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  <p:tag name="DS-LAYOUT-ONSCREEN" val="left:56.625; top:127.5 ; width:595.125; height:354.25;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  <p:tag name="DS-LAYOUT-ONSCREEN" val="left: 56.625; top:127.5 ; width:595.125; height:354.25;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center-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odytekst"/>
  <p:tag name="DS-LAYOUT-ONSCREEN" val="left: 56.625; top:127.5 ; width:595.125; height:354.25;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visible:false;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kop"/>
  <p:tag name="DS-LAYOUT-ONSCREEN" val="left:56.375; top:455; width:595.125; height:34;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image"/>
  <p:tag name="DS-LAYOUT-ONSCREEN" val="left:56.375; top:95.625; width:595.125; height:354.25;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visible:false;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kop"/>
  <p:tag name="DS-LAYOUT-ONSCREEN" val="left:56.375; top:455; width:595.125; height:34;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image"/>
  <p:tag name="DS-LAYOUT-ONSCREEN" val="left:56.375; top:95.625; width:595.125; height:354.25;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visible:false;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image"/>
  <p:tag name="DS-LAYOUT-ONSCREEN" val="left:56.375; top:95.625; width:595.125; height:354.25; 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titeldiablanco"/>
  <p:tag name="DS-SLIDEID" val="titeldia"/>
  <p:tag name="DS-STYLEID" val="titeldia-blanc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 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title 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" val="titeldiablanco"/>
  <p:tag name="DS-SLIDEID" val="titeldia"/>
  <p:tag name="DS-STYLEID" val="titeldia-blanc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le 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Subtitle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afbeelding"/>
  <p:tag name="DS-LAYOUT-ONSCREEN" val="left:384.923; top:231.231; width:266.577; height:278.210;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afbeelding"/>
  <p:tag name="DS-LAYOUT-ONSCREEN" val="left:384.923; top:231.231; width:266.577; height:278.210;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titeltekst"/>
  <p:tag name="DS-LAYOUT-ONSCREEN" val="left:56.375; top:36; width:595.125; height:34;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S-SHAPEID" val="bg"/>
  <p:tag name="DS-LAYOUT-ONSCREEN" val="left:0; top:0; width:720; height:540; "/>
</p:tagLst>
</file>

<file path=ppt/theme/theme1.xml><?xml version="1.0" encoding="utf-8"?>
<a:theme xmlns:a="http://schemas.openxmlformats.org/drawingml/2006/main" name="ds-presentatie-2010">
  <a:themeElements>
    <a:clrScheme name="Ecorys Color Scheme">
      <a:dk1>
        <a:srgbClr val="003C64"/>
      </a:dk1>
      <a:lt1>
        <a:srgbClr val="FFFFFF"/>
      </a:lt1>
      <a:dk2>
        <a:srgbClr val="006DB6"/>
      </a:dk2>
      <a:lt2>
        <a:srgbClr val="003C64"/>
      </a:lt2>
      <a:accent1>
        <a:srgbClr val="009696"/>
      </a:accent1>
      <a:accent2>
        <a:srgbClr val="A0BE00"/>
      </a:accent2>
      <a:accent3>
        <a:srgbClr val="009696"/>
      </a:accent3>
      <a:accent4>
        <a:srgbClr val="A0BE00"/>
      </a:accent4>
      <a:accent5>
        <a:srgbClr val="E30052"/>
      </a:accent5>
      <a:accent6>
        <a:srgbClr val="980D7D"/>
      </a:accent6>
      <a:hlink>
        <a:srgbClr val="F49A00"/>
      </a:hlink>
      <a:folHlink>
        <a:srgbClr val="A0A5A5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9DDD"/>
        </a:dk1>
        <a:lt1>
          <a:srgbClr val="FFFFFF"/>
        </a:lt1>
        <a:dk2>
          <a:srgbClr val="C0C0C0"/>
        </a:dk2>
        <a:lt2>
          <a:srgbClr val="FFFFFF"/>
        </a:lt2>
        <a:accent1>
          <a:srgbClr val="213A7E"/>
        </a:accent1>
        <a:accent2>
          <a:srgbClr val="C2001B"/>
        </a:accent2>
        <a:accent3>
          <a:srgbClr val="DCDCDC"/>
        </a:accent3>
        <a:accent4>
          <a:srgbClr val="DADADA"/>
        </a:accent4>
        <a:accent5>
          <a:srgbClr val="ABAEC0"/>
        </a:accent5>
        <a:accent6>
          <a:srgbClr val="B00017"/>
        </a:accent6>
        <a:hlink>
          <a:srgbClr val="CAD11F"/>
        </a:hlink>
        <a:folHlink>
          <a:srgbClr val="A0A5A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3C64"/>
        </a:dk1>
        <a:lt1>
          <a:srgbClr val="FFFFFF"/>
        </a:lt1>
        <a:dk2>
          <a:srgbClr val="006DB6"/>
        </a:dk2>
        <a:lt2>
          <a:srgbClr val="003C64"/>
        </a:lt2>
        <a:accent1>
          <a:srgbClr val="009696"/>
        </a:accent1>
        <a:accent2>
          <a:srgbClr val="A0BE00"/>
        </a:accent2>
        <a:accent3>
          <a:srgbClr val="FFFFFF"/>
        </a:accent3>
        <a:accent4>
          <a:srgbClr val="003254"/>
        </a:accent4>
        <a:accent5>
          <a:srgbClr val="AAC9C9"/>
        </a:accent5>
        <a:accent6>
          <a:srgbClr val="91AC00"/>
        </a:accent6>
        <a:hlink>
          <a:srgbClr val="F49A00"/>
        </a:hlink>
        <a:folHlink>
          <a:srgbClr val="006D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3C64"/>
        </a:dk1>
        <a:lt1>
          <a:srgbClr val="FFFFFF"/>
        </a:lt1>
        <a:dk2>
          <a:srgbClr val="006DB6"/>
        </a:dk2>
        <a:lt2>
          <a:srgbClr val="003C64"/>
        </a:lt2>
        <a:accent1>
          <a:srgbClr val="009696"/>
        </a:accent1>
        <a:accent2>
          <a:srgbClr val="A0BE00"/>
        </a:accent2>
        <a:accent3>
          <a:srgbClr val="FFFFFF"/>
        </a:accent3>
        <a:accent4>
          <a:srgbClr val="003254"/>
        </a:accent4>
        <a:accent5>
          <a:srgbClr val="AAC9C9"/>
        </a:accent5>
        <a:accent6>
          <a:srgbClr val="91AC00"/>
        </a:accent6>
        <a:hlink>
          <a:srgbClr val="F49A00"/>
        </a:hlink>
        <a:folHlink>
          <a:srgbClr val="A0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29643</TotalTime>
  <Words>1227</Words>
  <Application>Microsoft Office PowerPoint</Application>
  <PresentationFormat>On-screen Show (4:3)</PresentationFormat>
  <Paragraphs>213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 Light</vt:lpstr>
      <vt:lpstr>Symbol</vt:lpstr>
      <vt:lpstr>Times New Roman</vt:lpstr>
      <vt:lpstr>Vrinda</vt:lpstr>
      <vt:lpstr>ds-presentatie-2010</vt:lpstr>
      <vt:lpstr>Оценка на въздействието на Оперативна програма „Региони в растеж“ 2014-2020 (ОПРР)  </vt:lpstr>
      <vt:lpstr>Основна информация за оценката</vt:lpstr>
      <vt:lpstr>Напредък към постигане на целите</vt:lpstr>
      <vt:lpstr>Индикатори        към 31.08.2022   </vt:lpstr>
      <vt:lpstr>Специфични цели </vt:lpstr>
      <vt:lpstr>Инвестиции в градовете </vt:lpstr>
      <vt:lpstr>Инвестиции в градовете-трудности</vt:lpstr>
      <vt:lpstr>Въздействие от програмата към август 2022 г. </vt:lpstr>
      <vt:lpstr>Социално-икономическа среда </vt:lpstr>
      <vt:lpstr>Териториално въздействие</vt:lpstr>
      <vt:lpstr>Полицентрично развитие</vt:lpstr>
      <vt:lpstr>Външни фактори</vt:lpstr>
      <vt:lpstr>Основни изводи и препоръки </vt:lpstr>
      <vt:lpstr>Препоръки, свързани с програмирането</vt:lpstr>
      <vt:lpstr>Препоръки за оптимизиране на изпълнението</vt:lpstr>
      <vt:lpstr>Благодаря за вниманието!</vt:lpstr>
    </vt:vector>
  </TitlesOfParts>
  <Company>ECORYS Nederland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report</dc:title>
  <dc:creator>Bastiaan van Loenen</dc:creator>
  <cp:lastModifiedBy>DIMCHO RUSKOV DIMOV</cp:lastModifiedBy>
  <cp:revision>1527</cp:revision>
  <cp:lastPrinted>2017-08-31T07:33:36Z</cp:lastPrinted>
  <dcterms:created xsi:type="dcterms:W3CDTF">2013-11-15T09:55:56Z</dcterms:created>
  <dcterms:modified xsi:type="dcterms:W3CDTF">2022-11-22T15:27:23Z</dcterms:modified>
</cp:coreProperties>
</file>