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handoutMasterIdLst>
    <p:handoutMasterId r:id="rId21"/>
  </p:handoutMasterIdLst>
  <p:sldIdLst>
    <p:sldId id="278" r:id="rId2"/>
    <p:sldId id="256" r:id="rId3"/>
    <p:sldId id="355" r:id="rId4"/>
    <p:sldId id="329" r:id="rId5"/>
    <p:sldId id="328" r:id="rId6"/>
    <p:sldId id="332" r:id="rId7"/>
    <p:sldId id="339" r:id="rId8"/>
    <p:sldId id="356" r:id="rId9"/>
    <p:sldId id="331" r:id="rId10"/>
    <p:sldId id="340" r:id="rId11"/>
    <p:sldId id="349" r:id="rId12"/>
    <p:sldId id="348" r:id="rId13"/>
    <p:sldId id="350" r:id="rId14"/>
    <p:sldId id="354" r:id="rId15"/>
    <p:sldId id="351" r:id="rId16"/>
    <p:sldId id="352" r:id="rId17"/>
    <p:sldId id="353" r:id="rId18"/>
    <p:sldId id="277" r:id="rId19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FF3399"/>
    <a:srgbClr val="0000FF"/>
    <a:srgbClr val="003399"/>
    <a:srgbClr val="F2F2F2"/>
    <a:srgbClr val="486EE6"/>
    <a:srgbClr val="004B8A"/>
    <a:srgbClr val="002B82"/>
    <a:srgbClr val="004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howGuides="1"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3366" y="6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714335F7-47E5-4C98-B2DB-B7CD44E51085}">
      <dgm:prSet custT="1"/>
      <dgm:spPr/>
      <dgm:t>
        <a:bodyPr/>
        <a:lstStyle/>
        <a:p>
          <a:pPr rtl="0"/>
          <a:r>
            <a:rPr lang="bg-BG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Поставяне на </a:t>
          </a:r>
          <a:r>
            <a:rPr lang="bg-BG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емблемата на Европейския съюз </a:t>
          </a:r>
          <a:r>
            <a:rPr lang="bg-BG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помещенията </a:t>
          </a:r>
          <a:r>
            <a:rPr lang="bg-BG" sz="4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УО на ОПТТИ</a:t>
          </a:r>
          <a:endParaRPr lang="bg-BG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72809-74EB-412D-B7AF-9D363048DD69}" type="parTrans" cxnId="{9C4E9A18-977D-4719-818F-73626ED81086}">
      <dgm:prSet/>
      <dgm:spPr/>
      <dgm:t>
        <a:bodyPr/>
        <a:lstStyle/>
        <a:p>
          <a:endParaRPr lang="bg-BG"/>
        </a:p>
      </dgm:t>
    </dgm:pt>
    <dgm:pt modelId="{85788AD8-B000-4560-B258-E38379CE3369}" type="sibTrans" cxnId="{9C4E9A18-977D-4719-818F-73626ED81086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E65251E5-36A2-4CF4-8F5E-C26C380E0A2F}" type="pres">
      <dgm:prSet presAssocID="{714335F7-47E5-4C98-B2DB-B7CD44E51085}" presName="text" presStyleLbl="node1" presStyleIdx="0" presStyleCnt="1" custScaleX="171106" custLinFactNeighborX="2307" custLinFactNeighborY="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C4E9A18-977D-4719-818F-73626ED81086}" srcId="{B9E979D1-572E-463E-B228-5699A85644C7}" destId="{714335F7-47E5-4C98-B2DB-B7CD44E51085}" srcOrd="0" destOrd="0" parTransId="{E1672809-74EB-412D-B7AF-9D363048DD69}" sibTransId="{85788AD8-B000-4560-B258-E38379CE3369}"/>
    <dgm:cxn modelId="{F100CE2C-B039-4ECF-9C19-1778E2AA605E}" type="presOf" srcId="{B9E979D1-572E-463E-B228-5699A85644C7}" destId="{754422D7-1AF4-4A94-A4BB-2D85DDE88DC2}" srcOrd="0" destOrd="0" presId="urn:diagrams.loki3.com/VaryingWidthList"/>
    <dgm:cxn modelId="{86C2D1D8-C60D-4073-A975-64E911AD0672}" type="presOf" srcId="{714335F7-47E5-4C98-B2DB-B7CD44E51085}" destId="{E65251E5-36A2-4CF4-8F5E-C26C380E0A2F}" srcOrd="0" destOrd="0" presId="urn:diagrams.loki3.com/VaryingWidthList"/>
    <dgm:cxn modelId="{F2FB6B1B-80FB-4BF9-B2F5-F5FA627E173D}" type="presParOf" srcId="{754422D7-1AF4-4A94-A4BB-2D85DDE88DC2}" destId="{E65251E5-36A2-4CF4-8F5E-C26C380E0A2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ECBCF31E-736A-454B-A541-7B92CC095AD7}">
      <dgm:prSet/>
      <dgm:spPr/>
      <dgm:t>
        <a:bodyPr/>
        <a:lstStyle/>
        <a:p>
          <a:pPr rtl="0"/>
          <a:r>
            <a:rPr lang="bg-BG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Поддържане и актуализиране на информацията за изпълнението на    </a:t>
          </a:r>
          <a:r>
            <a:rPr lang="bg-BG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уеб-сайта на оперативната програма</a:t>
          </a:r>
          <a:endParaRPr lang="bg-BG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00346-909B-4C2B-9BA9-F379927A0821}" type="parTrans" cxnId="{04F47CFE-DD43-4CEE-985F-5E7C3BC71EC7}">
      <dgm:prSet/>
      <dgm:spPr/>
      <dgm:t>
        <a:bodyPr/>
        <a:lstStyle/>
        <a:p>
          <a:endParaRPr lang="bg-BG"/>
        </a:p>
      </dgm:t>
    </dgm:pt>
    <dgm:pt modelId="{29C81406-EC96-43B3-BA3B-FDBACE32097E}" type="sibTrans" cxnId="{04F47CFE-DD43-4CEE-985F-5E7C3BC71EC7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98602F00-1FC4-4B0C-8DB3-A1A95AFA998A}" type="pres">
      <dgm:prSet presAssocID="{ECBCF31E-736A-454B-A541-7B92CC095AD7}" presName="text" presStyleLbl="node1" presStyleIdx="0" presStyleCnt="1" custScaleX="12333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4F47CFE-DD43-4CEE-985F-5E7C3BC71EC7}" srcId="{B9E979D1-572E-463E-B228-5699A85644C7}" destId="{ECBCF31E-736A-454B-A541-7B92CC095AD7}" srcOrd="0" destOrd="0" parTransId="{8CC00346-909B-4C2B-9BA9-F379927A0821}" sibTransId="{29C81406-EC96-43B3-BA3B-FDBACE32097E}"/>
    <dgm:cxn modelId="{0AB091D9-8D99-4FB3-B826-F1B54D236DCC}" type="presOf" srcId="{B9E979D1-572E-463E-B228-5699A85644C7}" destId="{754422D7-1AF4-4A94-A4BB-2D85DDE88DC2}" srcOrd="0" destOrd="0" presId="urn:diagrams.loki3.com/VaryingWidthList"/>
    <dgm:cxn modelId="{9099F36D-E4B5-4077-9372-9155C22BFD23}" type="presOf" srcId="{ECBCF31E-736A-454B-A541-7B92CC095AD7}" destId="{98602F00-1FC4-4B0C-8DB3-A1A95AFA998A}" srcOrd="0" destOrd="0" presId="urn:diagrams.loki3.com/VaryingWidthList"/>
    <dgm:cxn modelId="{59B66708-A614-4D35-9ECE-07E4AD5866EF}" type="presParOf" srcId="{754422D7-1AF4-4A94-A4BB-2D85DDE88DC2}" destId="{98602F00-1FC4-4B0C-8DB3-A1A95AFA998A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782E7B8D-4D14-4CAD-8165-74B43A1274E4}">
      <dgm:prSet custT="1"/>
      <dgm:spPr/>
      <dgm:t>
        <a:bodyPr/>
        <a:lstStyle/>
        <a:p>
          <a:pPr rtl="0"/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Обучения </a:t>
          </a:r>
          <a:r>
            <a:rPr lang="bg-BG" sz="4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и/или </a:t>
          </a:r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семинари</a:t>
          </a:r>
          <a:endParaRPr lang="bg-BG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D3B0C-B80D-4899-B3F1-901C7F89ED1B}" type="parTrans" cxnId="{468FE14B-9A1F-499C-B6C9-BC585E07E8B2}">
      <dgm:prSet/>
      <dgm:spPr/>
      <dgm:t>
        <a:bodyPr/>
        <a:lstStyle/>
        <a:p>
          <a:endParaRPr lang="bg-BG"/>
        </a:p>
      </dgm:t>
    </dgm:pt>
    <dgm:pt modelId="{1B36A87A-5766-4872-89CC-507890C707C3}" type="sibTrans" cxnId="{468FE14B-9A1F-499C-B6C9-BC585E07E8B2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E8DA302E-7FC1-4B21-B43B-CFCB027D5DE9}" type="pres">
      <dgm:prSet presAssocID="{782E7B8D-4D14-4CAD-8165-74B43A1274E4}" presName="text" presStyleLbl="node1" presStyleIdx="0" presStyleCnt="1" custScaleX="1647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68FE14B-9A1F-499C-B6C9-BC585E07E8B2}" srcId="{B9E979D1-572E-463E-B228-5699A85644C7}" destId="{782E7B8D-4D14-4CAD-8165-74B43A1274E4}" srcOrd="0" destOrd="0" parTransId="{FCFD3B0C-B80D-4899-B3F1-901C7F89ED1B}" sibTransId="{1B36A87A-5766-4872-89CC-507890C707C3}"/>
    <dgm:cxn modelId="{BAE31481-54C6-4A74-9221-DFDE001ED809}" type="presOf" srcId="{782E7B8D-4D14-4CAD-8165-74B43A1274E4}" destId="{E8DA302E-7FC1-4B21-B43B-CFCB027D5DE9}" srcOrd="0" destOrd="0" presId="urn:diagrams.loki3.com/VaryingWidthList"/>
    <dgm:cxn modelId="{674AAC42-4E97-42F8-8EC5-DD74AD0D1F7E}" type="presOf" srcId="{B9E979D1-572E-463E-B228-5699A85644C7}" destId="{754422D7-1AF4-4A94-A4BB-2D85DDE88DC2}" srcOrd="0" destOrd="0" presId="urn:diagrams.loki3.com/VaryingWidthList"/>
    <dgm:cxn modelId="{FA411749-2426-49EE-8F30-289A7BA3ACEE}" type="presParOf" srcId="{754422D7-1AF4-4A94-A4BB-2D85DDE88DC2}" destId="{E8DA302E-7FC1-4B21-B43B-CFCB027D5DE9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A8368728-D24C-4431-92EE-53644382DC09}">
      <dgm:prSet custT="1"/>
      <dgm:spPr/>
      <dgm:t>
        <a:bodyPr/>
        <a:lstStyle/>
        <a:p>
          <a:pPr rtl="0"/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 </a:t>
          </a:r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мрежата от служителите-комуникационни експерти </a:t>
          </a:r>
          <a:r>
            <a:rPr lang="bg-BG" sz="4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бенефициентите и УО на ОПТТИ</a:t>
          </a:r>
          <a:r>
            <a: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2014 - 2020</a:t>
          </a:r>
          <a:endParaRPr lang="bg-BG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908D4-FBB0-4F4A-893B-0A5CFE27506A}" type="parTrans" cxnId="{C3197F90-4898-4F51-89C6-C6B598866C63}">
      <dgm:prSet/>
      <dgm:spPr/>
      <dgm:t>
        <a:bodyPr/>
        <a:lstStyle/>
        <a:p>
          <a:endParaRPr lang="bg-BG"/>
        </a:p>
      </dgm:t>
    </dgm:pt>
    <dgm:pt modelId="{FDBB04A6-75F1-4118-A13A-11893511DCAE}" type="sibTrans" cxnId="{C3197F90-4898-4F51-89C6-C6B598866C63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33F4A188-902E-48EA-8B72-462B51DDB5B9}" type="pres">
      <dgm:prSet presAssocID="{A8368728-D24C-4431-92EE-53644382DC09}" presName="text" presStyleLbl="node1" presStyleIdx="0" presStyleCnt="1" custScaleX="17077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3F5909F-4A68-4F9F-A71E-60AA3AC24863}" type="presOf" srcId="{A8368728-D24C-4431-92EE-53644382DC09}" destId="{33F4A188-902E-48EA-8B72-462B51DDB5B9}" srcOrd="0" destOrd="0" presId="urn:diagrams.loki3.com/VaryingWidthList"/>
    <dgm:cxn modelId="{C3197F90-4898-4F51-89C6-C6B598866C63}" srcId="{B9E979D1-572E-463E-B228-5699A85644C7}" destId="{A8368728-D24C-4431-92EE-53644382DC09}" srcOrd="0" destOrd="0" parTransId="{AFC908D4-FBB0-4F4A-893B-0A5CFE27506A}" sibTransId="{FDBB04A6-75F1-4118-A13A-11893511DCAE}"/>
    <dgm:cxn modelId="{C0F86A99-8FD9-4FE7-9E9D-9DAF89583F13}" type="presOf" srcId="{B9E979D1-572E-463E-B228-5699A85644C7}" destId="{754422D7-1AF4-4A94-A4BB-2D85DDE88DC2}" srcOrd="0" destOrd="0" presId="urn:diagrams.loki3.com/VaryingWidthList"/>
    <dgm:cxn modelId="{A555B029-075F-4F47-B3D4-94320823747B}" type="presParOf" srcId="{754422D7-1AF4-4A94-A4BB-2D85DDE88DC2}" destId="{33F4A188-902E-48EA-8B72-462B51DDB5B9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699AA332-43E6-45A1-BF0D-CAF1FB035353}">
      <dgm:prSet custT="1"/>
      <dgm:spPr/>
      <dgm:t>
        <a:bodyPr/>
        <a:lstStyle/>
        <a:p>
          <a:pPr rtl="0"/>
          <a:r>
            <a:rPr lang="bg-BG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 кампания </a:t>
          </a:r>
          <a:r>
            <a:rPr lang="bg-BG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медиите</a:t>
          </a:r>
          <a:endParaRPr lang="bg-BG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477F3-34B2-446D-B790-C7DCA604DBAA}" type="parTrans" cxnId="{608356C9-0BF3-4A72-923F-CFEB6A7A3D81}">
      <dgm:prSet/>
      <dgm:spPr/>
      <dgm:t>
        <a:bodyPr/>
        <a:lstStyle/>
        <a:p>
          <a:endParaRPr lang="bg-BG"/>
        </a:p>
      </dgm:t>
    </dgm:pt>
    <dgm:pt modelId="{28674282-4007-4772-93CB-22CAE36920CC}" type="sibTrans" cxnId="{608356C9-0BF3-4A72-923F-CFEB6A7A3D81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F26A67C0-B729-4753-9F9E-530A15AB4D6C}" type="pres">
      <dgm:prSet presAssocID="{699AA332-43E6-45A1-BF0D-CAF1FB035353}" presName="text" presStyleLbl="node1" presStyleIdx="0" presStyleCnt="1" custScaleX="150513" custLinFactNeighborX="0" custLinFactNeighborY="-367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08356C9-0BF3-4A72-923F-CFEB6A7A3D81}" srcId="{B9E979D1-572E-463E-B228-5699A85644C7}" destId="{699AA332-43E6-45A1-BF0D-CAF1FB035353}" srcOrd="0" destOrd="0" parTransId="{2CD477F3-34B2-446D-B790-C7DCA604DBAA}" sibTransId="{28674282-4007-4772-93CB-22CAE36920CC}"/>
    <dgm:cxn modelId="{DDAF73D1-6330-4778-8D34-275A6A41B127}" type="presOf" srcId="{B9E979D1-572E-463E-B228-5699A85644C7}" destId="{754422D7-1AF4-4A94-A4BB-2D85DDE88DC2}" srcOrd="0" destOrd="0" presId="urn:diagrams.loki3.com/VaryingWidthList"/>
    <dgm:cxn modelId="{D0EB8567-2DAE-4BF0-813C-F793D51F703B}" type="presOf" srcId="{699AA332-43E6-45A1-BF0D-CAF1FB035353}" destId="{F26A67C0-B729-4753-9F9E-530A15AB4D6C}" srcOrd="0" destOrd="0" presId="urn:diagrams.loki3.com/VaryingWidthList"/>
    <dgm:cxn modelId="{3610C980-0656-4D8F-A385-0E3EB3A308A8}" type="presParOf" srcId="{754422D7-1AF4-4A94-A4BB-2D85DDE88DC2}" destId="{F26A67C0-B729-4753-9F9E-530A15AB4D6C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D3A70930-5B85-4D7E-B0FE-93E048E1F0D0}">
      <dgm:prSet/>
      <dgm:spPr/>
      <dgm:t>
        <a:bodyPr/>
        <a:lstStyle/>
        <a:p>
          <a:pPr rtl="0"/>
          <a:r>
            <a: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Голямо публично събитие</a:t>
          </a:r>
          <a:r>
            <a:rPr lang="bg-B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 Голяма информационна дейност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00ED4-253F-4E6D-914D-4D967BA9067C}" type="parTrans" cxnId="{F8D08A3F-A215-4B1A-9F6A-2EC45BCD02DB}">
      <dgm:prSet/>
      <dgm:spPr/>
      <dgm:t>
        <a:bodyPr/>
        <a:lstStyle/>
        <a:p>
          <a:endParaRPr lang="bg-BG"/>
        </a:p>
      </dgm:t>
    </dgm:pt>
    <dgm:pt modelId="{19ABC4C6-1B43-45B7-95DF-3307742F8118}" type="sibTrans" cxnId="{F8D08A3F-A215-4B1A-9F6A-2EC45BCD02DB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5A657AAB-6735-4B5F-9C88-626CE07BB051}" type="pres">
      <dgm:prSet presAssocID="{D3A70930-5B85-4D7E-B0FE-93E048E1F0D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F686E7F-9658-41B7-84D0-026BF5EF7D92}" type="presOf" srcId="{B9E979D1-572E-463E-B228-5699A85644C7}" destId="{754422D7-1AF4-4A94-A4BB-2D85DDE88DC2}" srcOrd="0" destOrd="0" presId="urn:diagrams.loki3.com/VaryingWidthList"/>
    <dgm:cxn modelId="{F8D08A3F-A215-4B1A-9F6A-2EC45BCD02DB}" srcId="{B9E979D1-572E-463E-B228-5699A85644C7}" destId="{D3A70930-5B85-4D7E-B0FE-93E048E1F0D0}" srcOrd="0" destOrd="0" parTransId="{C1900ED4-253F-4E6D-914D-4D967BA9067C}" sibTransId="{19ABC4C6-1B43-45B7-95DF-3307742F8118}"/>
    <dgm:cxn modelId="{1B357187-60E6-4169-8C12-5F37FCCDF4BA}" type="presOf" srcId="{D3A70930-5B85-4D7E-B0FE-93E048E1F0D0}" destId="{5A657AAB-6735-4B5F-9C88-626CE07BB051}" srcOrd="0" destOrd="0" presId="urn:diagrams.loki3.com/VaryingWidthList"/>
    <dgm:cxn modelId="{71A4294F-7FC6-4240-9864-2039203E5271}" type="presParOf" srcId="{754422D7-1AF4-4A94-A4BB-2D85DDE88DC2}" destId="{5A657AAB-6735-4B5F-9C88-626CE07BB051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E979D1-572E-463E-B228-5699A85644C7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DBEBC185-FC1E-473A-9684-054AE7DF23CC}">
      <dgm:prSet custT="1"/>
      <dgm:spPr/>
      <dgm:t>
        <a:bodyPr/>
        <a:lstStyle/>
        <a:p>
          <a:pPr rtl="0"/>
          <a:r>
            <a:rPr lang="bg-BG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Изработка на </a:t>
          </a:r>
          <a:r>
            <a:rPr lang="bg-BG" sz="4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рекламни материали </a:t>
          </a:r>
          <a:endParaRPr lang="bg-BG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0F3FE-5D26-4AF8-969F-4C0CCD0B9100}" type="parTrans" cxnId="{E12D5880-C353-42D6-990B-B8A83C94F16D}">
      <dgm:prSet/>
      <dgm:spPr/>
      <dgm:t>
        <a:bodyPr/>
        <a:lstStyle/>
        <a:p>
          <a:endParaRPr lang="bg-BG"/>
        </a:p>
      </dgm:t>
    </dgm:pt>
    <dgm:pt modelId="{F836842E-261D-4B1B-AF17-191C26719BF9}" type="sibTrans" cxnId="{E12D5880-C353-42D6-990B-B8A83C94F16D}">
      <dgm:prSet/>
      <dgm:spPr/>
      <dgm:t>
        <a:bodyPr/>
        <a:lstStyle/>
        <a:p>
          <a:endParaRPr lang="bg-BG"/>
        </a:p>
      </dgm:t>
    </dgm:pt>
    <dgm:pt modelId="{754422D7-1AF4-4A94-A4BB-2D85DDE88DC2}" type="pres">
      <dgm:prSet presAssocID="{B9E979D1-572E-463E-B228-5699A85644C7}" presName="Name0" presStyleCnt="0">
        <dgm:presLayoutVars>
          <dgm:resizeHandles/>
        </dgm:presLayoutVars>
      </dgm:prSet>
      <dgm:spPr/>
      <dgm:t>
        <a:bodyPr/>
        <a:lstStyle/>
        <a:p>
          <a:endParaRPr lang="bg-BG"/>
        </a:p>
      </dgm:t>
    </dgm:pt>
    <dgm:pt modelId="{1E751E0C-85A9-4848-8331-B563DFF8C87F}" type="pres">
      <dgm:prSet presAssocID="{DBEBC185-FC1E-473A-9684-054AE7DF23CC}" presName="text" presStyleLbl="node1" presStyleIdx="0" presStyleCnt="1" custScaleX="130592" custLinFactNeighborX="0" custLinFactNeighborY="-428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C47B142-3F26-45CF-BF8D-864078483F4D}" type="presOf" srcId="{DBEBC185-FC1E-473A-9684-054AE7DF23CC}" destId="{1E751E0C-85A9-4848-8331-B563DFF8C87F}" srcOrd="0" destOrd="0" presId="urn:diagrams.loki3.com/VaryingWidthList"/>
    <dgm:cxn modelId="{023825A8-18FF-4A87-8660-8E1F8A09C720}" type="presOf" srcId="{B9E979D1-572E-463E-B228-5699A85644C7}" destId="{754422D7-1AF4-4A94-A4BB-2D85DDE88DC2}" srcOrd="0" destOrd="0" presId="urn:diagrams.loki3.com/VaryingWidthList"/>
    <dgm:cxn modelId="{E12D5880-C353-42D6-990B-B8A83C94F16D}" srcId="{B9E979D1-572E-463E-B228-5699A85644C7}" destId="{DBEBC185-FC1E-473A-9684-054AE7DF23CC}" srcOrd="0" destOrd="0" parTransId="{89D0F3FE-5D26-4AF8-969F-4C0CCD0B9100}" sibTransId="{F836842E-261D-4B1B-AF17-191C26719BF9}"/>
    <dgm:cxn modelId="{2FBDB95E-5A79-4A2F-BB48-39C1E58AA648}" type="presParOf" srcId="{754422D7-1AF4-4A94-A4BB-2D85DDE88DC2}" destId="{1E751E0C-85A9-4848-8331-B563DFF8C87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251E5-36A2-4CF4-8F5E-C26C380E0A2F}">
      <dsp:nvSpPr>
        <dsp:cNvPr id="0" name=""/>
        <dsp:cNvSpPr/>
      </dsp:nvSpPr>
      <dsp:spPr>
        <a:xfrm>
          <a:off x="0" y="1968"/>
          <a:ext cx="7920236" cy="20142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Поставяне на </a:t>
          </a:r>
          <a:r>
            <a:rPr lang="bg-BG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емблемата на Европейския съюз </a:t>
          </a:r>
          <a:r>
            <a:rPr lang="bg-BG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помещенията </a:t>
          </a:r>
          <a:r>
            <a:rPr lang="bg-BG" sz="4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УО на ОПТТИ</a:t>
          </a:r>
          <a:endParaRPr lang="bg-BG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8"/>
        <a:ext cx="7920236" cy="2014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2F00-1FC4-4B0C-8DB3-A1A95AFA998A}">
      <dsp:nvSpPr>
        <dsp:cNvPr id="0" name=""/>
        <dsp:cNvSpPr/>
      </dsp:nvSpPr>
      <dsp:spPr>
        <a:xfrm>
          <a:off x="0" y="949"/>
          <a:ext cx="7992244" cy="19417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Поддържане и актуализиране на информацията за изпълнението на    </a:t>
          </a:r>
          <a:r>
            <a:rPr lang="bg-BG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уеб-сайта на оперативната програма</a:t>
          </a:r>
          <a:endParaRPr lang="bg-BG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9"/>
        <a:ext cx="7992244" cy="1941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A302E-7FC1-4B21-B43B-CFCB027D5DE9}">
      <dsp:nvSpPr>
        <dsp:cNvPr id="0" name=""/>
        <dsp:cNvSpPr/>
      </dsp:nvSpPr>
      <dsp:spPr>
        <a:xfrm>
          <a:off x="216027" y="0"/>
          <a:ext cx="7560189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Обучения </a:t>
          </a:r>
          <a:r>
            <a:rPr lang="bg-BG" sz="4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и/или </a:t>
          </a: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семинари</a:t>
          </a:r>
          <a:endParaRPr lang="bg-BG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7" y="0"/>
        <a:ext cx="7560189" cy="1943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A188-902E-48EA-8B72-462B51DDB5B9}">
      <dsp:nvSpPr>
        <dsp:cNvPr id="0" name=""/>
        <dsp:cNvSpPr/>
      </dsp:nvSpPr>
      <dsp:spPr>
        <a:xfrm>
          <a:off x="0" y="2764"/>
          <a:ext cx="7920879" cy="28268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 </a:t>
          </a: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мрежата от служителите-комуникационни експерти </a:t>
          </a:r>
          <a:r>
            <a:rPr lang="bg-BG" sz="4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</a:t>
          </a: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бенефициентите и УО на ОПТТИ</a:t>
          </a:r>
          <a:r>
            <a:rPr lang="en-U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2014 - 2020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64"/>
        <a:ext cx="7920879" cy="2826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A67C0-B729-4753-9F9E-530A15AB4D6C}">
      <dsp:nvSpPr>
        <dsp:cNvPr id="0" name=""/>
        <dsp:cNvSpPr/>
      </dsp:nvSpPr>
      <dsp:spPr>
        <a:xfrm>
          <a:off x="1" y="0"/>
          <a:ext cx="7992240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 кампания 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медиите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" y="0"/>
        <a:ext cx="7992240" cy="19436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7AAB-6735-4B5F-9C88-626CE07BB051}">
      <dsp:nvSpPr>
        <dsp:cNvPr id="0" name=""/>
        <dsp:cNvSpPr/>
      </dsp:nvSpPr>
      <dsp:spPr>
        <a:xfrm>
          <a:off x="0" y="949"/>
          <a:ext cx="7992244" cy="19417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Голямо публично събитие</a:t>
          </a:r>
          <a:r>
            <a:rPr lang="bg-BG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 Голяма информационна дейност</a:t>
          </a:r>
          <a:endParaRPr lang="bg-BG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49"/>
        <a:ext cx="7992244" cy="19417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51E0C-85A9-4848-8331-B563DFF8C87F}">
      <dsp:nvSpPr>
        <dsp:cNvPr id="0" name=""/>
        <dsp:cNvSpPr/>
      </dsp:nvSpPr>
      <dsp:spPr>
        <a:xfrm>
          <a:off x="6" y="0"/>
          <a:ext cx="7992230" cy="1943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Изработка на </a:t>
          </a:r>
          <a:r>
            <a:rPr lang="bg-BG" sz="4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рекламни материали </a:t>
          </a:r>
          <a:endParaRPr lang="bg-BG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" y="0"/>
        <a:ext cx="7992230" cy="194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8EF9C58-638E-4365-AE13-9E9C79C2721E}" type="datetimeFigureOut">
              <a:rPr lang="bg-BG"/>
              <a:pPr>
                <a:defRPr/>
              </a:pPr>
              <a:t>13.2.2019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DC70AF-6EDE-48D2-8FC8-0B01B7C5EFD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8981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5010A9F-8E27-4019-8154-8A4531EFBEFC}" type="datetimeFigureOut">
              <a:rPr lang="bg-BG"/>
              <a:pPr>
                <a:defRPr/>
              </a:pPr>
              <a:t>13.2.2019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42"/>
            <a:ext cx="2944813" cy="496809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28242"/>
            <a:ext cx="2944813" cy="496809"/>
          </a:xfrm>
          <a:prstGeom prst="rect">
            <a:avLst/>
          </a:prstGeom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641A83-F85D-444C-8EED-A383F4614A1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533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F225F1-71E8-44A7-A327-E29A3A2C0068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CB5CBF8-9594-406F-A4CF-4C4152CEA101}" type="slidenum">
              <a:rPr lang="bg-BG" altLang="bg-BG" smtClean="0"/>
              <a:pPr/>
              <a:t>10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74374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BC468B-8D5D-4B3F-AE4E-4D26602E368F}" type="slidenum">
              <a:rPr lang="bg-BG" altLang="bg-BG" smtClean="0"/>
              <a:pPr/>
              <a:t>11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19516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2E624FD-A729-472B-94C4-53B13BA430D3}" type="slidenum">
              <a:rPr lang="bg-BG" altLang="bg-BG" smtClean="0"/>
              <a:pPr/>
              <a:t>12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496875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7C4C635-2AC7-4CF8-988D-1D8AC8891C52}" type="slidenum">
              <a:rPr lang="bg-BG" altLang="bg-BG" smtClean="0"/>
              <a:pPr/>
              <a:t>13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54788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531B997-A0CD-4F34-860C-CE7FE42DCF8F}" type="slidenum">
              <a:rPr lang="bg-BG" altLang="bg-BG" smtClean="0"/>
              <a:pPr/>
              <a:t>14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74122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DC9E6D7-1FAE-4DA0-BCD0-A3ADBCB94996}" type="slidenum">
              <a:rPr lang="bg-BG" altLang="bg-BG" smtClean="0"/>
              <a:pPr/>
              <a:t>15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244050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362725C-1BCE-4321-BEF2-260D4D9EE1A5}" type="slidenum">
              <a:rPr lang="bg-BG" altLang="bg-BG" smtClean="0"/>
              <a:pPr/>
              <a:t>16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75759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AF5946-0F80-41D6-9197-4FC98EEC45A9}" type="slidenum">
              <a:rPr lang="bg-BG" altLang="bg-BG" smtClean="0"/>
              <a:pPr/>
              <a:t>17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142061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B34DB-21F6-4417-98F9-6C8AECBCC814}" type="slidenum">
              <a:rPr lang="bg-BG" altLang="bg-BG" smtClean="0"/>
              <a:pPr/>
              <a:t>18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26517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7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CD6E1A7-C625-4985-A54F-1D070D29280B}" type="slidenum">
              <a:rPr lang="bg-BG" altLang="bg-BG" smtClean="0"/>
              <a:pPr/>
              <a:t>3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53379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042E36-44CD-47BE-9FD8-E95E7A0690F0}" type="slidenum">
              <a:rPr lang="bg-BG" altLang="bg-BG" smtClean="0"/>
              <a:pPr/>
              <a:t>4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47077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FF6D17-6553-459D-9041-A891E49BF5AA}" type="slidenum">
              <a:rPr lang="bg-BG" altLang="bg-BG" smtClean="0"/>
              <a:pPr/>
              <a:t>5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21921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C939A-9887-451B-B8A7-644BBFFB9529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1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4C131BA-7307-4B2E-B531-B6E25B3ACB32}" type="slidenum">
              <a:rPr lang="bg-BG" altLang="bg-BG" smtClean="0"/>
              <a:pPr/>
              <a:t>7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27219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3F6F021-E3DE-4239-A031-506699A795A3}" type="slidenum">
              <a:rPr lang="bg-BG" altLang="bg-BG" smtClean="0"/>
              <a:pPr/>
              <a:t>8</a:t>
            </a:fld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34852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bg-B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EA7052-156E-4EDC-9CB6-537B7A2014D1}" type="slidenum">
              <a:rPr lang="bg-BG" altLang="bg-BG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bg-BG" altLang="bg-BG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313612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50850" y="6456363"/>
            <a:ext cx="84963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844675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755650" y="333375"/>
            <a:ext cx="7777163" cy="935038"/>
            <a:chOff x="476" y="210"/>
            <a:chExt cx="4899" cy="589"/>
          </a:xfrm>
        </p:grpSpPr>
        <p:pic>
          <p:nvPicPr>
            <p:cNvPr id="1029" name="Picture 12" descr="eu_2funds_b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5229225"/>
            <a:ext cx="84963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ransport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/>
          <p:cNvSpPr>
            <a:spLocks noGrp="1"/>
          </p:cNvSpPr>
          <p:nvPr>
            <p:ph type="subTitle" idx="4294967295"/>
          </p:nvPr>
        </p:nvSpPr>
        <p:spPr>
          <a:xfrm>
            <a:off x="323850" y="1484313"/>
            <a:ext cx="8640763" cy="47529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Комитет за наблюдение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на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Оперативна програма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bg-BG" altLang="bg-BG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„Транспорт и транспортна инфраструктура“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2014-2020 г. </a:t>
            </a: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bg-BG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bg-BG" sz="28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bg-BG" sz="1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 </a:t>
            </a:r>
            <a:r>
              <a:rPr lang="bg-BG" altLang="bg-BG" sz="1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заседание</a:t>
            </a:r>
            <a:endParaRPr lang="en-US" altLang="bg-BG" sz="180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 ноември 201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8 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г.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гр.</a:t>
            </a:r>
            <a:r>
              <a:rPr lang="en-US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bg-BG" altLang="en-US" sz="180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Правец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bg-BG" altLang="bg-BG" sz="1800" i="1" smtClean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56450" y="96838"/>
            <a:ext cx="14779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672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одишен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за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alt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ГПД 2019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000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20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bg-BG" altLang="en-US" sz="2000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планираме през 2019 г.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3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400" b="1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484313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979613" y="2935288"/>
            <a:ext cx="6121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483768" y="416098"/>
            <a:ext cx="44390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900" b="1" kern="0" dirty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</a:t>
            </a:r>
            <a:endParaRPr lang="bg-BG" altLang="en-US" sz="1900" b="1" kern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bg-BG" altLang="en-US" sz="1900" b="1" kern="0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bg-BG" altLang="en-US" sz="1900" b="1" kern="0" dirty="0">
                <a:solidFill>
                  <a:srgbClr val="000000"/>
                </a:solidFill>
                <a:latin typeface="Times New Roman" pitchFamily="18" charset="0"/>
              </a:rPr>
              <a:t>г.</a:t>
            </a:r>
            <a:endParaRPr lang="bg-BG" altLang="bg-BG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108544"/>
              </p:ext>
            </p:extLst>
          </p:nvPr>
        </p:nvGraphicFramePr>
        <p:xfrm>
          <a:off x="539553" y="1412777"/>
          <a:ext cx="79202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5308851"/>
              </p:ext>
            </p:extLst>
          </p:nvPr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2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74796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2771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3044501"/>
              </p:ext>
            </p:extLst>
          </p:nvPr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773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44900"/>
            <a:ext cx="63738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4819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0833402"/>
              </p:ext>
            </p:extLst>
          </p:nvPr>
        </p:nvGraphicFramePr>
        <p:xfrm>
          <a:off x="539552" y="1340768"/>
          <a:ext cx="7920879" cy="283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" y="4282015"/>
            <a:ext cx="6489416" cy="25759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867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4" y="1485355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686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44900"/>
            <a:ext cx="385286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891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67545" y="1556793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1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32051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  <a:t>Годишен план за действие на ОПТТИ 2019 г.                 </a:t>
            </a:r>
            <a:br>
              <a:rPr lang="bg-BG" altLang="en-US" sz="1800" b="1" kern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1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1800" b="1" kern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096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575878" y="1451797"/>
          <a:ext cx="7992244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6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50419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793875" y="2492375"/>
            <a:ext cx="61214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24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hlinkClick r:id="rId3"/>
              </a:rPr>
              <a:t>www.optransport.bg</a:t>
            </a:r>
            <a:r>
              <a:rPr lang="bg-BG" altLang="en-US" sz="3600" b="1">
                <a:latin typeface="Times New Roman" panose="02020603050405020304" pitchFamily="18" charset="0"/>
              </a:rPr>
              <a:t> 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43011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33525"/>
            <a:ext cx="8207375" cy="22558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en-US" sz="1600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en-US" sz="2400" b="1" dirty="0" smtClean="0">
                <a:latin typeface="Times New Roman" panose="02020603050405020304" pitchFamily="18" charset="0"/>
              </a:rPr>
              <a:t>                  </a:t>
            </a:r>
            <a:endParaRPr lang="bg-BG" altLang="bg-BG" sz="4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altLang="en-US" sz="36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bg-BG" altLang="en-US" sz="1600" i="1" dirty="0" smtClean="0">
              <a:solidFill>
                <a:srgbClr val="002B82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600" i="1" dirty="0" smtClean="0">
              <a:solidFill>
                <a:srgbClr val="002B8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0925"/>
        </p:xfrm>
        <a:graphic>
          <a:graphicData uri="http://schemas.openxmlformats.org/drawingml/2006/table">
            <a:tbl>
              <a:tblPr/>
              <a:tblGrid>
                <a:gridCol w="2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426" marB="454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426" marB="454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0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113" y="1628775"/>
            <a:ext cx="80835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за изпълнението на </a:t>
            </a:r>
          </a:p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комуникационните дейности</a:t>
            </a:r>
          </a:p>
          <a:p>
            <a:pPr algn="ctr">
              <a:defRPr/>
            </a:pP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периода </a:t>
            </a:r>
            <a:r>
              <a:rPr lang="bg-BG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май </a:t>
            </a: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bg-BG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октомври </a:t>
            </a:r>
            <a:r>
              <a:rPr lang="bg-BG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4" descr="Information Ico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036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08963" cy="4824413"/>
          </a:xfrm>
        </p:spPr>
        <p:txBody>
          <a:bodyPr/>
          <a:lstStyle/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Първа </a:t>
            </a: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  КАМПАНИЯ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ОПТТИ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март – 15 юли 2018 г.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Четири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оператора  с национален обхват</a:t>
            </a:r>
            <a:endParaRPr lang="ru-RU" alt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AutoNum type="arabicPlain" startAt="4"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alt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оператора с национален обхват</a:t>
            </a:r>
            <a:endParaRPr lang="bg-BG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alt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 на </a:t>
            </a:r>
            <a:r>
              <a:rPr lang="ru-RU" altLang="bg-BG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кампанията</a:t>
            </a:r>
            <a:r>
              <a:rPr lang="ru-RU" alt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цялостно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Оперативна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„Транспорт и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инфраструктура“ 2014-2020 г. и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напредъка</a:t>
            </a:r>
            <a:r>
              <a:rPr lang="ru-RU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bg-BG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</a:t>
            </a:r>
            <a:endParaRPr lang="ru-RU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628650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</a:p>
        </p:txBody>
      </p:sp>
      <p:pic>
        <p:nvPicPr>
          <p:cNvPr id="1024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559050"/>
            <a:ext cx="15970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AutoShape 2" descr="BTV-logo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pic>
        <p:nvPicPr>
          <p:cNvPr id="1024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489200"/>
            <a:ext cx="1417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2382838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493963"/>
            <a:ext cx="1214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051300"/>
            <a:ext cx="24066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233863"/>
            <a:ext cx="2724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08963" cy="482441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4-месечната кампания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рубрики в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най-гледаните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медии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покритие</a:t>
            </a: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излъчвания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повторения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bg-BG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</a:t>
            </a:r>
            <a:r>
              <a:rPr lang="ru-RU" altLang="bg-BG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телевизии</a:t>
            </a:r>
            <a:r>
              <a:rPr lang="ru-RU" altLang="bg-BG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„Черно море“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Блумбърг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елевизионните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канали на „Нова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броудкастинг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“: „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Диема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„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Диема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фемили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„Нова спорт“, „Кино Нова“</a:t>
            </a:r>
          </a:p>
          <a:p>
            <a:pPr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Дарик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в Пловдив,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Благоевград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628650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</a:p>
        </p:txBody>
      </p:sp>
      <p:pic>
        <p:nvPicPr>
          <p:cNvPr id="1229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5302" y="2403574"/>
            <a:ext cx="46733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bg-BG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PRIME TIME </a:t>
            </a:r>
            <a:endParaRPr lang="bg-BG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25463" y="1412875"/>
            <a:ext cx="8143875" cy="46672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И ПОСТИЖЕНИЯ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периода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национален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ефир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излъчени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788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клипа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211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радио клипа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рубрики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11 </a:t>
            </a:r>
            <a:r>
              <a:rPr lang="ru-RU" altLang="bg-BG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</a:t>
            </a:r>
            <a:r>
              <a:rPr lang="ru-RU" altLang="bg-BG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радио рубрики</a:t>
            </a:r>
            <a:endParaRPr lang="ru-RU" altLang="bg-BG" sz="1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публикуват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официалния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уеб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-сайт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http://www.optransport.bg</a:t>
            </a:r>
            <a:r>
              <a:rPr lang="en-US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 на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достъпни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bg-BG" sz="16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</a:t>
            </a:r>
            <a:r>
              <a:rPr lang="ru-RU" altLang="bg-BG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широка и разнообразна аудитория.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bg-BG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bg-BG" sz="1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за </a:t>
            </a:r>
            <a:r>
              <a:rPr lang="ru-RU" altLang="bg-BG" sz="1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предишния</a:t>
            </a:r>
            <a:r>
              <a:rPr lang="ru-RU" alt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месечен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отчетен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броят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абонатите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tube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се е </a:t>
            </a:r>
            <a:r>
              <a:rPr lang="ru-RU" altLang="bg-BG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 с 63%</a:t>
            </a: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общият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гледанията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канала – от 180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250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гледания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alt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bg-BG" altLang="bg-BG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Footer Placeholder 3"/>
          <p:cNvSpPr txBox="1">
            <a:spLocks noGrp="1"/>
          </p:cNvSpPr>
          <p:nvPr/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bg-BG" sz="13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916238" y="544513"/>
            <a:ext cx="37433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bg-BG" altLang="bg-BG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  <a:endParaRPr lang="bg-BG" altLang="bg-BG" sz="2000" smtClean="0">
              <a:solidFill>
                <a:schemeClr val="tx1"/>
              </a:solidFill>
            </a:endParaRPr>
          </a:p>
        </p:txBody>
      </p:sp>
      <p:pic>
        <p:nvPicPr>
          <p:cNvPr id="14341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305425"/>
            <a:ext cx="38703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23850" y="1374775"/>
            <a:ext cx="8640763" cy="4818063"/>
          </a:xfrm>
        </p:spPr>
        <p:txBody>
          <a:bodyPr/>
          <a:lstStyle/>
          <a:p>
            <a:pPr marL="0" indent="0" defTabSz="6858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ОФИЦИАЛНО СЪБИТИЕ -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медийната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кампания: </a:t>
            </a:r>
          </a:p>
          <a:p>
            <a:pPr defTabSz="6858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август 2018 г., зала „Европа“,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поща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гр.София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Галина Василева,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УО на ОПТТИ</a:t>
            </a:r>
          </a:p>
          <a:p>
            <a:pPr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насочено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към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присъстваха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бенефициентите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ОПТТИ, представители на МТИТС и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</a:t>
            </a:r>
          </a:p>
        </p:txBody>
      </p:sp>
      <p:sp>
        <p:nvSpPr>
          <p:cNvPr id="3174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bg-BG" altLang="bg-BG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</a:t>
            </a:r>
            <a:r>
              <a:rPr lang="bg-BG" altLang="bg-BG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br>
              <a:rPr lang="bg-BG" altLang="bg-BG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8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/>
              <a:t/>
            </a:r>
            <a:br>
              <a:rPr lang="bg-BG" altLang="bg-BG" sz="1800"/>
            </a:br>
            <a:endParaRPr lang="bg-BG" altLang="bg-BG" sz="1800"/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913188"/>
            <a:ext cx="40417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95725"/>
            <a:ext cx="3783012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04838" y="1412875"/>
            <a:ext cx="7958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	</a:t>
            </a:r>
            <a:r>
              <a:rPr lang="ru-RU" altLang="en-US" sz="1800" b="1" dirty="0" smtClean="0">
                <a:latin typeface="Times New Roman" panose="02020603050405020304" pitchFamily="18" charset="0"/>
              </a:rPr>
              <a:t>СПОРТНА ИНИЦИАТИВА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13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октомври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2018 г., 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Южен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парк,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bg-BG" altLang="en-US" sz="1800" dirty="0" smtClean="0">
                <a:latin typeface="Times New Roman" panose="02020603050405020304" pitchFamily="18" charset="0"/>
              </a:rPr>
              <a:t>гр. София: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en-US" sz="1800" dirty="0" err="1" smtClean="0">
                <a:latin typeface="Times New Roman" panose="02020603050405020304" pitchFamily="18" charset="0"/>
              </a:rPr>
              <a:t>Организирана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съвместно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от УО на ОПТТИ с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Областен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информационен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център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-София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 </a:t>
            </a:r>
            <a:r>
              <a:rPr lang="bg-BG" altLang="en-US" sz="1800" dirty="0" smtClean="0">
                <a:latin typeface="Times New Roman" panose="02020603050405020304" pitchFamily="18" charset="0"/>
              </a:rPr>
              <a:t>към ЦКЗ, Министерски съвет</a:t>
            </a:r>
            <a:endParaRPr lang="ru-RU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Традиционно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сутрешно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бягане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за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деца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и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възрастни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на 5kmrun.bg 	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 sz="1800" dirty="0" smtClean="0">
                <a:latin typeface="Times New Roman" panose="02020603050405020304" pitchFamily="18" charset="0"/>
              </a:rPr>
              <a:t>	</a:t>
            </a:r>
            <a:endParaRPr lang="en-US" altLang="en-US" sz="18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dirty="0" smtClean="0">
                <a:latin typeface="Times New Roman" panose="02020603050405020304" pitchFamily="18" charset="0"/>
              </a:rPr>
              <a:t>	</a:t>
            </a:r>
            <a:endParaRPr lang="ru-RU" altLang="en-US" sz="1600" dirty="0" smtClean="0">
              <a:latin typeface="Times New Roman" panose="02020603050405020304" pitchFamily="18" charset="0"/>
            </a:endParaRPr>
          </a:p>
        </p:txBody>
      </p:sp>
      <p:pic>
        <p:nvPicPr>
          <p:cNvPr id="18435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038" y="509588"/>
            <a:ext cx="247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Изпълнени дейности</a:t>
            </a:r>
            <a:endParaRPr lang="bg-BG" dirty="0"/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473450"/>
            <a:ext cx="44989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17831"/>
            <a:ext cx="301148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03116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С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пециално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организиран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щанд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на </a:t>
            </a:r>
            <a:r>
              <a:rPr lang="ru-RU" altLang="en-US" sz="1800" smtClean="0">
                <a:latin typeface="Times New Roman" panose="02020603050405020304" pitchFamily="18" charset="0"/>
              </a:rPr>
              <a:t>програмата: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раздадени</a:t>
            </a:r>
            <a:r>
              <a:rPr lang="ru-RU" altLang="en-US" sz="1800" dirty="0">
                <a:latin typeface="Times New Roman" panose="02020603050405020304" pitchFamily="18" charset="0"/>
              </a:rPr>
              <a:t> над 1000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броя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информационни</a:t>
            </a:r>
            <a:r>
              <a:rPr lang="ru-RU" altLang="en-US" sz="1800" dirty="0">
                <a:latin typeface="Times New Roman" panose="02020603050405020304" pitchFamily="18" charset="0"/>
              </a:rPr>
              <a:t> и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рекламни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материали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за ОПТТИ</a:t>
            </a:r>
            <a:endParaRPr lang="ru-RU" altLang="en-US" sz="18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 smtClean="0">
                <a:latin typeface="Times New Roman" panose="02020603050405020304" pitchFamily="18" charset="0"/>
              </a:rPr>
              <a:t>Многобройна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аудитория: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повече</a:t>
            </a:r>
            <a:r>
              <a:rPr lang="ru-RU" altLang="en-US" sz="1800" dirty="0">
                <a:latin typeface="Times New Roman" panose="02020603050405020304" pitchFamily="18" charset="0"/>
              </a:rPr>
              <a:t> от 400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участника </a:t>
            </a:r>
            <a:r>
              <a:rPr lang="ru-RU" altLang="en-US" sz="1800" dirty="0">
                <a:latin typeface="Times New Roman" panose="02020603050405020304" pitchFamily="18" charset="0"/>
              </a:rPr>
              <a:t>на различна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възраст</a:t>
            </a:r>
            <a:endParaRPr lang="ru-RU" altLang="en-US" sz="18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П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очетни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Times New Roman" panose="02020603050405020304" pitchFamily="18" charset="0"/>
              </a:rPr>
              <a:t>гости: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спортни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звезди</a:t>
            </a:r>
            <a:r>
              <a:rPr lang="ru-RU" altLang="en-US" sz="1800" dirty="0">
                <a:latin typeface="Times New Roman" panose="02020603050405020304" pitchFamily="18" charset="0"/>
              </a:rPr>
              <a:t> от отбора на NN </a:t>
            </a:r>
            <a:r>
              <a:rPr lang="ru-RU" altLang="en-US" sz="1800" dirty="0" err="1">
                <a:latin typeface="Times New Roman" panose="02020603050405020304" pitchFamily="18" charset="0"/>
              </a:rPr>
              <a:t>Running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Team</a:t>
            </a:r>
            <a:r>
              <a:rPr lang="ru-RU" altLang="en-US" sz="1800" dirty="0">
                <a:latin typeface="Times New Roman" panose="02020603050405020304" pitchFamily="18" charset="0"/>
              </a:rPr>
              <a:t> -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кенийците</a:t>
            </a:r>
            <a:r>
              <a:rPr lang="ru-RU" altLang="en-US" sz="1800" dirty="0">
                <a:latin typeface="Times New Roman" panose="02020603050405020304" pitchFamily="18" charset="0"/>
              </a:rPr>
              <a:t> Самсон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Кипроно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Бармао</a:t>
            </a:r>
            <a:r>
              <a:rPr lang="ru-RU" altLang="en-US" sz="1800" dirty="0">
                <a:latin typeface="Times New Roman" panose="02020603050405020304" pitchFamily="18" charset="0"/>
              </a:rPr>
              <a:t>,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Стивън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Киплагат</a:t>
            </a:r>
            <a:r>
              <a:rPr lang="ru-RU" altLang="en-US" sz="1800" dirty="0">
                <a:latin typeface="Times New Roman" panose="02020603050405020304" pitchFamily="18" charset="0"/>
              </a:rPr>
              <a:t>  и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Тежиту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Сейюн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en-US" sz="1800" dirty="0" err="1">
                <a:latin typeface="Times New Roman" panose="02020603050405020304" pitchFamily="18" charset="0"/>
              </a:rPr>
              <a:t>В</a:t>
            </a:r>
            <a:r>
              <a:rPr lang="ru-RU" altLang="en-US" sz="1800" dirty="0" err="1" smtClean="0">
                <a:latin typeface="Times New Roman" panose="02020603050405020304" pitchFamily="18" charset="0"/>
              </a:rPr>
              <a:t>ъзможност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проектите</a:t>
            </a:r>
            <a:r>
              <a:rPr lang="ru-RU" altLang="en-US" sz="1800" dirty="0">
                <a:latin typeface="Times New Roman" panose="02020603050405020304" pitchFamily="18" charset="0"/>
              </a:rPr>
              <a:t> по ОПТТИ да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бъдат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представени</a:t>
            </a:r>
            <a:r>
              <a:rPr lang="ru-RU" altLang="en-US" sz="1800" dirty="0">
                <a:latin typeface="Times New Roman" panose="02020603050405020304" pitchFamily="18" charset="0"/>
              </a:rPr>
              <a:t> </a:t>
            </a:r>
            <a:r>
              <a:rPr lang="ru-RU" altLang="en-US" sz="1800" dirty="0" smtClean="0">
                <a:latin typeface="Times New Roman" panose="02020603050405020304" pitchFamily="18" charset="0"/>
              </a:rPr>
              <a:t>на </a:t>
            </a:r>
            <a:r>
              <a:rPr lang="ru-RU" altLang="en-US" sz="1800" dirty="0">
                <a:latin typeface="Times New Roman" panose="02020603050405020304" pitchFamily="18" charset="0"/>
              </a:rPr>
              <a:t>различна публика чрез </a:t>
            </a:r>
            <a:r>
              <a:rPr lang="ru-RU" altLang="en-US" sz="1800" dirty="0" err="1">
                <a:latin typeface="Times New Roman" panose="02020603050405020304" pitchFamily="18" charset="0"/>
              </a:rPr>
              <a:t>нетрадиционни</a:t>
            </a:r>
            <a:r>
              <a:rPr lang="ru-RU" altLang="en-US" sz="1800" dirty="0">
                <a:latin typeface="Times New Roman" panose="02020603050405020304" pitchFamily="18" charset="0"/>
              </a:rPr>
              <a:t> подходи</a:t>
            </a:r>
          </a:p>
        </p:txBody>
      </p:sp>
      <p:pic>
        <p:nvPicPr>
          <p:cNvPr id="20483" name="Picture 2" descr="logo-bg-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8038" y="509588"/>
            <a:ext cx="2473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Изпълнени дейности</a:t>
            </a:r>
            <a:endParaRPr lang="bg-BG" dirty="0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43338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752850"/>
            <a:ext cx="36210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33388" y="1358900"/>
            <a:ext cx="8208962" cy="4833938"/>
          </a:xfrm>
        </p:spPr>
        <p:txBody>
          <a:bodyPr/>
          <a:lstStyle/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Хостинг и системна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интернет сайт на ОПТТИ</a:t>
            </a: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bg-BG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в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режим 24/7</a:t>
            </a: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www.optransport.bg</a:t>
            </a:r>
            <a:r>
              <a:rPr lang="en-US" alt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bg-B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1" hangingPunct="1">
              <a:lnSpc>
                <a:spcPct val="15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</a:pPr>
            <a:endParaRPr lang="bg-BG" alt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2700338" y="260350"/>
            <a:ext cx="4319587" cy="865188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bg-BG" altLang="bg-BG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 дейности</a:t>
            </a:r>
            <a:r>
              <a:rPr lang="bg-BG" altLang="bg-BG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alt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532" name="Picture 2" descr="logo-bg-c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 bwMode="auto">
          <a:xfrm>
            <a:off x="7164388" y="188913"/>
            <a:ext cx="1477962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663098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15312</TotalTime>
  <Words>470</Words>
  <Application>Microsoft Office PowerPoint</Application>
  <PresentationFormat>On-screen Show (4:3)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Eclipse</vt:lpstr>
      <vt:lpstr>PowerPoint Presentation</vt:lpstr>
      <vt:lpstr>PowerPoint Presentation</vt:lpstr>
      <vt:lpstr> Изпълнени дейности</vt:lpstr>
      <vt:lpstr>Изпълнени дейности</vt:lpstr>
      <vt:lpstr>Изпълнени дейности</vt:lpstr>
      <vt:lpstr> Изпълнени дейности </vt:lpstr>
      <vt:lpstr>PowerPoint Presentation</vt:lpstr>
      <vt:lpstr>PowerPoint Presentation</vt:lpstr>
      <vt:lpstr>Изпълнени дейности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MTITC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mbelyakova@mtitc.government.bg</dc:creator>
  <cp:lastModifiedBy>Maya Todorova</cp:lastModifiedBy>
  <cp:revision>966</cp:revision>
  <cp:lastPrinted>2018-11-22T13:16:15Z</cp:lastPrinted>
  <dcterms:created xsi:type="dcterms:W3CDTF">2013-05-14T07:37:49Z</dcterms:created>
  <dcterms:modified xsi:type="dcterms:W3CDTF">2019-02-13T14:02:21Z</dcterms:modified>
</cp:coreProperties>
</file>