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6" r:id="rId2"/>
  </p:sldMasterIdLst>
  <p:notesMasterIdLst>
    <p:notesMasterId r:id="rId23"/>
  </p:notesMasterIdLst>
  <p:sldIdLst>
    <p:sldId id="278" r:id="rId3"/>
    <p:sldId id="355" r:id="rId4"/>
    <p:sldId id="390" r:id="rId5"/>
    <p:sldId id="387" r:id="rId6"/>
    <p:sldId id="388" r:id="rId7"/>
    <p:sldId id="394" r:id="rId8"/>
    <p:sldId id="391" r:id="rId9"/>
    <p:sldId id="354" r:id="rId10"/>
    <p:sldId id="360" r:id="rId11"/>
    <p:sldId id="396" r:id="rId12"/>
    <p:sldId id="364" r:id="rId13"/>
    <p:sldId id="385" r:id="rId14"/>
    <p:sldId id="386" r:id="rId15"/>
    <p:sldId id="393" r:id="rId16"/>
    <p:sldId id="357" r:id="rId17"/>
    <p:sldId id="395" r:id="rId18"/>
    <p:sldId id="358" r:id="rId19"/>
    <p:sldId id="363" r:id="rId20"/>
    <p:sldId id="359" r:id="rId21"/>
    <p:sldId id="282" r:id="rId22"/>
  </p:sldIdLst>
  <p:sldSz cx="11522075" cy="6480175"/>
  <p:notesSz cx="7559675" cy="10691813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046" userDrawn="1">
          <p15:clr>
            <a:srgbClr val="A4A3A4"/>
          </p15:clr>
        </p15:guide>
        <p15:guide id="4" pos="36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4D1"/>
    <a:srgbClr val="999999"/>
    <a:srgbClr val="004586"/>
    <a:srgbClr val="8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68070" autoAdjust="0"/>
  </p:normalViewPr>
  <p:slideViewPr>
    <p:cSldViewPr>
      <p:cViewPr varScale="1">
        <p:scale>
          <a:sx n="66" d="100"/>
          <a:sy n="66" d="100"/>
        </p:scale>
        <p:origin x="1242" y="72"/>
      </p:cViewPr>
      <p:guideLst>
        <p:guide orient="horz" pos="2160"/>
        <p:guide pos="2880"/>
        <p:guide orient="horz" pos="2046"/>
        <p:guide pos="368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et-EE">
                <a:latin typeface="+mn-lt"/>
              </a:rPr>
              <a:t>The change in indicators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t-E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Above the county 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Change in the number of companies</c:v>
                </c:pt>
                <c:pt idx="1">
                  <c:v>Change in turnover</c:v>
                </c:pt>
                <c:pt idx="2">
                  <c:v>Change in profit numbers</c:v>
                </c:pt>
                <c:pt idx="3">
                  <c:v>Change in the number of employees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14</c:v>
                </c:pt>
                <c:pt idx="2">
                  <c:v>13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Lower the county average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Change in the number of companies</c:v>
                </c:pt>
                <c:pt idx="1">
                  <c:v>Change in turnover</c:v>
                </c:pt>
                <c:pt idx="2">
                  <c:v>Change in profit numbers</c:v>
                </c:pt>
                <c:pt idx="3">
                  <c:v>Change in the number of employees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17</c:v>
                </c:pt>
                <c:pt idx="1">
                  <c:v>18</c:v>
                </c:pt>
                <c:pt idx="2">
                  <c:v>19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5700888"/>
        <c:axId val="205701280"/>
      </c:barChart>
      <c:catAx>
        <c:axId val="205700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defRPr>
            </a:pPr>
            <a:endParaRPr lang="et-EE"/>
          </a:p>
        </c:txPr>
        <c:crossAx val="205701280"/>
        <c:crosses val="autoZero"/>
        <c:auto val="1"/>
        <c:lblAlgn val="ctr"/>
        <c:lblOffset val="100"/>
        <c:noMultiLvlLbl val="0"/>
      </c:catAx>
      <c:valAx>
        <c:axId val="20570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t-EE"/>
          </a:p>
        </c:txPr>
        <c:crossAx val="205700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Times New Roman" panose="02020603050405020304" pitchFamily="18" charset="0"/>
          <a:cs typeface="Times New Roman" panose="02020603050405020304" pitchFamily="18" charset="0"/>
        </a:defRPr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Maaelu logod ka peale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319695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In Estonia </a:t>
            </a:r>
            <a:r>
              <a:rPr lang="et-EE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used</a:t>
            </a:r>
            <a:r>
              <a:rPr lang="et-EE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t-EE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for</a:t>
            </a:r>
            <a:r>
              <a:rPr lang="et-EE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t-EE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example</a:t>
            </a:r>
            <a:r>
              <a:rPr lang="et-EE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t-EE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to</a:t>
            </a:r>
            <a:r>
              <a:rPr lang="et-EE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t-EE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analyse</a:t>
            </a:r>
            <a:r>
              <a:rPr lang="et-EE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t-EE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movement</a:t>
            </a:r>
            <a:r>
              <a:rPr lang="et-EE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t-EE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between</a:t>
            </a:r>
            <a:r>
              <a:rPr lang="et-EE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t-EE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counties</a:t>
            </a:r>
            <a:r>
              <a:rPr lang="et-EE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and </a:t>
            </a:r>
            <a:r>
              <a:rPr lang="et-EE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also</a:t>
            </a:r>
            <a:r>
              <a:rPr lang="et-EE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t-EE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by</a:t>
            </a:r>
            <a:r>
              <a:rPr lang="et-EE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t-EE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Police</a:t>
            </a:r>
            <a:r>
              <a:rPr lang="et-EE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and </a:t>
            </a:r>
            <a:r>
              <a:rPr lang="et-EE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Boarder</a:t>
            </a:r>
            <a:r>
              <a:rPr lang="et-EE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t-EE" sz="1200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Guard</a:t>
            </a:r>
            <a:r>
              <a:rPr lang="et-EE" sz="1200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r>
              <a:rPr lang="et-EE" altLang="et-EE" dirty="0" err="1" smtClean="0"/>
              <a:t>Activities</a:t>
            </a:r>
            <a:r>
              <a:rPr lang="et-EE" altLang="et-EE" dirty="0" smtClean="0"/>
              <a:t>: </a:t>
            </a:r>
            <a:r>
              <a:rPr lang="et-EE" altLang="et-EE" dirty="0" err="1" smtClean="0"/>
              <a:t>call</a:t>
            </a:r>
            <a:r>
              <a:rPr lang="et-EE" altLang="et-EE" dirty="0" smtClean="0"/>
              <a:t>,</a:t>
            </a:r>
            <a:r>
              <a:rPr lang="et-EE" altLang="et-EE" baseline="0" dirty="0" smtClean="0"/>
              <a:t> SMS </a:t>
            </a:r>
            <a:r>
              <a:rPr lang="et-EE" altLang="et-EE" baseline="0" dirty="0" err="1" smtClean="0"/>
              <a:t>etc</a:t>
            </a:r>
            <a:endParaRPr lang="et-EE" altLang="et-EE" dirty="0" smtClean="0"/>
          </a:p>
          <a:p>
            <a:r>
              <a:rPr lang="et-EE" altLang="et-EE" dirty="0" err="1" smtClean="0"/>
              <a:t>Location</a:t>
            </a:r>
            <a:r>
              <a:rPr lang="et-EE" altLang="et-EE" baseline="0" dirty="0" smtClean="0"/>
              <a:t> </a:t>
            </a:r>
            <a:r>
              <a:rPr lang="et-EE" altLang="et-EE" baseline="0" dirty="0" err="1" smtClean="0"/>
              <a:t>according</a:t>
            </a:r>
            <a:r>
              <a:rPr lang="et-EE" altLang="et-EE" baseline="0" dirty="0" smtClean="0"/>
              <a:t> </a:t>
            </a:r>
            <a:r>
              <a:rPr lang="et-EE" altLang="et-EE" baseline="0" dirty="0" err="1" smtClean="0"/>
              <a:t>to</a:t>
            </a:r>
            <a:r>
              <a:rPr lang="et-EE" altLang="et-EE" baseline="0" dirty="0" smtClean="0"/>
              <a:t> mast, in </a:t>
            </a:r>
            <a:r>
              <a:rPr lang="et-EE" altLang="et-EE" baseline="0" dirty="0" err="1" smtClean="0"/>
              <a:t>each</a:t>
            </a:r>
            <a:r>
              <a:rPr lang="et-EE" altLang="et-EE" baseline="0" dirty="0" smtClean="0"/>
              <a:t> 5 </a:t>
            </a:r>
            <a:r>
              <a:rPr lang="et-EE" altLang="et-EE" baseline="0" dirty="0" err="1" smtClean="0"/>
              <a:t>seconds</a:t>
            </a:r>
            <a:r>
              <a:rPr lang="et-EE" altLang="et-EE" baseline="0" dirty="0" smtClean="0"/>
              <a:t>, </a:t>
            </a:r>
            <a:r>
              <a:rPr lang="et-EE" altLang="et-EE" baseline="0" dirty="0" err="1" smtClean="0"/>
              <a:t>country</a:t>
            </a:r>
            <a:r>
              <a:rPr lang="et-EE" altLang="et-EE" baseline="0" dirty="0" smtClean="0"/>
              <a:t>, </a:t>
            </a:r>
            <a:r>
              <a:rPr lang="et-EE" altLang="et-EE" baseline="0" dirty="0" err="1" smtClean="0"/>
              <a:t>generated</a:t>
            </a:r>
            <a:r>
              <a:rPr lang="et-EE" altLang="et-EE" baseline="0" dirty="0" smtClean="0"/>
              <a:t> ID</a:t>
            </a:r>
            <a:endParaRPr lang="et-EE" altLang="et-EE" dirty="0" smtClean="0"/>
          </a:p>
          <a:p>
            <a:r>
              <a:rPr lang="et-EE" baseline="0" dirty="0" err="1" smtClean="0"/>
              <a:t>home</a:t>
            </a:r>
            <a:r>
              <a:rPr lang="et-EE" baseline="0" dirty="0" smtClean="0"/>
              <a:t> </a:t>
            </a:r>
            <a:r>
              <a:rPr lang="et-EE" baseline="0" dirty="0" err="1" smtClean="0"/>
              <a:t>during</a:t>
            </a:r>
            <a:r>
              <a:rPr lang="et-EE" baseline="0" dirty="0" smtClean="0"/>
              <a:t> 7 </a:t>
            </a:r>
            <a:r>
              <a:rPr lang="et-EE" baseline="0" dirty="0" err="1" smtClean="0"/>
              <a:t>months</a:t>
            </a:r>
            <a:endParaRPr lang="et-EE" baseline="0" dirty="0" smtClean="0"/>
          </a:p>
          <a:p>
            <a:r>
              <a:rPr lang="et-EE" baseline="0" dirty="0" smtClean="0"/>
              <a:t>Home </a:t>
            </a:r>
            <a:r>
              <a:rPr lang="et-EE" baseline="0" dirty="0" err="1" smtClean="0"/>
              <a:t>during</a:t>
            </a:r>
            <a:r>
              <a:rPr lang="et-EE" baseline="0" dirty="0" smtClean="0"/>
              <a:t> 2 </a:t>
            </a:r>
            <a:r>
              <a:rPr lang="et-EE" baseline="0" dirty="0" err="1" smtClean="0"/>
              <a:t>months</a:t>
            </a:r>
            <a:endParaRPr lang="et-EE" baseline="0" dirty="0" smtClean="0"/>
          </a:p>
          <a:p>
            <a:r>
              <a:rPr lang="et-EE" baseline="0" dirty="0" err="1" smtClean="0"/>
              <a:t>Visits</a:t>
            </a:r>
            <a:r>
              <a:rPr lang="et-EE" baseline="0" dirty="0" smtClean="0"/>
              <a:t> – </a:t>
            </a:r>
            <a:r>
              <a:rPr lang="et-EE" baseline="0" dirty="0" err="1" smtClean="0"/>
              <a:t>not</a:t>
            </a:r>
            <a:r>
              <a:rPr lang="et-EE" baseline="0" dirty="0" smtClean="0"/>
              <a:t> </a:t>
            </a:r>
            <a:r>
              <a:rPr lang="et-EE" baseline="0" dirty="0" err="1" smtClean="0"/>
              <a:t>anchor</a:t>
            </a:r>
            <a:endParaRPr lang="et-EE" baseline="0" dirty="0" smtClean="0"/>
          </a:p>
          <a:p>
            <a:r>
              <a:rPr lang="et-EE" baseline="0" dirty="0" smtClean="0"/>
              <a:t>Non-</a:t>
            </a:r>
            <a:r>
              <a:rPr lang="et-EE" baseline="0" dirty="0" err="1" smtClean="0"/>
              <a:t>estonian</a:t>
            </a:r>
            <a:r>
              <a:rPr lang="et-EE" baseline="0" dirty="0" smtClean="0"/>
              <a:t> ID</a:t>
            </a:r>
          </a:p>
          <a:p>
            <a:r>
              <a:rPr lang="et-EE" baseline="0" dirty="0" err="1" smtClean="0"/>
              <a:t>Transit</a:t>
            </a:r>
            <a:r>
              <a:rPr lang="et-EE" baseline="0" dirty="0" smtClean="0"/>
              <a:t> – </a:t>
            </a:r>
            <a:r>
              <a:rPr lang="et-EE" baseline="0" dirty="0" err="1" smtClean="0"/>
              <a:t>sum</a:t>
            </a:r>
            <a:r>
              <a:rPr lang="et-EE" baseline="0" dirty="0" smtClean="0"/>
              <a:t> </a:t>
            </a:r>
            <a:r>
              <a:rPr lang="et-EE" baseline="0" dirty="0" err="1" smtClean="0"/>
              <a:t>inb+dom</a:t>
            </a:r>
            <a:endParaRPr lang="et-EE" dirty="0" smtClean="0"/>
          </a:p>
          <a:p>
            <a:endParaRPr lang="et-EE" sz="1200" kern="12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264876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820900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t-EE" dirty="0" err="1" smtClean="0"/>
              <a:t>Divided</a:t>
            </a:r>
            <a:r>
              <a:rPr lang="et-EE" baseline="0" dirty="0" smtClean="0"/>
              <a:t> in </a:t>
            </a:r>
            <a:r>
              <a:rPr lang="et-EE" baseline="0" dirty="0" err="1" smtClean="0"/>
              <a:t>two</a:t>
            </a:r>
            <a:r>
              <a:rPr lang="et-EE" baseline="0" dirty="0" smtClean="0"/>
              <a:t> - </a:t>
            </a:r>
            <a:r>
              <a:rPr lang="et-EE" baseline="0" dirty="0" err="1" smtClean="0"/>
              <a:t>those</a:t>
            </a:r>
            <a:r>
              <a:rPr lang="et-EE" baseline="0" dirty="0" smtClean="0"/>
              <a:t> </a:t>
            </a:r>
            <a:r>
              <a:rPr lang="et-EE" baseline="0" dirty="0" err="1" smtClean="0"/>
              <a:t>located</a:t>
            </a:r>
            <a:r>
              <a:rPr lang="et-EE" baseline="0" dirty="0" smtClean="0"/>
              <a:t> in </a:t>
            </a:r>
            <a:r>
              <a:rPr lang="et-EE" baseline="0" dirty="0" err="1" smtClean="0"/>
              <a:t>urban</a:t>
            </a:r>
            <a:r>
              <a:rPr lang="et-EE" baseline="0" dirty="0" smtClean="0"/>
              <a:t> </a:t>
            </a:r>
            <a:r>
              <a:rPr lang="et-EE" baseline="0" dirty="0" err="1" smtClean="0"/>
              <a:t>areas</a:t>
            </a:r>
            <a:r>
              <a:rPr lang="et-EE" baseline="0" dirty="0" smtClean="0"/>
              <a:t> and </a:t>
            </a:r>
            <a:r>
              <a:rPr lang="et-EE" baseline="0" dirty="0" err="1" smtClean="0"/>
              <a:t>others</a:t>
            </a:r>
            <a:r>
              <a:rPr lang="et-EE" baseline="0" dirty="0" smtClean="0"/>
              <a:t> </a:t>
            </a:r>
            <a:r>
              <a:rPr lang="et-EE" baseline="0" dirty="0" err="1" smtClean="0"/>
              <a:t>along</a:t>
            </a:r>
            <a:r>
              <a:rPr lang="et-EE" baseline="0" dirty="0" smtClean="0"/>
              <a:t> </a:t>
            </a:r>
            <a:r>
              <a:rPr lang="et-EE" baseline="0" dirty="0" err="1" smtClean="0"/>
              <a:t>highways</a:t>
            </a:r>
            <a:r>
              <a:rPr lang="et-EE" baseline="0" dirty="0" smtClean="0"/>
              <a:t>. </a:t>
            </a:r>
          </a:p>
          <a:p>
            <a:endParaRPr lang="et-EE" sz="1200" b="0" i="0" u="none" strike="noStrike" kern="1200" baseline="0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et-E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16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401182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17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59304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18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569981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20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398212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20646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Site</a:t>
            </a:r>
            <a:r>
              <a:rPr lang="et-EE" baseline="0" dirty="0" smtClean="0"/>
              <a:t> </a:t>
            </a:r>
            <a:r>
              <a:rPr lang="et-EE" baseline="0" dirty="0" err="1" smtClean="0"/>
              <a:t>specific</a:t>
            </a:r>
            <a:r>
              <a:rPr lang="et-EE" baseline="0" dirty="0" smtClean="0"/>
              <a:t> </a:t>
            </a:r>
            <a:r>
              <a:rPr lang="et-EE" baseline="0" dirty="0" err="1" smtClean="0"/>
              <a:t>environmental</a:t>
            </a:r>
            <a:r>
              <a:rPr lang="et-EE" baseline="0" dirty="0" smtClean="0"/>
              <a:t> </a:t>
            </a:r>
            <a:r>
              <a:rPr lang="et-EE" baseline="0" dirty="0" err="1" smtClean="0"/>
              <a:t>impacts</a:t>
            </a:r>
            <a:r>
              <a:rPr lang="et-EE" baseline="0" dirty="0" smtClean="0"/>
              <a:t> </a:t>
            </a:r>
            <a:r>
              <a:rPr lang="et-EE" baseline="0" dirty="0" err="1" smtClean="0"/>
              <a:t>were</a:t>
            </a:r>
            <a:r>
              <a:rPr lang="et-EE" baseline="0" dirty="0" smtClean="0"/>
              <a:t> </a:t>
            </a:r>
            <a:r>
              <a:rPr lang="et-EE" baseline="0" dirty="0" err="1" smtClean="0"/>
              <a:t>not</a:t>
            </a:r>
            <a:r>
              <a:rPr lang="et-EE" baseline="0" dirty="0" smtClean="0"/>
              <a:t> </a:t>
            </a:r>
            <a:r>
              <a:rPr lang="et-EE" baseline="0" dirty="0" err="1" smtClean="0"/>
              <a:t>conducted</a:t>
            </a:r>
            <a:r>
              <a:rPr lang="et-EE" baseline="0" dirty="0" smtClean="0"/>
              <a:t>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5712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93604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7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066637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8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91884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9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47272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10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43526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11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08065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lõvi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5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699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196" indent="0" algn="ctr">
              <a:buNone/>
              <a:defRPr sz="2000"/>
            </a:lvl2pPr>
            <a:lvl3pPr marL="914393" indent="0" algn="ctr">
              <a:buNone/>
              <a:defRPr sz="1800"/>
            </a:lvl3pPr>
            <a:lvl4pPr marL="1371589" indent="0" algn="ctr">
              <a:buNone/>
              <a:defRPr sz="1600"/>
            </a:lvl4pPr>
            <a:lvl5pPr marL="1828785" indent="0" algn="ctr">
              <a:buNone/>
              <a:defRPr sz="1600"/>
            </a:lvl5pPr>
            <a:lvl6pPr marL="2285980" indent="0" algn="ctr">
              <a:buNone/>
              <a:defRPr sz="1600"/>
            </a:lvl6pPr>
            <a:lvl7pPr marL="2743178" indent="0" algn="ctr">
              <a:buNone/>
              <a:defRPr sz="1600"/>
            </a:lvl7pPr>
            <a:lvl8pPr marL="3200373" indent="0" algn="ctr">
              <a:buNone/>
              <a:defRPr sz="1600"/>
            </a:lvl8pPr>
            <a:lvl9pPr marL="3657569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7" name="Picture 6" descr="EU2017_logo_EST_sinine_tekstiga vasaku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36000" y="396000"/>
            <a:ext cx="1751070" cy="936000"/>
          </a:xfrm>
          <a:prstGeom prst="rect">
            <a:avLst/>
          </a:prstGeom>
        </p:spPr>
      </p:pic>
      <p:pic>
        <p:nvPicPr>
          <p:cNvPr id="6" name="Picture 5" descr="rahandusmin_3lovi_es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1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8002" y="2751090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699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2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196" indent="0" algn="ctr">
              <a:buNone/>
              <a:defRPr sz="2000"/>
            </a:lvl2pPr>
            <a:lvl3pPr marL="914393" indent="0" algn="ctr">
              <a:buNone/>
              <a:defRPr sz="1800"/>
            </a:lvl3pPr>
            <a:lvl4pPr marL="1371589" indent="0" algn="ctr">
              <a:buNone/>
              <a:defRPr sz="1600"/>
            </a:lvl4pPr>
            <a:lvl5pPr marL="1828785" indent="0" algn="ctr">
              <a:buNone/>
              <a:defRPr sz="1600"/>
            </a:lvl5pPr>
            <a:lvl6pPr marL="2285980" indent="0" algn="ctr">
              <a:buNone/>
              <a:defRPr sz="1600"/>
            </a:lvl6pPr>
            <a:lvl7pPr marL="2743178" indent="0" algn="ctr">
              <a:buNone/>
              <a:defRPr sz="1600"/>
            </a:lvl7pPr>
            <a:lvl8pPr marL="3200373" indent="0" algn="ctr">
              <a:buNone/>
              <a:defRPr sz="1600"/>
            </a:lvl8pPr>
            <a:lvl9pPr marL="3657569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r>
              <a:rPr lang="et-EE" dirty="0" smtClean="0"/>
              <a:t>telefon, </a:t>
            </a:r>
            <a:r>
              <a:rPr lang="et-EE" dirty="0" err="1" smtClean="0"/>
              <a:t>skype</a:t>
            </a:r>
            <a:r>
              <a:rPr lang="et-EE" dirty="0" smtClean="0"/>
              <a:t> vms</a:t>
            </a:r>
          </a:p>
          <a:p>
            <a:endParaRPr lang="et-EE" dirty="0" smtClean="0"/>
          </a:p>
        </p:txBody>
      </p:sp>
      <p:pic>
        <p:nvPicPr>
          <p:cNvPr id="9" name="Picture 8" descr="EU2017_logo_EST_sinine_tekstiga vasaku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36000" y="396000"/>
            <a:ext cx="1751070" cy="936000"/>
          </a:xfrm>
          <a:prstGeom prst="rect">
            <a:avLst/>
          </a:prstGeom>
        </p:spPr>
      </p:pic>
      <p:pic>
        <p:nvPicPr>
          <p:cNvPr id="6" name="Picture 5" descr="rahandusmin_3lovi_es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1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3lõvi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U2017_logo_ENG_sinine_tekstiga vasaku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76000" y="396000"/>
            <a:ext cx="2127566" cy="936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368002" y="2751090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699"/>
            </a:lvl1pPr>
          </a:lstStyle>
          <a:p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2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196" indent="0" algn="ctr">
              <a:buNone/>
              <a:defRPr sz="2000"/>
            </a:lvl2pPr>
            <a:lvl3pPr marL="914393" indent="0" algn="ctr">
              <a:buNone/>
              <a:defRPr sz="1800"/>
            </a:lvl3pPr>
            <a:lvl4pPr marL="1371589" indent="0" algn="ctr">
              <a:buNone/>
              <a:defRPr sz="1600"/>
            </a:lvl4pPr>
            <a:lvl5pPr marL="1828785" indent="0" algn="ctr">
              <a:buNone/>
              <a:defRPr sz="1600"/>
            </a:lvl5pPr>
            <a:lvl6pPr marL="2285980" indent="0" algn="ctr">
              <a:buNone/>
              <a:defRPr sz="1600"/>
            </a:lvl6pPr>
            <a:lvl7pPr marL="2743178" indent="0" algn="ctr">
              <a:buNone/>
              <a:defRPr sz="1600"/>
            </a:lvl7pPr>
            <a:lvl8pPr marL="3200373" indent="0" algn="ctr">
              <a:buNone/>
              <a:defRPr sz="1600"/>
            </a:lvl8pPr>
            <a:lvl9pPr marL="3657569" indent="0" algn="ctr">
              <a:buNone/>
              <a:defRPr sz="1600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Forname.Surname@institution.ee</a:t>
            </a:r>
            <a:endParaRPr lang="et-EE" dirty="0" smtClean="0"/>
          </a:p>
          <a:p>
            <a:r>
              <a:rPr lang="et-EE" dirty="0" err="1" smtClean="0"/>
              <a:t>Phone</a:t>
            </a:r>
            <a:r>
              <a:rPr lang="et-EE" dirty="0" smtClean="0"/>
              <a:t>, </a:t>
            </a:r>
            <a:r>
              <a:rPr lang="et-EE" dirty="0" err="1" smtClean="0"/>
              <a:t>Skype</a:t>
            </a:r>
            <a:r>
              <a:rPr lang="et-EE" dirty="0" smtClean="0"/>
              <a:t>, </a:t>
            </a:r>
            <a:r>
              <a:rPr lang="et-EE" dirty="0" err="1" smtClean="0"/>
              <a:t>Facebook</a:t>
            </a:r>
            <a:r>
              <a:rPr lang="et-EE" dirty="0" smtClean="0"/>
              <a:t> </a:t>
            </a:r>
            <a:r>
              <a:rPr lang="et-EE" dirty="0" err="1" smtClean="0"/>
              <a:t>etc</a:t>
            </a:r>
            <a:r>
              <a:rPr lang="et-EE" dirty="0" smtClean="0"/>
              <a:t>.</a:t>
            </a:r>
          </a:p>
          <a:p>
            <a:endParaRPr lang="et-EE" dirty="0" smtClean="0"/>
          </a:p>
        </p:txBody>
      </p:sp>
      <p:pic>
        <p:nvPicPr>
          <p:cNvPr id="7" name="Picture 6" descr="rahandusmin_3lovi_e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1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9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" y="1705685"/>
            <a:ext cx="11522075" cy="4774490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9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368002" y="2751090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699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2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196" indent="0" algn="ctr">
              <a:buNone/>
              <a:defRPr sz="2000"/>
            </a:lvl2pPr>
            <a:lvl3pPr marL="914393" indent="0" algn="ctr">
              <a:buNone/>
              <a:defRPr sz="1800"/>
            </a:lvl3pPr>
            <a:lvl4pPr marL="1371589" indent="0" algn="ctr">
              <a:buNone/>
              <a:defRPr sz="1600"/>
            </a:lvl4pPr>
            <a:lvl5pPr marL="1828785" indent="0" algn="ctr">
              <a:buNone/>
              <a:defRPr sz="1600"/>
            </a:lvl5pPr>
            <a:lvl6pPr marL="2285980" indent="0" algn="ctr">
              <a:buNone/>
              <a:defRPr sz="1600"/>
            </a:lvl6pPr>
            <a:lvl7pPr marL="2743178" indent="0" algn="ctr">
              <a:buNone/>
              <a:defRPr sz="1600"/>
            </a:lvl7pPr>
            <a:lvl8pPr marL="3200373" indent="0" algn="ctr">
              <a:buNone/>
              <a:defRPr sz="1600"/>
            </a:lvl8pPr>
            <a:lvl9pPr marL="3657569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r>
              <a:rPr lang="et-EE" dirty="0" smtClean="0"/>
              <a:t>telefon, </a:t>
            </a:r>
            <a:r>
              <a:rPr lang="et-EE" dirty="0" err="1" smtClean="0"/>
              <a:t>skype</a:t>
            </a:r>
            <a:r>
              <a:rPr lang="et-EE" dirty="0" smtClean="0"/>
              <a:t> vms</a:t>
            </a:r>
          </a:p>
          <a:p>
            <a:endParaRPr lang="et-EE" dirty="0" smtClean="0"/>
          </a:p>
        </p:txBody>
      </p:sp>
      <p:pic>
        <p:nvPicPr>
          <p:cNvPr id="9" name="Picture 8" descr="EU2017_EST_logo_MV_tekstiga_RGB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928001" y="288000"/>
            <a:ext cx="1984500" cy="1134000"/>
          </a:xfrm>
          <a:prstGeom prst="rect">
            <a:avLst/>
          </a:prstGeom>
        </p:spPr>
      </p:pic>
      <p:pic>
        <p:nvPicPr>
          <p:cNvPr id="11" name="Picture 10" descr="rahandusmin_vapp_est_black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32003" y="385200"/>
            <a:ext cx="3477729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9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" y="1705685"/>
            <a:ext cx="11522075" cy="4774490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9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368002" y="2751090"/>
            <a:ext cx="9218133" cy="921049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699">
                <a:solidFill>
                  <a:schemeClr val="bg1"/>
                </a:solidFill>
              </a:defRPr>
            </a:lvl1pPr>
          </a:lstStyle>
          <a:p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t-EE" dirty="0" smtClean="0"/>
              <a:t>!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2" y="45362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>
                <a:solidFill>
                  <a:schemeClr val="bg1"/>
                </a:solidFill>
              </a:defRPr>
            </a:lvl1pPr>
            <a:lvl2pPr marL="457196" indent="0" algn="ctr">
              <a:buNone/>
              <a:defRPr sz="2000"/>
            </a:lvl2pPr>
            <a:lvl3pPr marL="914393" indent="0" algn="ctr">
              <a:buNone/>
              <a:defRPr sz="1800"/>
            </a:lvl3pPr>
            <a:lvl4pPr marL="1371589" indent="0" algn="ctr">
              <a:buNone/>
              <a:defRPr sz="1600"/>
            </a:lvl4pPr>
            <a:lvl5pPr marL="1828785" indent="0" algn="ctr">
              <a:buNone/>
              <a:defRPr sz="1600"/>
            </a:lvl5pPr>
            <a:lvl6pPr marL="2285980" indent="0" algn="ctr">
              <a:buNone/>
              <a:defRPr sz="1600"/>
            </a:lvl6pPr>
            <a:lvl7pPr marL="2743178" indent="0" algn="ctr">
              <a:buNone/>
              <a:defRPr sz="1600"/>
            </a:lvl7pPr>
            <a:lvl8pPr marL="3200373" indent="0" algn="ctr">
              <a:buNone/>
              <a:defRPr sz="1600"/>
            </a:lvl8pPr>
            <a:lvl9pPr marL="3657569" indent="0" algn="ctr">
              <a:buNone/>
              <a:defRPr sz="1600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Forname.Surname@institution.ee</a:t>
            </a:r>
            <a:endParaRPr lang="et-EE" dirty="0" smtClean="0"/>
          </a:p>
          <a:p>
            <a:r>
              <a:rPr lang="et-EE" dirty="0" err="1" smtClean="0"/>
              <a:t>Phone</a:t>
            </a:r>
            <a:r>
              <a:rPr lang="et-EE" dirty="0" smtClean="0"/>
              <a:t>, </a:t>
            </a:r>
            <a:r>
              <a:rPr lang="et-EE" dirty="0" err="1" smtClean="0"/>
              <a:t>Skype</a:t>
            </a:r>
            <a:r>
              <a:rPr lang="et-EE" dirty="0" smtClean="0"/>
              <a:t>, </a:t>
            </a:r>
            <a:r>
              <a:rPr lang="et-EE" dirty="0" err="1" smtClean="0"/>
              <a:t>Facebook</a:t>
            </a:r>
            <a:r>
              <a:rPr lang="et-EE" dirty="0" smtClean="0"/>
              <a:t> </a:t>
            </a:r>
            <a:r>
              <a:rPr lang="et-EE" dirty="0" err="1" smtClean="0"/>
              <a:t>etc</a:t>
            </a:r>
            <a:r>
              <a:rPr lang="et-EE" dirty="0" smtClean="0"/>
              <a:t>.</a:t>
            </a:r>
          </a:p>
          <a:p>
            <a:endParaRPr lang="et-EE" dirty="0" smtClean="0"/>
          </a:p>
        </p:txBody>
      </p:sp>
      <p:pic>
        <p:nvPicPr>
          <p:cNvPr id="10" name="Picture 9" descr="rahandusmin_vapp_eng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3" y="385200"/>
            <a:ext cx="3477729" cy="1130400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01" y="227370"/>
            <a:ext cx="1161225" cy="11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2" y="1705685"/>
            <a:ext cx="11522075" cy="477449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9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368002" y="2319043"/>
            <a:ext cx="9218133" cy="921049"/>
          </a:xfrm>
          <a:prstGeom prst="rect">
            <a:avLst/>
          </a:prstGeom>
        </p:spPr>
        <p:txBody>
          <a:bodyPr tIns="86400" anchor="t" anchorCtr="0"/>
          <a:lstStyle>
            <a:lvl1pPr algn="l">
              <a:defRPr sz="5699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2" y="3444731"/>
            <a:ext cx="9218133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196" indent="0" algn="ctr">
              <a:buNone/>
              <a:defRPr sz="2000"/>
            </a:lvl2pPr>
            <a:lvl3pPr marL="914393" indent="0" algn="ctr">
              <a:buNone/>
              <a:defRPr sz="1800"/>
            </a:lvl3pPr>
            <a:lvl4pPr marL="1371589" indent="0" algn="ctr">
              <a:buNone/>
              <a:defRPr sz="1600"/>
            </a:lvl4pPr>
            <a:lvl5pPr marL="1828785" indent="0" algn="ctr">
              <a:buNone/>
              <a:defRPr sz="1600"/>
            </a:lvl5pPr>
            <a:lvl6pPr marL="2285980" indent="0" algn="ctr">
              <a:buNone/>
              <a:defRPr sz="1600"/>
            </a:lvl6pPr>
            <a:lvl7pPr marL="2743178" indent="0" algn="ctr">
              <a:buNone/>
              <a:defRPr sz="1600"/>
            </a:lvl7pPr>
            <a:lvl8pPr marL="3200373" indent="0" algn="ctr">
              <a:buNone/>
              <a:defRPr sz="1600"/>
            </a:lvl8pPr>
            <a:lvl9pPr marL="3657569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4" y="334214"/>
            <a:ext cx="3478875" cy="1130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E21F-F620-498A-BDA4-9437CAF2B593}" type="datetimeFigureOut">
              <a:rPr lang="et-EE" smtClean="0"/>
              <a:pPr/>
              <a:t>28.05.2019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6" y="1450975"/>
            <a:ext cx="5091111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0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3" indent="0">
              <a:buNone/>
              <a:defRPr sz="1600" b="1"/>
            </a:lvl8pPr>
            <a:lvl9pPr marL="36575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6" y="2055813"/>
            <a:ext cx="5091111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115" y="1450975"/>
            <a:ext cx="5092699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3" indent="0">
              <a:buNone/>
              <a:defRPr sz="1800" b="1"/>
            </a:lvl3pPr>
            <a:lvl4pPr marL="1371589" indent="0">
              <a:buNone/>
              <a:defRPr sz="1600" b="1"/>
            </a:lvl4pPr>
            <a:lvl5pPr marL="1828785" indent="0">
              <a:buNone/>
              <a:defRPr sz="1600" b="1"/>
            </a:lvl5pPr>
            <a:lvl6pPr marL="2285980" indent="0">
              <a:buNone/>
              <a:defRPr sz="1600" b="1"/>
            </a:lvl6pPr>
            <a:lvl7pPr marL="2743178" indent="0">
              <a:buNone/>
              <a:defRPr sz="1600" b="1"/>
            </a:lvl7pPr>
            <a:lvl8pPr marL="3200373" indent="0">
              <a:buNone/>
              <a:defRPr sz="1600" b="1"/>
            </a:lvl8pPr>
            <a:lvl9pPr marL="365756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115" y="2055813"/>
            <a:ext cx="5092699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E21F-F620-498A-BDA4-9437CAF2B593}" type="datetimeFigureOut">
              <a:rPr lang="et-EE" smtClean="0"/>
              <a:pPr/>
              <a:t>28.05.2019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E21F-F620-498A-BDA4-9437CAF2B593}" type="datetimeFigureOut">
              <a:rPr lang="et-EE" smtClean="0"/>
              <a:pPr/>
              <a:t>28.05.2019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E21F-F620-498A-BDA4-9437CAF2B593}" type="datetimeFigureOut">
              <a:rPr lang="et-EE" smtClean="0"/>
              <a:pPr/>
              <a:t>28.05.2019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258763"/>
            <a:ext cx="3790951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326" y="258763"/>
            <a:ext cx="6440489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62" y="1355725"/>
            <a:ext cx="3790951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3" indent="0">
              <a:buNone/>
              <a:defRPr sz="1000"/>
            </a:lvl3pPr>
            <a:lvl4pPr marL="1371589" indent="0">
              <a:buNone/>
              <a:defRPr sz="900"/>
            </a:lvl4pPr>
            <a:lvl5pPr marL="1828785" indent="0">
              <a:buNone/>
              <a:defRPr sz="900"/>
            </a:lvl5pPr>
            <a:lvl6pPr marL="2285980" indent="0">
              <a:buNone/>
              <a:defRPr sz="900"/>
            </a:lvl6pPr>
            <a:lvl7pPr marL="2743178" indent="0">
              <a:buNone/>
              <a:defRPr sz="900"/>
            </a:lvl7pPr>
            <a:lvl8pPr marL="3200373" indent="0">
              <a:buNone/>
              <a:defRPr sz="900"/>
            </a:lvl8pPr>
            <a:lvl9pPr marL="36575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E21F-F620-498A-BDA4-9437CAF2B593}" type="datetimeFigureOut">
              <a:rPr lang="et-EE" smtClean="0"/>
              <a:pPr/>
              <a:t>28.05.2019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3lõvi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5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699" baseline="0"/>
            </a:lvl1pPr>
          </a:lstStyle>
          <a:p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 baseline="0"/>
            </a:lvl1pPr>
            <a:lvl2pPr marL="457196" indent="0" algn="ctr">
              <a:buNone/>
              <a:defRPr sz="2000"/>
            </a:lvl2pPr>
            <a:lvl3pPr marL="914393" indent="0" algn="ctr">
              <a:buNone/>
              <a:defRPr sz="1800"/>
            </a:lvl3pPr>
            <a:lvl4pPr marL="1371589" indent="0" algn="ctr">
              <a:buNone/>
              <a:defRPr sz="1600"/>
            </a:lvl4pPr>
            <a:lvl5pPr marL="1828785" indent="0" algn="ctr">
              <a:buNone/>
              <a:defRPr sz="1600"/>
            </a:lvl5pPr>
            <a:lvl6pPr marL="2285980" indent="0" algn="ctr">
              <a:buNone/>
              <a:defRPr sz="1600"/>
            </a:lvl6pPr>
            <a:lvl7pPr marL="2743178" indent="0" algn="ctr">
              <a:buNone/>
              <a:defRPr sz="1600"/>
            </a:lvl7pPr>
            <a:lvl8pPr marL="3200373" indent="0" algn="ctr">
              <a:buNone/>
              <a:defRPr sz="1600"/>
            </a:lvl8pPr>
            <a:lvl9pPr marL="3657569" indent="0" algn="ctr">
              <a:buNone/>
              <a:defRPr sz="1600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Institution</a:t>
            </a:r>
            <a:r>
              <a:rPr lang="et-EE" dirty="0" smtClean="0"/>
              <a:t>/ </a:t>
            </a:r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Occupation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10" name="Picture 9" descr="EU2017_logo_ENG_sinine_tekstiga vasakul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76000" y="396000"/>
            <a:ext cx="2127566" cy="936000"/>
          </a:xfrm>
          <a:prstGeom prst="rect">
            <a:avLst/>
          </a:prstGeom>
        </p:spPr>
      </p:pic>
      <p:pic>
        <p:nvPicPr>
          <p:cNvPr id="8" name="Picture 7" descr="rahandusmin_3lovi_e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2001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016" y="4535492"/>
            <a:ext cx="6911974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9016" y="579442"/>
            <a:ext cx="6911974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3" indent="0">
              <a:buNone/>
              <a:defRPr sz="2400"/>
            </a:lvl3pPr>
            <a:lvl4pPr marL="1371589" indent="0">
              <a:buNone/>
              <a:defRPr sz="2000"/>
            </a:lvl4pPr>
            <a:lvl5pPr marL="1828785" indent="0">
              <a:buNone/>
              <a:defRPr sz="2000"/>
            </a:lvl5pPr>
            <a:lvl6pPr marL="2285980" indent="0">
              <a:buNone/>
              <a:defRPr sz="2000"/>
            </a:lvl6pPr>
            <a:lvl7pPr marL="2743178" indent="0">
              <a:buNone/>
              <a:defRPr sz="2000"/>
            </a:lvl7pPr>
            <a:lvl8pPr marL="3200373" indent="0">
              <a:buNone/>
              <a:defRPr sz="2000"/>
            </a:lvl8pPr>
            <a:lvl9pPr marL="3657569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9016" y="5072063"/>
            <a:ext cx="6911974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3" indent="0">
              <a:buNone/>
              <a:defRPr sz="1000"/>
            </a:lvl3pPr>
            <a:lvl4pPr marL="1371589" indent="0">
              <a:buNone/>
              <a:defRPr sz="900"/>
            </a:lvl4pPr>
            <a:lvl5pPr marL="1828785" indent="0">
              <a:buNone/>
              <a:defRPr sz="900"/>
            </a:lvl5pPr>
            <a:lvl6pPr marL="2285980" indent="0">
              <a:buNone/>
              <a:defRPr sz="900"/>
            </a:lvl6pPr>
            <a:lvl7pPr marL="2743178" indent="0">
              <a:buNone/>
              <a:defRPr sz="900"/>
            </a:lvl7pPr>
            <a:lvl8pPr marL="3200373" indent="0">
              <a:buNone/>
              <a:defRPr sz="900"/>
            </a:lvl8pPr>
            <a:lvl9pPr marL="36575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E21F-F620-498A-BDA4-9437CAF2B593}" type="datetimeFigureOut">
              <a:rPr lang="et-EE" smtClean="0"/>
              <a:pPr/>
              <a:t>28.05.2019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iigivapp_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9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" y="1705685"/>
            <a:ext cx="11522075" cy="4774490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9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5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699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196" indent="0" algn="ctr">
              <a:buNone/>
              <a:defRPr sz="2000"/>
            </a:lvl2pPr>
            <a:lvl3pPr marL="914393" indent="0" algn="ctr">
              <a:buNone/>
              <a:defRPr sz="1800"/>
            </a:lvl3pPr>
            <a:lvl4pPr marL="1371589" indent="0" algn="ctr">
              <a:buNone/>
              <a:defRPr sz="1600"/>
            </a:lvl4pPr>
            <a:lvl5pPr marL="1828785" indent="0" algn="ctr">
              <a:buNone/>
              <a:defRPr sz="1600"/>
            </a:lvl5pPr>
            <a:lvl6pPr marL="2285980" indent="0" algn="ctr">
              <a:buNone/>
              <a:defRPr sz="1600"/>
            </a:lvl6pPr>
            <a:lvl7pPr marL="2743178" indent="0" algn="ctr">
              <a:buNone/>
              <a:defRPr sz="1600"/>
            </a:lvl7pPr>
            <a:lvl8pPr marL="3200373" indent="0" algn="ctr">
              <a:buNone/>
              <a:defRPr sz="1600"/>
            </a:lvl8pPr>
            <a:lvl9pPr marL="3657569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11" name="Picture 10" descr="EU2017_EST_logo_MV_tekstiga_RGB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928001" y="288000"/>
            <a:ext cx="1984500" cy="1134000"/>
          </a:xfrm>
          <a:prstGeom prst="rect">
            <a:avLst/>
          </a:prstGeom>
        </p:spPr>
      </p:pic>
      <p:pic>
        <p:nvPicPr>
          <p:cNvPr id="12" name="Picture 11" descr="rahandusmin_vapp_est_black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32003" y="385200"/>
            <a:ext cx="3477729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riigivapp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" y="1705685"/>
            <a:ext cx="11522075" cy="4774490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9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2" y="1705685"/>
            <a:ext cx="11522075" cy="4774490"/>
          </a:xfrm>
          <a:prstGeom prst="rect">
            <a:avLst/>
          </a:prstGeom>
          <a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9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2375995"/>
            <a:ext cx="9433597" cy="1705175"/>
          </a:xfrm>
          <a:prstGeom prst="rect">
            <a:avLst/>
          </a:prstGeom>
        </p:spPr>
        <p:txBody>
          <a:bodyPr tIns="86400" anchor="ctr" anchorCtr="0"/>
          <a:lstStyle>
            <a:lvl1pPr algn="l">
              <a:defRPr sz="5699">
                <a:solidFill>
                  <a:schemeClr val="bg1"/>
                </a:solidFill>
              </a:defRPr>
            </a:lvl1pPr>
          </a:lstStyle>
          <a:p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Presentation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4392215"/>
            <a:ext cx="9433597" cy="1636968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196" indent="0" algn="ctr">
              <a:buNone/>
              <a:defRPr sz="2000"/>
            </a:lvl2pPr>
            <a:lvl3pPr marL="914393" indent="0" algn="ctr">
              <a:buNone/>
              <a:defRPr sz="1800"/>
            </a:lvl3pPr>
            <a:lvl4pPr marL="1371589" indent="0" algn="ctr">
              <a:buNone/>
              <a:defRPr sz="1600"/>
            </a:lvl4pPr>
            <a:lvl5pPr marL="1828785" indent="0" algn="ctr">
              <a:buNone/>
              <a:defRPr sz="1600"/>
            </a:lvl5pPr>
            <a:lvl6pPr marL="2285980" indent="0" algn="ctr">
              <a:buNone/>
              <a:defRPr sz="1600"/>
            </a:lvl6pPr>
            <a:lvl7pPr marL="2743178" indent="0" algn="ctr">
              <a:buNone/>
              <a:defRPr sz="1600"/>
            </a:lvl7pPr>
            <a:lvl8pPr marL="3200373" indent="0" algn="ctr">
              <a:buNone/>
              <a:defRPr sz="1600"/>
            </a:lvl8pPr>
            <a:lvl9pPr marL="3657569" indent="0" algn="ctr">
              <a:buNone/>
              <a:defRPr sz="1600"/>
            </a:lvl9pPr>
          </a:lstStyle>
          <a:p>
            <a:r>
              <a:rPr lang="et-EE" dirty="0" err="1" smtClean="0"/>
              <a:t>Forename</a:t>
            </a:r>
            <a:r>
              <a:rPr lang="et-EE" dirty="0" smtClean="0"/>
              <a:t> </a:t>
            </a:r>
            <a:r>
              <a:rPr lang="et-EE" dirty="0" err="1" smtClean="0"/>
              <a:t>Surname</a:t>
            </a:r>
            <a:endParaRPr lang="et-EE" dirty="0" smtClean="0"/>
          </a:p>
          <a:p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Institution</a:t>
            </a:r>
            <a:r>
              <a:rPr lang="et-EE" dirty="0" smtClean="0"/>
              <a:t>/ </a:t>
            </a:r>
            <a:r>
              <a:rPr lang="et-EE" dirty="0" err="1" smtClean="0"/>
              <a:t>Name</a:t>
            </a:r>
            <a:r>
              <a:rPr lang="et-EE" dirty="0" smtClean="0"/>
              <a:t> </a:t>
            </a:r>
            <a:r>
              <a:rPr lang="et-EE" dirty="0" err="1" smtClean="0"/>
              <a:t>of</a:t>
            </a:r>
            <a:r>
              <a:rPr lang="et-EE" dirty="0" smtClean="0"/>
              <a:t> </a:t>
            </a:r>
            <a:r>
              <a:rPr lang="et-EE" dirty="0" err="1" smtClean="0"/>
              <a:t>Occupation</a:t>
            </a:r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12" name="Picture 11" descr="rahandusmin_vapp_eng_black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2003" y="385200"/>
            <a:ext cx="3477729" cy="1130400"/>
          </a:xfrm>
          <a:prstGeom prst="rect">
            <a:avLst/>
          </a:prstGeom>
        </p:spPr>
      </p:pic>
      <p:pic>
        <p:nvPicPr>
          <p:cNvPr id="2" name="Pilt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501" y="227370"/>
            <a:ext cx="1161225" cy="11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95" y="1675311"/>
            <a:ext cx="10139947" cy="42755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95" y="1675311"/>
            <a:ext cx="10139947" cy="4275502"/>
          </a:xfrm>
          <a:prstGeom prst="rect">
            <a:avLst/>
          </a:prstGeom>
        </p:spPr>
        <p:txBody>
          <a:bodyPr/>
          <a:lstStyle>
            <a:lvl1pPr marL="431997" indent="-323998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469" y="1511302"/>
            <a:ext cx="5036369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2"/>
            <a:ext cx="5108376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44292" y="511553"/>
            <a:ext cx="10139947" cy="1023105"/>
          </a:xfrm>
          <a:prstGeom prst="rect">
            <a:avLst/>
          </a:prstGeo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ja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2" y="4"/>
            <a:ext cx="11522075" cy="6480175"/>
          </a:xfrm>
          <a:prstGeom prst="rect">
            <a:avLst/>
          </a:prstGeom>
          <a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8000" contrast="44000"/>
            </a:blip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9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264" y="2592019"/>
            <a:ext cx="10369551" cy="1081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Vahepealkiri</a:t>
            </a:r>
            <a:endParaRPr lang="et-E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meslaid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1" r:id="rId3"/>
    <p:sldLayoutId id="2147483678" r:id="rId4"/>
    <p:sldLayoutId id="2147483650" r:id="rId5"/>
    <p:sldLayoutId id="2147483662" r:id="rId6"/>
    <p:sldLayoutId id="2147483670" r:id="rId7"/>
    <p:sldLayoutId id="2147483683" r:id="rId8"/>
    <p:sldLayoutId id="2147483684" r:id="rId9"/>
    <p:sldLayoutId id="2147483680" r:id="rId10"/>
    <p:sldLayoutId id="2147483660" r:id="rId11"/>
    <p:sldLayoutId id="2147483681" r:id="rId12"/>
    <p:sldLayoutId id="2147483682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l" defTabSz="44925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99" kern="1200">
          <a:solidFill>
            <a:srgbClr val="000000"/>
          </a:solidFill>
          <a:latin typeface="+mj-lt"/>
          <a:ea typeface="+mj-ea"/>
          <a:cs typeface="+mj-cs"/>
        </a:defRPr>
      </a:lvl1pPr>
      <a:lvl2pPr marL="742944" indent="-285748" algn="l" defTabSz="44925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99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2991" indent="-228598" algn="l" defTabSz="44925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99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187" indent="-228598" algn="l" defTabSz="44925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99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382" indent="-228598" algn="l" defTabSz="44925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99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580" indent="-228598" algn="l" defTabSz="44925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99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775" indent="-228598" algn="l" defTabSz="44925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99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8971" indent="-228598" algn="l" defTabSz="44925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99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167" indent="-228598" algn="l" defTabSz="449259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699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898" indent="-342898" algn="l" defTabSz="449259" rtl="0" eaLnBrk="1" fontAlgn="base" hangingPunct="1">
        <a:lnSpc>
          <a:spcPct val="110000"/>
        </a:lnSpc>
        <a:spcBef>
          <a:spcPct val="0"/>
        </a:spcBef>
        <a:spcAft>
          <a:spcPts val="1414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44" indent="-285748" algn="l" defTabSz="449259" rtl="0" eaLnBrk="1" fontAlgn="base" hangingPunct="1">
        <a:lnSpc>
          <a:spcPct val="110000"/>
        </a:lnSpc>
        <a:spcBef>
          <a:spcPct val="0"/>
        </a:spcBef>
        <a:spcAft>
          <a:spcPts val="1137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2991" indent="-228598" algn="l" defTabSz="449259" rtl="0" eaLnBrk="1" fontAlgn="base" hangingPunct="1">
        <a:lnSpc>
          <a:spcPct val="110000"/>
        </a:lnSpc>
        <a:spcBef>
          <a:spcPct val="0"/>
        </a:spcBef>
        <a:spcAft>
          <a:spcPts val="849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187" indent="-228598" algn="l" defTabSz="449259" rtl="0" eaLnBrk="1" fontAlgn="base" hangingPunct="1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82" indent="-228598" algn="l" defTabSz="449259" rtl="0" eaLnBrk="1" fontAlgn="base" hangingPunct="1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580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5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1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7" indent="-228598" algn="l" defTabSz="91439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8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4" y="258767"/>
            <a:ext cx="10369551" cy="1081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4" y="1511302"/>
            <a:ext cx="10369551" cy="427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6" y="6005517"/>
            <a:ext cx="268763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6E21F-F620-498A-BDA4-9437CAF2B593}" type="datetimeFigureOut">
              <a:rPr lang="et-EE" smtClean="0"/>
              <a:pPr/>
              <a:t>28.05.2019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002" y="6005517"/>
            <a:ext cx="3648075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8178" y="6005517"/>
            <a:ext cx="2687637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E0C0-812C-4CDF-979F-6B4E2365E045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914393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9143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4" indent="-285748" algn="l" defTabSz="9143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1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7" indent="-228598" algn="l" defTabSz="9143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2" indent="-228598" algn="l" defTabSz="9143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0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5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1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7" indent="-228598" algn="l" defTabSz="9143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0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8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3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9" algn="l" defTabSz="9143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rki.saluveer@positium.com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92485" y="2299395"/>
            <a:ext cx="9433597" cy="2448268"/>
          </a:xfrm>
        </p:spPr>
        <p:txBody>
          <a:bodyPr/>
          <a:lstStyle/>
          <a:p>
            <a:r>
              <a:rPr lang="en-GB" b="1" dirty="0" smtClean="0"/>
              <a:t>Evaluation on the impacts of transport sector investments: transversal aspects of evaluation</a:t>
            </a:r>
            <a:endParaRPr lang="en-GB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72605" y="5400327"/>
            <a:ext cx="8928992" cy="628856"/>
          </a:xfrm>
        </p:spPr>
        <p:txBody>
          <a:bodyPr/>
          <a:lstStyle/>
          <a:p>
            <a:r>
              <a:rPr lang="en-GB" b="1" dirty="0" smtClean="0"/>
              <a:t>Miryam Vahtra, State Budget Department, Ministry of </a:t>
            </a:r>
            <a:r>
              <a:rPr lang="en-GB" b="1" dirty="0" smtClean="0"/>
              <a:t>Finance</a:t>
            </a:r>
            <a:r>
              <a:rPr lang="et-EE" b="1" dirty="0" smtClean="0"/>
              <a:t> of Estonia</a:t>
            </a:r>
            <a:endParaRPr lang="en-GB" b="1" dirty="0" smtClean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78" y="215751"/>
            <a:ext cx="2471440" cy="1430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Traffic intensity and mobile positioning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53" y="1223863"/>
            <a:ext cx="10729192" cy="42755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Each object under evaluation was designated a servicing mobile mast which was used to identify the overall number of call activities and on the monthly basis calculate the average number of daily visitors at airports, ports </a:t>
            </a:r>
            <a:r>
              <a:rPr lang="et-EE" sz="2800" dirty="0" err="1" smtClean="0"/>
              <a:t>etc</a:t>
            </a:r>
            <a:endParaRPr lang="et-E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sz="2800" dirty="0" smtClean="0"/>
          </a:p>
          <a:p>
            <a:r>
              <a:rPr lang="en-GB" sz="2800" dirty="0" smtClean="0">
                <a:solidFill>
                  <a:srgbClr val="0070C0"/>
                </a:solidFill>
              </a:rPr>
              <a:t>RECOMMENDATION: </a:t>
            </a:r>
            <a:r>
              <a:rPr lang="en-GB" sz="2800" dirty="0" smtClean="0"/>
              <a:t>In estimating traffic intensity it should be used a more user-centred approach, by focusing on mobility demands arising from spatial planning and socio-economic trends and estimate people´s possible mobility trajectory by combining national databases with mobile positioning data.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51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766"/>
            <a:ext cx="11522075" cy="5923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1715" y="5904383"/>
            <a:ext cx="3240360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https://www.positium.com</a:t>
            </a:r>
          </a:p>
        </p:txBody>
      </p:sp>
    </p:spTree>
    <p:extLst>
      <p:ext uri="{BB962C8B-B14F-4D97-AF65-F5344CB8AC3E}">
        <p14:creationId xmlns:p14="http://schemas.microsoft.com/office/powerpoint/2010/main" val="14307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1" y="3066"/>
            <a:ext cx="10139947" cy="1023105"/>
          </a:xfrm>
        </p:spPr>
        <p:txBody>
          <a:bodyPr/>
          <a:lstStyle/>
          <a:p>
            <a:r>
              <a:rPr lang="en-GB" dirty="0" smtClean="0"/>
              <a:t>Mobile positioning in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13" y="719807"/>
            <a:ext cx="11017224" cy="42755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Turns billions of location points into meaningful and understandable statistics - tourism management, spatial planning, transportation modelling, safety and security analyses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Learn where people are coming from and where they are going. The origin-destination model used to analyse mobility can help to understand popular routes and provide basis for better transportation modelling.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The no of permanent residents in a specific municipality, work-time anchor points, secondary homes, summer houses, de facto population.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People at a specific time at a specific location, broken-down - permanent residents, workers, temporary residents, visitors, transit.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93209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 of the company who carried out the analysis for the Ministry of Finance of Estonia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92" y="2121546"/>
            <a:ext cx="10139947" cy="2918741"/>
          </a:xfrm>
        </p:spPr>
        <p:txBody>
          <a:bodyPr/>
          <a:lstStyle/>
          <a:p>
            <a:r>
              <a:rPr lang="et-EE" dirty="0" err="1" smtClean="0">
                <a:latin typeface="Times New Roman" panose="02020603050405020304" pitchFamily="18" charset="0"/>
              </a:rPr>
              <a:t>Positium</a:t>
            </a:r>
            <a:endParaRPr lang="et-EE" dirty="0" smtClean="0">
              <a:latin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Phone</a:t>
            </a:r>
            <a:r>
              <a:rPr lang="en-US" dirty="0">
                <a:latin typeface="Times New Roman" panose="02020603050405020304" pitchFamily="18" charset="0"/>
              </a:rPr>
              <a:t>: +372 7341144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Email: positium@positium.com</a:t>
            </a:r>
          </a:p>
          <a:p>
            <a:r>
              <a:rPr lang="en-US" dirty="0" smtClean="0">
                <a:latin typeface="Times New Roman" panose="02020603050405020304" pitchFamily="18" charset="0"/>
              </a:rPr>
              <a:t>Erki </a:t>
            </a:r>
            <a:r>
              <a:rPr lang="en-US" dirty="0">
                <a:latin typeface="Times New Roman" panose="02020603050405020304" pitchFamily="18" charset="0"/>
              </a:rPr>
              <a:t>Saluveer, CEO - </a:t>
            </a:r>
            <a:r>
              <a:rPr lang="en-US" dirty="0">
                <a:latin typeface="Times New Roman" panose="02020603050405020304" pitchFamily="18" charset="0"/>
                <a:hlinkClick r:id="rId2"/>
              </a:rPr>
              <a:t>erki.saluveer@positium.com</a:t>
            </a:r>
            <a:r>
              <a:rPr lang="en-US" dirty="0">
                <a:latin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</a:rPr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07052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map layers and special time-distance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How much time distance from major centres (Tallinn, Tartu, </a:t>
            </a:r>
            <a:r>
              <a:rPr lang="en-GB" dirty="0" err="1" smtClean="0"/>
              <a:t>Pärnu</a:t>
            </a:r>
            <a:r>
              <a:rPr lang="en-GB" dirty="0" smtClean="0"/>
              <a:t> and </a:t>
            </a:r>
            <a:r>
              <a:rPr lang="en-GB" dirty="0" err="1" smtClean="0"/>
              <a:t>Jõhvi</a:t>
            </a:r>
            <a:r>
              <a:rPr lang="en-GB" dirty="0" smtClean="0"/>
              <a:t>) has changed during 2007-2015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How far it is possible to get from these centres within a 30, 60 and 120 minute drive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R</a:t>
            </a:r>
            <a:r>
              <a:rPr lang="et-EE" dirty="0" smtClean="0">
                <a:solidFill>
                  <a:srgbClr val="0070C0"/>
                </a:solidFill>
              </a:rPr>
              <a:t>ESULT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- changes in distances and speed limits were marginal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16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743"/>
            <a:ext cx="5689029" cy="6336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029" y="713797"/>
            <a:ext cx="5833046" cy="475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0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21" y="153642"/>
            <a:ext cx="10139947" cy="1023105"/>
          </a:xfrm>
        </p:spPr>
        <p:txBody>
          <a:bodyPr/>
          <a:lstStyle/>
          <a:p>
            <a:r>
              <a:rPr lang="et-EE" dirty="0" err="1" smtClean="0"/>
              <a:t>Traffic</a:t>
            </a:r>
            <a:r>
              <a:rPr lang="et-EE" dirty="0" smtClean="0"/>
              <a:t> </a:t>
            </a:r>
            <a:r>
              <a:rPr lang="et-EE" dirty="0" err="1" smtClean="0"/>
              <a:t>counts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21" y="1223863"/>
            <a:ext cx="6768751" cy="231587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Carried out in 2016 in two stages - sept/</a:t>
            </a:r>
            <a:r>
              <a:rPr lang="en-GB" sz="2400" dirty="0" err="1" smtClean="0"/>
              <a:t>oct</a:t>
            </a:r>
            <a:r>
              <a:rPr lang="en-GB" sz="2400" dirty="0" smtClean="0"/>
              <a:t> &amp; </a:t>
            </a:r>
            <a:r>
              <a:rPr lang="en-GB" sz="2400" dirty="0" err="1" smtClean="0"/>
              <a:t>nov</a:t>
            </a:r>
            <a:r>
              <a:rPr lang="en-GB" sz="2400" dirty="0" smtClean="0"/>
              <a:t>/</a:t>
            </a:r>
            <a:r>
              <a:rPr lang="en-GB" sz="2400" dirty="0" err="1" smtClean="0"/>
              <a:t>dec.</a:t>
            </a: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7-day cycles on 7 consecutive days 24 ours per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Highest traffic frequency between 10am and 8 pm - presents 72-74% of actual traffic volume. </a:t>
            </a:r>
            <a:endParaRPr lang="et-EE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6-hour maximum traffic period in the range of 14-20 would probably be 44-47% of the daily rate.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870" y="0"/>
            <a:ext cx="4262611" cy="451649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6421" y="5275196"/>
            <a:ext cx="11297060" cy="79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55545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t-E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Roboto Condensed" panose="02000000000000000000" pitchFamily="2" charset="0"/>
              </a:rPr>
              <a:t>The counting system is unable to distinguish between different objectives for mobility  - therefore counting should be accompanied by</a:t>
            </a:r>
            <a:r>
              <a:rPr kumimoji="0" lang="en-GB" altLang="et-EE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Roboto Condensed" panose="02000000000000000000" pitchFamily="2" charset="0"/>
              </a:rPr>
              <a:t> survey</a:t>
            </a:r>
            <a:endParaRPr kumimoji="0" lang="en-GB" altLang="et-E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8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" y="0"/>
            <a:ext cx="4680520" cy="6091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933" y="359767"/>
            <a:ext cx="6697142" cy="57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33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5" y="215751"/>
            <a:ext cx="10222110" cy="626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8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53" y="359767"/>
            <a:ext cx="1049787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3903"/>
            <a:ext cx="7273603" cy="4896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15751"/>
            <a:ext cx="7273603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0070C0"/>
                </a:solidFill>
                <a:latin typeface="Roboto-Regular"/>
              </a:rPr>
              <a:t>The study “Impact Assessment of EU-funded</a:t>
            </a:r>
          </a:p>
          <a:p>
            <a:r>
              <a:rPr lang="en-GB" sz="2600" b="1" dirty="0" smtClean="0">
                <a:solidFill>
                  <a:srgbClr val="0070C0"/>
                </a:solidFill>
                <a:latin typeface="Roboto-Regular"/>
              </a:rPr>
              <a:t>Transport Investments“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89229" y="1585191"/>
            <a:ext cx="3888432" cy="418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Roboto-Regular"/>
              </a:rPr>
              <a:t>Evaluation of the efficiency, effectiveness, impact and sustainability of structural fund investments made in the Estonian transport sector.</a:t>
            </a:r>
            <a:endParaRPr lang="en-GB" sz="2800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340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24533" y="3888159"/>
            <a:ext cx="9218133" cy="921049"/>
          </a:xfrm>
        </p:spPr>
        <p:txBody>
          <a:bodyPr/>
          <a:lstStyle/>
          <a:p>
            <a:r>
              <a:rPr lang="en-US" b="1" dirty="0" smtClean="0"/>
              <a:t>Thank </a:t>
            </a:r>
            <a:r>
              <a:rPr lang="en-GB" b="1" dirty="0" smtClean="0"/>
              <a:t>You for Your attention</a:t>
            </a:r>
            <a:r>
              <a:rPr lang="en-US" b="1" dirty="0" smtClean="0"/>
              <a:t>!</a:t>
            </a: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b="1" dirty="0"/>
              <a:t/>
            </a:r>
            <a:br>
              <a:rPr lang="et-EE" b="1" dirty="0"/>
            </a:br>
            <a:r>
              <a:rPr lang="et-EE" sz="3600" b="1" dirty="0" smtClean="0"/>
              <a:t>Miryam Vahtra</a:t>
            </a:r>
            <a:br>
              <a:rPr lang="et-EE" sz="3600" b="1" dirty="0" smtClean="0"/>
            </a:br>
            <a:r>
              <a:rPr lang="en-GB" sz="3600" b="1" dirty="0" smtClean="0"/>
              <a:t>Phone</a:t>
            </a:r>
            <a:r>
              <a:rPr lang="et-EE" sz="3600" b="1" dirty="0" smtClean="0"/>
              <a:t>: +372 611 3047</a:t>
            </a:r>
            <a:br>
              <a:rPr lang="et-EE" sz="3600" b="1" dirty="0" smtClean="0"/>
            </a:br>
            <a:r>
              <a:rPr lang="et-EE" sz="3600" b="1" dirty="0" smtClean="0"/>
              <a:t>E-mail: Miryam.Vahtra@fin.ee</a:t>
            </a:r>
            <a:endParaRPr lang="en-US" sz="3600" b="1" dirty="0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57" y="143743"/>
            <a:ext cx="2471440" cy="1430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Evaluators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39" y="1367879"/>
            <a:ext cx="5616624" cy="19614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92" y="3750246"/>
            <a:ext cx="4324657" cy="1565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685" y="3911229"/>
            <a:ext cx="4520757" cy="124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0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3" y="143743"/>
            <a:ext cx="10139947" cy="1023105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Scope of the evaluation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13" y="655295"/>
            <a:ext cx="11017224" cy="4275502"/>
          </a:xfrm>
        </p:spPr>
        <p:txBody>
          <a:bodyPr/>
          <a:lstStyle/>
          <a:p>
            <a:r>
              <a:rPr lang="en-GB" sz="2800" dirty="0" smtClean="0"/>
              <a:t>Structural funds investments planned for airports, waterway,  road, railway and light traffic infrastructure during the 2007-2013 and 2014-2020 programming periods.</a:t>
            </a:r>
          </a:p>
          <a:p>
            <a:r>
              <a:rPr lang="en-GB" sz="2800" dirty="0" smtClean="0">
                <a:solidFill>
                  <a:srgbClr val="0070C0"/>
                </a:solidFill>
              </a:rPr>
              <a:t>Success of implemented projects: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Traffic intensity</a:t>
            </a:r>
            <a:r>
              <a:rPr lang="et-EE" sz="2800" dirty="0" smtClean="0"/>
              <a:t> &amp; </a:t>
            </a:r>
            <a:r>
              <a:rPr lang="en-US" sz="2800" dirty="0" smtClean="0"/>
              <a:t>infrastructure </a:t>
            </a:r>
            <a:r>
              <a:rPr lang="en-GB" sz="2800" dirty="0" smtClean="0"/>
              <a:t>capacity</a:t>
            </a:r>
            <a:r>
              <a:rPr lang="en-GB" sz="2800" dirty="0" smtClean="0"/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Time savings;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Traffic safety;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Entrepreneurship;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Use of public transport &amp; light traffic;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Environmental impact. </a:t>
            </a:r>
          </a:p>
        </p:txBody>
      </p:sp>
    </p:spTree>
    <p:extLst>
      <p:ext uri="{BB962C8B-B14F-4D97-AF65-F5344CB8AC3E}">
        <p14:creationId xmlns:p14="http://schemas.microsoft.com/office/powerpoint/2010/main" val="302080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92" y="1367879"/>
            <a:ext cx="10139947" cy="42755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Possible impact was established based on descriptive statistics from public databases (Statistics Estonia, Tallinn Airport, AS </a:t>
            </a:r>
            <a:r>
              <a:rPr lang="en-GB" sz="2800" dirty="0" err="1" smtClean="0"/>
              <a:t>Saarte</a:t>
            </a:r>
            <a:r>
              <a:rPr lang="en-GB" sz="2800" dirty="0" smtClean="0"/>
              <a:t> </a:t>
            </a:r>
            <a:r>
              <a:rPr lang="en-GB" sz="2800" dirty="0" err="1" smtClean="0"/>
              <a:t>Liinid</a:t>
            </a:r>
            <a:r>
              <a:rPr lang="en-GB" sz="2800" dirty="0" smtClean="0"/>
              <a:t>, Estonian Road Administration road registry, </a:t>
            </a:r>
            <a:r>
              <a:rPr lang="en-GB" sz="2800" dirty="0" err="1" smtClean="0"/>
              <a:t>etc</a:t>
            </a:r>
            <a:r>
              <a:rPr lang="en-GB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Impact on businesses - data from commercial register (turnover, profit, number of employees) &amp; spatial analysis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Time-space distances - map layer by the Road Administration and special time-distance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Face to face and telephone interviews with 50 entrepreneurs</a:t>
            </a:r>
            <a:endParaRPr lang="et-E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2599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r>
              <a:rPr lang="et-EE" dirty="0" smtClean="0"/>
              <a:t>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92" y="1534658"/>
            <a:ext cx="10139947" cy="42755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Light traffic counting on 18 sites - video counters &amp; border patrol mobility sensors.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Traffic safety - number of accidents and consequences before and after 2007-2009 &amp;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Traffic </a:t>
            </a:r>
            <a:r>
              <a:rPr lang="en-US" sz="2800" dirty="0" err="1" smtClean="0"/>
              <a:t>inte</a:t>
            </a:r>
            <a:r>
              <a:rPr lang="et-EE" sz="2800" dirty="0" smtClean="0"/>
              <a:t>n</a:t>
            </a:r>
            <a:r>
              <a:rPr lang="en-US" sz="2800" dirty="0" smtClean="0"/>
              <a:t>city of road objects - traffic counting census data from Estonian National Road Registry and mobile positioning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t-EE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3041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Businesses were located on the map based on their address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Economic indicators of businesses located in the expected impact areas were compared with indicators of businesses that fall outside those areas.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Potential impact was compared for all projects in one temporal dimension: 2007 and 2015.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02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21" y="143743"/>
            <a:ext cx="11017224" cy="6120680"/>
          </a:xfrm>
        </p:spPr>
        <p:txBody>
          <a:bodyPr/>
          <a:lstStyle/>
          <a:p>
            <a:r>
              <a:rPr lang="en-US" sz="2800" dirty="0"/>
              <a:t>The economic indicators of business located in the vicinity of transport infrastructure do not differ significantly from the region average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046587"/>
              </p:ext>
            </p:extLst>
          </p:nvPr>
        </p:nvGraphicFramePr>
        <p:xfrm>
          <a:off x="1368549" y="1223863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60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429" y="575791"/>
            <a:ext cx="10945216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Transport infrastructure is a necessary, but not a sufficient driver of economic growth.</a:t>
            </a:r>
          </a:p>
          <a:p>
            <a:endParaRPr lang="en-US" sz="2800" dirty="0" smtClean="0"/>
          </a:p>
          <a:p>
            <a:r>
              <a:rPr lang="en-US" sz="2800" dirty="0" smtClean="0"/>
              <a:t>Although a functioning transportation Network is important, surveyed companies were of the opinion that other business environment related factors, such as tax burden, Access to public services and workforce, serve a more important role as prerequisites for sparring economic development.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RECOMMENDATION: </a:t>
            </a:r>
            <a:r>
              <a:rPr lang="en-US" sz="2800" dirty="0" smtClean="0"/>
              <a:t>Transport investments will not spur local business, but will offer critical support when economic activities intensify. Therefore, transport infrastructure must be in line with demand, instead of becoming a bottleneck for business development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8861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RaM_esitlusslaidid_laiformaat</Template>
  <TotalTime>0</TotalTime>
  <Words>879</Words>
  <Application>Microsoft Office PowerPoint</Application>
  <PresentationFormat>Custom</PresentationFormat>
  <Paragraphs>86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Microsoft YaHei</vt:lpstr>
      <vt:lpstr>Arial</vt:lpstr>
      <vt:lpstr>Calibri</vt:lpstr>
      <vt:lpstr>Roboto Condensed</vt:lpstr>
      <vt:lpstr>Roboto-Regular</vt:lpstr>
      <vt:lpstr>Times New Roman</vt:lpstr>
      <vt:lpstr>Office Theme</vt:lpstr>
      <vt:lpstr>Custom Design</vt:lpstr>
      <vt:lpstr>Evaluation on the impacts of transport sector investments: transversal aspects of evaluation</vt:lpstr>
      <vt:lpstr>PowerPoint Presentation</vt:lpstr>
      <vt:lpstr>Evaluators</vt:lpstr>
      <vt:lpstr>Scope of the evaluation</vt:lpstr>
      <vt:lpstr>Methods</vt:lpstr>
      <vt:lpstr>Methods (2)</vt:lpstr>
      <vt:lpstr>Spatial analysis</vt:lpstr>
      <vt:lpstr>PowerPoint Presentation</vt:lpstr>
      <vt:lpstr>PowerPoint Presentation</vt:lpstr>
      <vt:lpstr>Traffic intensity and mobile positioning</vt:lpstr>
      <vt:lpstr>PowerPoint Presentation</vt:lpstr>
      <vt:lpstr>Mobile positioning in evaluation</vt:lpstr>
      <vt:lpstr>Contact of the company who carried out the analysis for the Ministry of Finance of Estonia</vt:lpstr>
      <vt:lpstr>Use of map layers and special time-distance model</vt:lpstr>
      <vt:lpstr>PowerPoint Presentation</vt:lpstr>
      <vt:lpstr>Traffic counts</vt:lpstr>
      <vt:lpstr>PowerPoint Presentation</vt:lpstr>
      <vt:lpstr>PowerPoint Presentation</vt:lpstr>
      <vt:lpstr>PowerPoint Presentation</vt:lpstr>
      <vt:lpstr>Thank You for Your attention!  Miryam Vahtra Phone: +372 611 3047 E-mail: Miryam.Vahtra@fin.ee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2017-10-18T10:34:06Z</dcterms:created>
  <dcterms:modified xsi:type="dcterms:W3CDTF">2019-05-28T04:42:59Z</dcterms:modified>
</cp:coreProperties>
</file>