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4" r:id="rId2"/>
    <p:sldId id="393" r:id="rId3"/>
    <p:sldId id="396" r:id="rId4"/>
    <p:sldId id="398" r:id="rId5"/>
    <p:sldId id="399" r:id="rId6"/>
    <p:sldId id="400" r:id="rId7"/>
    <p:sldId id="401" r:id="rId8"/>
    <p:sldId id="402" r:id="rId9"/>
    <p:sldId id="403" r:id="rId10"/>
    <p:sldId id="394" r:id="rId11"/>
    <p:sldId id="404" r:id="rId12"/>
    <p:sldId id="408" r:id="rId13"/>
    <p:sldId id="406" r:id="rId14"/>
    <p:sldId id="407" r:id="rId15"/>
    <p:sldId id="409" r:id="rId16"/>
    <p:sldId id="397" r:id="rId17"/>
    <p:sldId id="411" r:id="rId18"/>
    <p:sldId id="410" r:id="rId1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ADDCB75-4C62-479D-BDBF-033747AFB495}">
          <p14:sldIdLst>
            <p14:sldId id="374"/>
            <p14:sldId id="393"/>
            <p14:sldId id="396"/>
            <p14:sldId id="398"/>
            <p14:sldId id="399"/>
            <p14:sldId id="400"/>
            <p14:sldId id="401"/>
            <p14:sldId id="402"/>
            <p14:sldId id="403"/>
            <p14:sldId id="394"/>
            <p14:sldId id="404"/>
            <p14:sldId id="408"/>
            <p14:sldId id="406"/>
            <p14:sldId id="407"/>
            <p14:sldId id="409"/>
            <p14:sldId id="397"/>
            <p14:sldId id="411"/>
            <p14:sldId id="4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430" initials="SEM" lastIdx="2" clrIdx="0">
    <p:extLst>
      <p:ext uri="{19B8F6BF-5375-455C-9EA6-DF929625EA0E}">
        <p15:presenceInfo xmlns:p15="http://schemas.microsoft.com/office/powerpoint/2012/main" userId="O430" providerId="None"/>
      </p:ext>
    </p:extLst>
  </p:cmAuthor>
  <p:cmAuthor id="2" name="Straková Eva Mgr." initials="SEM" lastIdx="2" clrIdx="1">
    <p:extLst>
      <p:ext uri="{19B8F6BF-5375-455C-9EA6-DF929625EA0E}">
        <p15:presenceInfo xmlns:p15="http://schemas.microsoft.com/office/powerpoint/2012/main" userId="S-1-5-21-2013546996-1368335440-1734353810-138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1" autoAdjust="0"/>
    <p:restoredTop sz="77574" autoAdjust="0"/>
  </p:normalViewPr>
  <p:slideViewPr>
    <p:cSldViewPr snapToGrid="0">
      <p:cViewPr varScale="1">
        <p:scale>
          <a:sx n="40" d="100"/>
          <a:sy n="40" d="100"/>
        </p:scale>
        <p:origin x="247" y="24"/>
      </p:cViewPr>
      <p:guideLst/>
    </p:cSldViewPr>
  </p:slideViewPr>
  <p:outlineViewPr>
    <p:cViewPr>
      <p:scale>
        <a:sx n="33" d="100"/>
        <a:sy n="33" d="100"/>
      </p:scale>
      <p:origin x="0" y="-600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3171DC4D-32F1-44F2-B06B-8105C15DE02C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748B7C2E-BE94-42CE-B7BF-F6AAE817F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67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F17F0-9911-457E-8E5A-90FBF7C94B92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6F113-59CC-4B3E-8E9C-9AD3FB5BC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15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lovnik.seznam.cz/en-cz/?q=unquestionabl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lovnik.seznam.cz/en-cz/?q=unquestionabl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946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single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stages</a:t>
            </a:r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163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Accident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20 790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000 CZK / 800 000 EUR / 1,6 mil leva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184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unquestionable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614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unquestionable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861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745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130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693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07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Discounting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makes current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 and benefits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worth more than those occurring in the future because there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opportunity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spending money now and there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desire to enjoy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now rather than in the future</a:t>
            </a:r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58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03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17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949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7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978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single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stages</a:t>
            </a:r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308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single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stages</a:t>
            </a:r>
            <a:endParaRPr lang="cs-CZ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F113-59CC-4B3E-8E9C-9AD3FB5BC09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98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96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6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2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20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22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7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0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37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54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94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415F-8288-448F-AFEB-A9F359CE6EDF}" type="datetimeFigureOut">
              <a:rPr lang="cs-CZ" smtClean="0"/>
              <a:t>27.05.2019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56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fdi.cz/soubory/obrazky-clanky/metodiky/2017_03_departmental-methodology-full.pdf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5854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>
                <a:latin typeface="Century Gothic" panose="020B0502020202020204" pitchFamily="34" charset="0"/>
              </a:rPr>
              <a:t>Cost</a:t>
            </a:r>
            <a:r>
              <a:rPr lang="cs-CZ" b="1" dirty="0" smtClean="0">
                <a:latin typeface="Century Gothic" panose="020B0502020202020204" pitchFamily="34" charset="0"/>
              </a:rPr>
              <a:t> Benefit </a:t>
            </a:r>
            <a:r>
              <a:rPr lang="cs-CZ" b="1" dirty="0" err="1" smtClean="0">
                <a:latin typeface="Century Gothic" panose="020B0502020202020204" pitchFamily="34" charset="0"/>
              </a:rPr>
              <a:t>Analysis</a:t>
            </a:r>
            <a:r>
              <a:rPr lang="cs-CZ" b="1" dirty="0" smtClean="0">
                <a:latin typeface="Century Gothic" panose="020B0502020202020204" pitchFamily="34" charset="0"/>
              </a:rPr>
              <a:t/>
            </a:r>
            <a:br>
              <a:rPr lang="cs-CZ" b="1" dirty="0" smtClean="0">
                <a:latin typeface="Century Gothic" panose="020B0502020202020204" pitchFamily="34" charset="0"/>
              </a:rPr>
            </a:br>
            <a:r>
              <a:rPr lang="cs-CZ" b="1" dirty="0" smtClean="0">
                <a:latin typeface="Century Gothic" panose="020B0502020202020204" pitchFamily="34" charset="0"/>
              </a:rPr>
              <a:t>in </a:t>
            </a:r>
            <a:r>
              <a:rPr lang="cs-CZ" b="1" dirty="0" err="1" smtClean="0">
                <a:latin typeface="Century Gothic" panose="020B0502020202020204" pitchFamily="34" charset="0"/>
              </a:rPr>
              <a:t>the</a:t>
            </a:r>
            <a:r>
              <a:rPr lang="cs-CZ" b="1" dirty="0" smtClean="0">
                <a:latin typeface="Century Gothic" panose="020B0502020202020204" pitchFamily="34" charset="0"/>
              </a:rPr>
              <a:t> Transport </a:t>
            </a:r>
            <a:r>
              <a:rPr lang="cs-CZ" b="1" dirty="0" err="1" smtClean="0">
                <a:latin typeface="Century Gothic" panose="020B0502020202020204" pitchFamily="34" charset="0"/>
              </a:rPr>
              <a:t>Sector</a:t>
            </a:r>
            <a:r>
              <a:rPr lang="cs-CZ" b="1" dirty="0" smtClean="0">
                <a:latin typeface="Century Gothic" panose="020B0502020202020204" pitchFamily="34" charset="0"/>
              </a:rPr>
              <a:t>…</a:t>
            </a:r>
            <a:br>
              <a:rPr lang="cs-CZ" b="1" dirty="0" smtClean="0">
                <a:latin typeface="Century Gothic" panose="020B0502020202020204" pitchFamily="34" charset="0"/>
              </a:rPr>
            </a:br>
            <a:r>
              <a:rPr lang="cs-CZ" b="1" dirty="0" smtClean="0">
                <a:latin typeface="Century Gothic" panose="020B0502020202020204" pitchFamily="34" charset="0"/>
              </a:rPr>
              <a:t>…and </a:t>
            </a:r>
            <a:r>
              <a:rPr lang="cs-CZ" b="1" dirty="0" err="1" smtClean="0">
                <a:latin typeface="Century Gothic" panose="020B0502020202020204" pitchFamily="34" charset="0"/>
              </a:rPr>
              <a:t>Evaluations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 Šváb, Ministry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smtClean="0"/>
              <a:t>Transport (CZ)</a:t>
            </a:r>
            <a:endParaRPr lang="cs-CZ" dirty="0" smtClean="0"/>
          </a:p>
          <a:p>
            <a:r>
              <a:rPr lang="cs-CZ" dirty="0" smtClean="0"/>
              <a:t>28/5/2019 </a:t>
            </a:r>
            <a:r>
              <a:rPr lang="cs-CZ" dirty="0" smtClean="0"/>
              <a:t>Sofia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6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err="1" smtClean="0"/>
              <a:t>Inputs</a:t>
            </a:r>
            <a:r>
              <a:rPr lang="cs-CZ" sz="4800" b="1" dirty="0" smtClean="0"/>
              <a:t> - FA</a:t>
            </a:r>
            <a:endParaRPr lang="cs-CZ" sz="4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527609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571500" lvl="1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300" dirty="0"/>
              <a:t>capital </a:t>
            </a:r>
            <a:r>
              <a:rPr lang="en-US" sz="3300" dirty="0"/>
              <a:t>expenditure (including initial </a:t>
            </a:r>
            <a:r>
              <a:rPr lang="cs-CZ" sz="3300" dirty="0" err="1"/>
              <a:t>investment</a:t>
            </a:r>
            <a:r>
              <a:rPr lang="en-US" sz="3300" dirty="0"/>
              <a:t>);</a:t>
            </a:r>
            <a:endParaRPr lang="en-US" sz="3300" dirty="0"/>
          </a:p>
          <a:p>
            <a:pPr marL="571500" lvl="1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300" dirty="0"/>
              <a:t>replacement </a:t>
            </a:r>
            <a:r>
              <a:rPr lang="en-US" sz="3300" dirty="0"/>
              <a:t>costs of </a:t>
            </a:r>
            <a:r>
              <a:rPr lang="en-US" sz="3300" dirty="0"/>
              <a:t>equipment;</a:t>
            </a:r>
            <a:endParaRPr lang="en-US" sz="3300" dirty="0"/>
          </a:p>
          <a:p>
            <a:pPr marL="571500" lvl="1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300" dirty="0"/>
              <a:t>operating costs;</a:t>
            </a:r>
            <a:endParaRPr lang="en-US" sz="3300" dirty="0"/>
          </a:p>
          <a:p>
            <a:pPr marL="571500" lvl="1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300" dirty="0"/>
              <a:t>revenues;</a:t>
            </a:r>
            <a:endParaRPr lang="en-US" sz="3300" dirty="0"/>
          </a:p>
          <a:p>
            <a:pPr marL="571500" lvl="1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300" dirty="0"/>
              <a:t>sources </a:t>
            </a:r>
            <a:r>
              <a:rPr lang="en-US" sz="3300" dirty="0"/>
              <a:t>of </a:t>
            </a:r>
            <a:r>
              <a:rPr lang="en-US" sz="3300" dirty="0"/>
              <a:t>financing</a:t>
            </a:r>
            <a:r>
              <a:rPr lang="cs-CZ" sz="3300" dirty="0"/>
              <a:t>;</a:t>
            </a:r>
          </a:p>
          <a:p>
            <a:pPr marL="571500" lvl="1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3300" dirty="0" err="1"/>
              <a:t>residual</a:t>
            </a:r>
            <a:r>
              <a:rPr lang="cs-CZ" sz="3300" dirty="0"/>
              <a:t> </a:t>
            </a:r>
            <a:r>
              <a:rPr lang="cs-CZ" sz="3300" dirty="0" err="1"/>
              <a:t>value</a:t>
            </a:r>
            <a:endParaRPr lang="cs-CZ" sz="33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335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err="1" smtClean="0"/>
              <a:t>Inputs</a:t>
            </a:r>
            <a:r>
              <a:rPr lang="cs-CZ" sz="4800" b="1" dirty="0" smtClean="0"/>
              <a:t> - EA</a:t>
            </a:r>
            <a:endParaRPr lang="cs-CZ" sz="4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52760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71500" lvl="1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300" dirty="0"/>
              <a:t>capital expenditure and operating costs of </a:t>
            </a:r>
            <a:r>
              <a:rPr lang="en-US" sz="3300" dirty="0" smtClean="0"/>
              <a:t>infrastructure</a:t>
            </a:r>
            <a:endParaRPr lang="cs-CZ" sz="3300" dirty="0" smtClean="0"/>
          </a:p>
          <a:p>
            <a:pPr marL="571500" lvl="1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300" dirty="0" smtClean="0"/>
              <a:t>reduction </a:t>
            </a:r>
            <a:r>
              <a:rPr lang="en-US" sz="3300" dirty="0"/>
              <a:t>(effect) of general costs of transport of goods or people, </a:t>
            </a:r>
            <a:endParaRPr lang="cs-CZ" sz="3300" dirty="0"/>
          </a:p>
          <a:p>
            <a:pPr marL="1028700" lvl="2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3300" dirty="0"/>
              <a:t>s</a:t>
            </a:r>
            <a:r>
              <a:rPr lang="en-US" sz="3300" dirty="0" err="1"/>
              <a:t>avings</a:t>
            </a:r>
            <a:r>
              <a:rPr lang="en-US" sz="3300" dirty="0"/>
              <a:t> on vehicle operation costs,</a:t>
            </a:r>
          </a:p>
          <a:p>
            <a:pPr marL="1028700" lvl="2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300" dirty="0"/>
              <a:t>time savings,</a:t>
            </a:r>
          </a:p>
          <a:p>
            <a:pPr marL="571500" lvl="1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300" dirty="0"/>
              <a:t>change (effect) of external transport costs in the areas</a:t>
            </a:r>
          </a:p>
          <a:p>
            <a:pPr marL="1028700" lvl="2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300" dirty="0"/>
              <a:t>reduction of the accident rate,</a:t>
            </a:r>
          </a:p>
          <a:p>
            <a:pPr marL="1028700" lvl="2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300" dirty="0"/>
              <a:t>reduction of noise emissions,</a:t>
            </a:r>
          </a:p>
          <a:p>
            <a:pPr marL="1028700" lvl="2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300" dirty="0"/>
              <a:t>reduction of non-greenhouse gas emissions, incl. </a:t>
            </a:r>
            <a:r>
              <a:rPr lang="en-US" sz="3300" dirty="0"/>
              <a:t>dust </a:t>
            </a:r>
            <a:r>
              <a:rPr lang="en-US" sz="3300" dirty="0" smtClean="0"/>
              <a:t>particles,</a:t>
            </a:r>
            <a:endParaRPr lang="en-US" sz="3300" dirty="0"/>
          </a:p>
          <a:p>
            <a:pPr marL="571500" lvl="1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300" dirty="0"/>
              <a:t>reduction of greenhouse gas </a:t>
            </a:r>
            <a:r>
              <a:rPr lang="en-US" sz="3300" dirty="0" smtClean="0"/>
              <a:t>emissions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6649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err="1" smtClean="0"/>
              <a:t>Experience</a:t>
            </a:r>
            <a:endParaRPr lang="en-US" sz="4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516691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Not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exact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method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–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estimation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!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result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is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always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positive (just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few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projects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were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refused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</a:rPr>
              <a:t>Result</a:t>
            </a:r>
            <a:r>
              <a:rPr lang="cs-CZ" sz="3600" dirty="0" smtClean="0">
                <a:solidFill>
                  <a:prstClr val="black"/>
                </a:solidFill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</a:rPr>
              <a:t>depends</a:t>
            </a:r>
            <a:r>
              <a:rPr lang="cs-CZ" sz="3600" dirty="0" smtClean="0">
                <a:solidFill>
                  <a:prstClr val="black"/>
                </a:solidFill>
              </a:rPr>
              <a:t> on </a:t>
            </a:r>
            <a:r>
              <a:rPr lang="cs-CZ" sz="3600" dirty="0" err="1" smtClean="0">
                <a:solidFill>
                  <a:prstClr val="black"/>
                </a:solidFill>
              </a:rPr>
              <a:t>included</a:t>
            </a:r>
            <a:r>
              <a:rPr lang="cs-CZ" sz="3600" dirty="0" smtClean="0">
                <a:solidFill>
                  <a:prstClr val="black"/>
                </a:solidFill>
              </a:rPr>
              <a:t> B / C</a:t>
            </a:r>
            <a:endParaRPr lang="cs-CZ" sz="36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Some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quality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aspects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hard to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convert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– 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How much costs the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human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’s life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?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Landscape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character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?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Landscape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fragmentation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3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cs-CZ" sz="4800" dirty="0" err="1" smtClean="0">
                <a:solidFill>
                  <a:prstClr val="black"/>
                </a:solidFill>
                <a:latin typeface="Calibri" panose="020F0502020204030204"/>
              </a:rPr>
              <a:t>Does</a:t>
            </a:r>
            <a:r>
              <a:rPr lang="cs-CZ" sz="4800" dirty="0" smtClean="0">
                <a:solidFill>
                  <a:prstClr val="black"/>
                </a:solidFill>
                <a:latin typeface="Calibri" panose="020F0502020204030204"/>
              </a:rPr>
              <a:t> not </a:t>
            </a:r>
            <a:r>
              <a:rPr lang="cs-CZ" sz="4800" dirty="0" err="1" smtClean="0">
                <a:solidFill>
                  <a:prstClr val="black"/>
                </a:solidFill>
                <a:latin typeface="Calibri" panose="020F0502020204030204"/>
              </a:rPr>
              <a:t>work</a:t>
            </a:r>
            <a:r>
              <a:rPr lang="cs-CZ" sz="4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4800" dirty="0" err="1" smtClean="0">
                <a:solidFill>
                  <a:prstClr val="black"/>
                </a:solidFill>
                <a:latin typeface="Calibri" panose="020F0502020204030204"/>
              </a:rPr>
              <a:t>for</a:t>
            </a:r>
            <a:r>
              <a:rPr lang="cs-CZ" sz="4800" dirty="0" smtClean="0">
                <a:solidFill>
                  <a:prstClr val="black"/>
                </a:solidFill>
                <a:latin typeface="Calibri" panose="020F0502020204030204"/>
              </a:rPr>
              <a:t> „Big </a:t>
            </a:r>
            <a:r>
              <a:rPr lang="cs-CZ" sz="4800" dirty="0" err="1" smtClean="0">
                <a:solidFill>
                  <a:prstClr val="black"/>
                </a:solidFill>
                <a:latin typeface="Calibri" panose="020F0502020204030204"/>
              </a:rPr>
              <a:t>visions</a:t>
            </a:r>
            <a:r>
              <a:rPr lang="cs-CZ" sz="4800" dirty="0" smtClean="0">
                <a:solidFill>
                  <a:prstClr val="black"/>
                </a:solidFill>
                <a:latin typeface="Calibri" panose="020F0502020204030204"/>
              </a:rPr>
              <a:t>“ </a:t>
            </a:r>
            <a:endParaRPr lang="cs-CZ" sz="4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516691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Negrelli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’s Viaduct 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(Prague) x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suburban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railways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1942028"/>
            <a:ext cx="7861110" cy="48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cs-CZ" sz="4800" dirty="0" err="1" smtClean="0">
                <a:solidFill>
                  <a:prstClr val="black"/>
                </a:solidFill>
                <a:latin typeface="Calibri" panose="020F0502020204030204"/>
              </a:rPr>
              <a:t>Does</a:t>
            </a:r>
            <a:r>
              <a:rPr lang="cs-CZ" sz="4800" dirty="0" smtClean="0">
                <a:solidFill>
                  <a:prstClr val="black"/>
                </a:solidFill>
                <a:latin typeface="Calibri" panose="020F0502020204030204"/>
              </a:rPr>
              <a:t> not </a:t>
            </a:r>
            <a:r>
              <a:rPr lang="cs-CZ" sz="4800" dirty="0" err="1" smtClean="0">
                <a:solidFill>
                  <a:prstClr val="black"/>
                </a:solidFill>
                <a:latin typeface="Calibri" panose="020F0502020204030204"/>
              </a:rPr>
              <a:t>work</a:t>
            </a:r>
            <a:r>
              <a:rPr lang="cs-CZ" sz="48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4800" dirty="0" err="1" smtClean="0">
                <a:solidFill>
                  <a:prstClr val="black"/>
                </a:solidFill>
                <a:latin typeface="Calibri" panose="020F0502020204030204"/>
              </a:rPr>
              <a:t>for</a:t>
            </a:r>
            <a:r>
              <a:rPr lang="cs-CZ" sz="4800" dirty="0" smtClean="0">
                <a:solidFill>
                  <a:prstClr val="black"/>
                </a:solidFill>
                <a:latin typeface="Calibri" panose="020F0502020204030204"/>
              </a:rPr>
              <a:t> „</a:t>
            </a:r>
            <a:r>
              <a:rPr lang="cs-CZ" sz="4800" dirty="0" err="1">
                <a:solidFill>
                  <a:prstClr val="black"/>
                </a:solidFill>
                <a:latin typeface="Calibri" panose="020F0502020204030204"/>
              </a:rPr>
              <a:t>Political</a:t>
            </a:r>
            <a:r>
              <a:rPr lang="cs-CZ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4800" dirty="0" err="1">
                <a:solidFill>
                  <a:prstClr val="black"/>
                </a:solidFill>
                <a:latin typeface="Calibri" panose="020F0502020204030204"/>
              </a:rPr>
              <a:t>objectives</a:t>
            </a:r>
            <a:r>
              <a:rPr lang="cs-CZ" sz="4800" dirty="0">
                <a:solidFill>
                  <a:prstClr val="black"/>
                </a:solidFill>
                <a:latin typeface="Calibri" panose="020F0502020204030204"/>
              </a:rPr>
              <a:t>“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63773" y="1138353"/>
            <a:ext cx="2975212" cy="519420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Core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TEN-T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Completion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ETCS / GSM-R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8958" r="2878" b="6810"/>
          <a:stretch/>
        </p:blipFill>
        <p:spPr>
          <a:xfrm>
            <a:off x="3396210" y="1239396"/>
            <a:ext cx="8795790" cy="561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err="1" smtClean="0"/>
              <a:t>Experience</a:t>
            </a:r>
            <a:endParaRPr lang="en-US" sz="4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516691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Sets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clear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and single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conditions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Single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approach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–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better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decision-making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>
                <a:solidFill>
                  <a:prstClr val="black"/>
                </a:solidFill>
              </a:rPr>
              <a:t>The</a:t>
            </a:r>
            <a:r>
              <a:rPr lang="cs-CZ" sz="3600" dirty="0">
                <a:solidFill>
                  <a:prstClr val="black"/>
                </a:solidFill>
              </a:rPr>
              <a:t> </a:t>
            </a:r>
            <a:r>
              <a:rPr lang="cs-CZ" sz="3600" dirty="0" err="1">
                <a:solidFill>
                  <a:prstClr val="black"/>
                </a:solidFill>
              </a:rPr>
              <a:t>increasing</a:t>
            </a:r>
            <a:r>
              <a:rPr lang="cs-CZ" sz="3600" dirty="0">
                <a:solidFill>
                  <a:prstClr val="black"/>
                </a:solidFill>
              </a:rPr>
              <a:t> </a:t>
            </a:r>
            <a:r>
              <a:rPr lang="cs-CZ" sz="3600" dirty="0" err="1">
                <a:solidFill>
                  <a:prstClr val="black"/>
                </a:solidFill>
              </a:rPr>
              <a:t>quality</a:t>
            </a:r>
            <a:r>
              <a:rPr lang="cs-CZ" sz="3600" dirty="0">
                <a:solidFill>
                  <a:prstClr val="black"/>
                </a:solidFill>
              </a:rPr>
              <a:t> </a:t>
            </a:r>
            <a:r>
              <a:rPr lang="cs-CZ" sz="3600" dirty="0" err="1">
                <a:solidFill>
                  <a:prstClr val="black"/>
                </a:solidFill>
              </a:rPr>
              <a:t>of</a:t>
            </a:r>
            <a:r>
              <a:rPr lang="cs-CZ" sz="3600" dirty="0">
                <a:solidFill>
                  <a:prstClr val="black"/>
                </a:solidFill>
              </a:rPr>
              <a:t> </a:t>
            </a:r>
            <a:r>
              <a:rPr lang="cs-CZ" sz="3600" dirty="0" err="1">
                <a:solidFill>
                  <a:prstClr val="black"/>
                </a:solidFill>
              </a:rPr>
              <a:t>projects</a:t>
            </a:r>
            <a:endParaRPr lang="cs-CZ" sz="36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Transparent – public, EC </a:t>
            </a:r>
          </a:p>
        </p:txBody>
      </p:sp>
    </p:spTree>
    <p:extLst>
      <p:ext uri="{BB962C8B-B14F-4D97-AF65-F5344CB8AC3E}">
        <p14:creationId xmlns:p14="http://schemas.microsoft.com/office/powerpoint/2010/main" val="20876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b="1" dirty="0" smtClean="0"/>
              <a:t>CBA </a:t>
            </a:r>
            <a:r>
              <a:rPr lang="cs-CZ" sz="4800" b="1" dirty="0" err="1" smtClean="0"/>
              <a:t>for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the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purpose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of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the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outcome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evaluation</a:t>
            </a:r>
            <a:endParaRPr lang="en-US" sz="4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4929100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Scope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railway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infrastructure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egional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roads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(not TEN-T)</a:t>
            </a:r>
            <a:endParaRPr lang="cs-CZ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Evaluation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design – „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keep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it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simple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“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Evaluation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few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aspects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interesting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for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general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public</a:t>
            </a:r>
          </a:p>
          <a:p>
            <a:pPr lvl="1"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Railway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infrastructure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Travel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times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Transport performance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Railway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track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capacity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Safety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078562" y="3397686"/>
            <a:ext cx="5914146" cy="2062046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lvl="1"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Regional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roads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Travel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times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Road-traffic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intensity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Safety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80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Data</a:t>
            </a:r>
            <a:endParaRPr lang="en-US" sz="4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4929100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Same as EEA</a:t>
            </a:r>
          </a:p>
          <a:p>
            <a:pPr lvl="1"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Railway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infrastructure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Travel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times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Number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trains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Number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passangers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Number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accidents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Railway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track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capacity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Regional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roads</a:t>
            </a:r>
            <a:endParaRPr lang="cs-CZ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Road-traffic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intensities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-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inductive-loop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>
                <a:solidFill>
                  <a:prstClr val="black"/>
                </a:solidFill>
                <a:latin typeface="Calibri" panose="020F0502020204030204"/>
              </a:rPr>
              <a:t>detector</a:t>
            </a:r>
            <a:endParaRPr lang="cs-CZ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Number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accidents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Floating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Cars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5479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err="1" smtClean="0"/>
              <a:t>Issues</a:t>
            </a:r>
            <a:endParaRPr lang="en-US" sz="4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4929100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Aggregate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figures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;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putting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in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context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Statistics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at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national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level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Verification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no-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project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alternative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Similar</a:t>
            </a:r>
            <a:r>
              <a:rPr lang="cs-CZ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tracks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–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with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without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project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Not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realised</a:t>
            </a:r>
            <a:r>
              <a:rPr lang="cs-CZ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/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delayed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project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with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EEA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EEA -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whole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track x OP Transport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project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– track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section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Verification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prognoses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–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evaluation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x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check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/ audit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Mis-trust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beneficiary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EEA - copyright / GDPR</a:t>
            </a:r>
          </a:p>
          <a:p>
            <a:pPr>
              <a:defRPr/>
            </a:pP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68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err="1" smtClean="0"/>
              <a:t>Content</a:t>
            </a:r>
            <a:endParaRPr lang="cs-CZ" sz="4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406144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Briefly</a:t>
            </a:r>
            <a:r>
              <a:rPr kumimoji="0" lang="cs-CZ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cs-CZ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about</a:t>
            </a:r>
            <a:r>
              <a:rPr kumimoji="0" lang="cs-CZ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CBA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>
                <a:solidFill>
                  <a:prstClr val="black"/>
                </a:solidFill>
              </a:rPr>
              <a:t>Departmental</a:t>
            </a:r>
            <a:r>
              <a:rPr lang="cs-CZ" sz="3600" dirty="0">
                <a:solidFill>
                  <a:prstClr val="black"/>
                </a:solidFill>
              </a:rPr>
              <a:t> </a:t>
            </a:r>
            <a:r>
              <a:rPr lang="cs-CZ" sz="3600" dirty="0" err="1">
                <a:solidFill>
                  <a:prstClr val="black"/>
                </a:solidFill>
              </a:rPr>
              <a:t>Guideline</a:t>
            </a:r>
            <a:endParaRPr lang="cs-CZ" sz="360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Practical</a:t>
            </a:r>
            <a:r>
              <a:rPr kumimoji="0" lang="cs-CZ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cs-CZ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experience</a:t>
            </a:r>
            <a:endParaRPr kumimoji="0" lang="cs-CZ" sz="36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600" baseline="0" dirty="0" smtClean="0">
                <a:solidFill>
                  <a:prstClr val="black"/>
                </a:solidFill>
                <a:latin typeface="Calibri" panose="020F0502020204030204"/>
              </a:rPr>
              <a:t>CBA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– ex-post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evaluation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method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  <a:p>
            <a:pPr lvl="1">
              <a:defRPr/>
            </a:pP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18471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err="1" smtClean="0"/>
              <a:t>Cost</a:t>
            </a:r>
            <a:r>
              <a:rPr lang="cs-CZ" sz="4800" b="1" dirty="0" smtClean="0"/>
              <a:t> – Benefit </a:t>
            </a:r>
            <a:r>
              <a:rPr lang="cs-CZ" sz="4800" b="1" dirty="0" err="1" smtClean="0"/>
              <a:t>Analysis</a:t>
            </a:r>
            <a:endParaRPr lang="cs-CZ" sz="4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477199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</a:rPr>
              <a:t>appraisal method that provides analysis of social </a:t>
            </a:r>
            <a:r>
              <a:rPr lang="en-US" sz="3600" dirty="0" smtClean="0">
                <a:solidFill>
                  <a:prstClr val="black"/>
                </a:solidFill>
              </a:rPr>
              <a:t>gains</a:t>
            </a:r>
            <a:r>
              <a:rPr lang="cs-CZ" sz="3600" dirty="0" smtClean="0">
                <a:solidFill>
                  <a:prstClr val="black"/>
                </a:solidFill>
              </a:rPr>
              <a:t> (</a:t>
            </a:r>
            <a:r>
              <a:rPr lang="cs-CZ" sz="3600" dirty="0" err="1" smtClean="0">
                <a:solidFill>
                  <a:prstClr val="black"/>
                </a:solidFill>
              </a:rPr>
              <a:t>benefits</a:t>
            </a:r>
            <a:r>
              <a:rPr lang="cs-CZ" sz="3600" dirty="0" smtClean="0">
                <a:solidFill>
                  <a:prstClr val="black"/>
                </a:solidFill>
              </a:rPr>
              <a:t>)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and </a:t>
            </a:r>
            <a:r>
              <a:rPr lang="en-US" sz="3600" dirty="0" smtClean="0">
                <a:solidFill>
                  <a:prstClr val="black"/>
                </a:solidFill>
              </a:rPr>
              <a:t>losses</a:t>
            </a:r>
            <a:r>
              <a:rPr lang="cs-CZ" sz="3600" dirty="0" smtClean="0">
                <a:solidFill>
                  <a:prstClr val="black"/>
                </a:solidFill>
              </a:rPr>
              <a:t> (</a:t>
            </a:r>
            <a:r>
              <a:rPr lang="cs-CZ" sz="3600" dirty="0" err="1" smtClean="0">
                <a:solidFill>
                  <a:prstClr val="black"/>
                </a:solidFill>
              </a:rPr>
              <a:t>costs</a:t>
            </a:r>
            <a:r>
              <a:rPr lang="cs-CZ" sz="3600" dirty="0" smtClean="0">
                <a:solidFill>
                  <a:prstClr val="black"/>
                </a:solidFill>
              </a:rPr>
              <a:t>)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that could arise from a </a:t>
            </a:r>
            <a:r>
              <a:rPr lang="en-US" sz="3600" dirty="0" smtClean="0">
                <a:solidFill>
                  <a:prstClr val="black"/>
                </a:solidFill>
              </a:rPr>
              <a:t>project</a:t>
            </a:r>
            <a:r>
              <a:rPr lang="cs-CZ" sz="3600" dirty="0" smtClean="0">
                <a:solidFill>
                  <a:prstClr val="black"/>
                </a:solidFill>
              </a:rPr>
              <a:t> (</a:t>
            </a:r>
            <a:r>
              <a:rPr lang="cs-CZ" sz="3600" dirty="0" err="1" smtClean="0">
                <a:solidFill>
                  <a:prstClr val="black"/>
                </a:solidFill>
              </a:rPr>
              <a:t>or</a:t>
            </a:r>
            <a:r>
              <a:rPr lang="cs-CZ" sz="3600" dirty="0" smtClean="0">
                <a:solidFill>
                  <a:prstClr val="black"/>
                </a:solidFill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</a:rPr>
              <a:t>programme</a:t>
            </a:r>
            <a:r>
              <a:rPr lang="cs-CZ" sz="3600" dirty="0" smtClean="0">
                <a:solidFill>
                  <a:prstClr val="black"/>
                </a:solidFill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>
                <a:solidFill>
                  <a:prstClr val="black"/>
                </a:solidFill>
              </a:rPr>
              <a:t>f</a:t>
            </a:r>
            <a:r>
              <a:rPr lang="cs-CZ" sz="3600" dirty="0" err="1" smtClean="0">
                <a:solidFill>
                  <a:prstClr val="black"/>
                </a:solidFill>
              </a:rPr>
              <a:t>inancial</a:t>
            </a:r>
            <a:r>
              <a:rPr lang="cs-CZ" sz="3600" dirty="0" smtClean="0">
                <a:solidFill>
                  <a:prstClr val="black"/>
                </a:solidFill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</a:rPr>
              <a:t>analysis</a:t>
            </a:r>
            <a:r>
              <a:rPr lang="cs-CZ" sz="3600" dirty="0" smtClean="0">
                <a:solidFill>
                  <a:prstClr val="black"/>
                </a:solidFill>
              </a:rPr>
              <a:t> (FA) / </a:t>
            </a:r>
            <a:r>
              <a:rPr lang="cs-CZ" sz="3600" b="1" dirty="0" err="1" smtClean="0">
                <a:solidFill>
                  <a:prstClr val="black"/>
                </a:solidFill>
              </a:rPr>
              <a:t>economic</a:t>
            </a:r>
            <a:r>
              <a:rPr lang="cs-CZ" sz="3600" b="1" dirty="0" smtClean="0">
                <a:solidFill>
                  <a:prstClr val="black"/>
                </a:solidFill>
              </a:rPr>
              <a:t> </a:t>
            </a:r>
            <a:r>
              <a:rPr lang="cs-CZ" sz="3600" b="1" dirty="0" err="1" smtClean="0">
                <a:solidFill>
                  <a:prstClr val="black"/>
                </a:solidFill>
              </a:rPr>
              <a:t>analysis</a:t>
            </a:r>
            <a:r>
              <a:rPr lang="cs-CZ" sz="3600" b="1" dirty="0" smtClean="0">
                <a:solidFill>
                  <a:prstClr val="black"/>
                </a:solidFill>
              </a:rPr>
              <a:t> (EA)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kumimoji="0" lang="cs-CZ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for</a:t>
            </a:r>
            <a:r>
              <a:rPr kumimoji="0" lang="cs-CZ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cs-CZ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both</a:t>
            </a:r>
            <a:r>
              <a:rPr kumimoji="0" lang="cs-CZ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cs-CZ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quality</a:t>
            </a:r>
            <a:r>
              <a:rPr kumimoji="0" lang="cs-CZ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and </a:t>
            </a:r>
            <a:r>
              <a:rPr kumimoji="0" lang="cs-CZ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quantity</a:t>
            </a:r>
            <a:r>
              <a:rPr kumimoji="0" lang="cs-CZ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cs-CZ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effects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- </a:t>
            </a:r>
            <a:r>
              <a:rPr kumimoji="0" lang="cs-CZ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converts</a:t>
            </a:r>
            <a:r>
              <a:rPr kumimoji="0" lang="cs-CZ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cs-CZ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quality</a:t>
            </a:r>
            <a:r>
              <a:rPr kumimoji="0" lang="cs-CZ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cs-CZ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into</a:t>
            </a:r>
            <a:r>
              <a:rPr kumimoji="0" lang="cs-CZ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cs-CZ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quantity</a:t>
            </a:r>
            <a:r>
              <a:rPr kumimoji="0" lang="cs-CZ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by </a:t>
            </a:r>
            <a:r>
              <a:rPr kumimoji="0" lang="cs-CZ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monetizing</a:t>
            </a:r>
            <a:endParaRPr kumimoji="0" lang="cs-CZ" sz="36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iscounting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–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making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current </a:t>
            </a:r>
            <a:r>
              <a:rPr lang="en-US" sz="3600" dirty="0">
                <a:solidFill>
                  <a:prstClr val="black"/>
                </a:solidFill>
              </a:rPr>
              <a:t>costs and benefits worth more than those occurring in the </a:t>
            </a:r>
            <a:r>
              <a:rPr lang="en-US" sz="3600" dirty="0" smtClean="0">
                <a:solidFill>
                  <a:prstClr val="black"/>
                </a:solidFill>
              </a:rPr>
              <a:t>future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86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 smtClean="0"/>
              <a:t>Basic </a:t>
            </a:r>
            <a:r>
              <a:rPr lang="cs-CZ" sz="4800" b="1" dirty="0" err="1"/>
              <a:t>Effectiveness</a:t>
            </a:r>
            <a:r>
              <a:rPr lang="cs-CZ" sz="4800" b="1" dirty="0"/>
              <a:t> </a:t>
            </a:r>
            <a:r>
              <a:rPr lang="cs-CZ" sz="4800" b="1" dirty="0" err="1" smtClean="0"/>
              <a:t>Indicators</a:t>
            </a:r>
            <a:endParaRPr lang="cs-CZ" sz="4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4771994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3600" b="1" dirty="0" smtClean="0">
                <a:solidFill>
                  <a:prstClr val="black"/>
                </a:solidFill>
              </a:rPr>
              <a:t>Net </a:t>
            </a:r>
            <a:r>
              <a:rPr lang="cs-CZ" sz="3600" b="1" dirty="0" err="1">
                <a:solidFill>
                  <a:prstClr val="black"/>
                </a:solidFill>
              </a:rPr>
              <a:t>Present</a:t>
            </a:r>
            <a:r>
              <a:rPr lang="cs-CZ" sz="3600" b="1" dirty="0">
                <a:solidFill>
                  <a:prstClr val="black"/>
                </a:solidFill>
              </a:rPr>
              <a:t> </a:t>
            </a:r>
            <a:r>
              <a:rPr lang="cs-CZ" sz="3600" b="1" dirty="0" err="1">
                <a:solidFill>
                  <a:prstClr val="black"/>
                </a:solidFill>
              </a:rPr>
              <a:t>Value</a:t>
            </a:r>
            <a:r>
              <a:rPr lang="cs-CZ" sz="3600" b="1" dirty="0">
                <a:solidFill>
                  <a:prstClr val="black"/>
                </a:solidFill>
              </a:rPr>
              <a:t> (NPV</a:t>
            </a:r>
            <a:r>
              <a:rPr lang="cs-CZ" sz="3600" b="1" dirty="0" smtClean="0">
                <a:solidFill>
                  <a:prstClr val="black"/>
                </a:solidFill>
              </a:rPr>
              <a:t>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3600" dirty="0" err="1">
                <a:solidFill>
                  <a:prstClr val="black"/>
                </a:solidFill>
                <a:latin typeface="Calibri" panose="020F0502020204030204"/>
              </a:rPr>
              <a:t>difference</a:t>
            </a:r>
            <a:r>
              <a:rPr lang="cs-CZ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>
                <a:solidFill>
                  <a:prstClr val="black"/>
                </a:solidFill>
                <a:latin typeface="Calibri" panose="020F0502020204030204"/>
              </a:rPr>
              <a:t>between</a:t>
            </a:r>
            <a:r>
              <a:rPr lang="cs-CZ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>
                <a:solidFill>
                  <a:prstClr val="black"/>
                </a:solidFill>
                <a:latin typeface="Calibri" panose="020F0502020204030204"/>
              </a:rPr>
              <a:t>discounted</a:t>
            </a:r>
            <a:r>
              <a:rPr lang="cs-CZ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>
                <a:solidFill>
                  <a:prstClr val="black"/>
                </a:solidFill>
                <a:latin typeface="Calibri" panose="020F0502020204030204"/>
              </a:rPr>
              <a:t>total</a:t>
            </a:r>
            <a:r>
              <a:rPr lang="cs-CZ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benefits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and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costs</a:t>
            </a:r>
            <a:endParaRPr lang="cs-CZ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or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the project to be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acceptable, 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NPV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of the project should be positive 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(NPV&gt;0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),</a:t>
            </a:r>
            <a:endParaRPr lang="cs-CZ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</a:rPr>
              <a:t>Internal Rate of Return (IRR</a:t>
            </a:r>
            <a:r>
              <a:rPr lang="en-US" sz="3600" b="1" dirty="0" smtClean="0">
                <a:solidFill>
                  <a:prstClr val="black"/>
                </a:solidFill>
              </a:rPr>
              <a:t>)</a:t>
            </a:r>
            <a:endParaRPr lang="cs-CZ" sz="3600" b="1" dirty="0" smtClean="0">
              <a:solidFill>
                <a:prstClr val="black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discount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rate resulting in zero 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FNPV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solidFill>
                  <a:prstClr val="black"/>
                </a:solidFill>
              </a:rPr>
              <a:t>f</a:t>
            </a:r>
            <a:r>
              <a:rPr lang="en-US" sz="3600" dirty="0">
                <a:solidFill>
                  <a:prstClr val="black"/>
                </a:solidFill>
              </a:rPr>
              <a:t>or the project to be acceptable, </a:t>
            </a:r>
            <a:r>
              <a:rPr lang="cs-CZ" sz="3600" dirty="0" smtClean="0">
                <a:solidFill>
                  <a:prstClr val="black"/>
                </a:solidFill>
              </a:rPr>
              <a:t>IRR </a:t>
            </a:r>
            <a:r>
              <a:rPr lang="en-US" sz="3600" dirty="0" smtClean="0">
                <a:solidFill>
                  <a:prstClr val="black"/>
                </a:solidFill>
              </a:rPr>
              <a:t>should </a:t>
            </a:r>
            <a:r>
              <a:rPr lang="en-US" sz="3600" dirty="0">
                <a:solidFill>
                  <a:prstClr val="black"/>
                </a:solidFill>
              </a:rPr>
              <a:t>be </a:t>
            </a:r>
            <a:r>
              <a:rPr lang="cs-CZ" sz="3600" dirty="0" err="1" smtClean="0">
                <a:solidFill>
                  <a:prstClr val="black"/>
                </a:solidFill>
              </a:rPr>
              <a:t>higher</a:t>
            </a:r>
            <a:r>
              <a:rPr lang="cs-CZ" sz="3600" dirty="0" smtClean="0">
                <a:solidFill>
                  <a:prstClr val="black"/>
                </a:solidFill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</a:rPr>
              <a:t>than</a:t>
            </a:r>
            <a:r>
              <a:rPr lang="cs-CZ" sz="3600" dirty="0" smtClean="0">
                <a:solidFill>
                  <a:prstClr val="black"/>
                </a:solidFill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</a:rPr>
              <a:t>disount</a:t>
            </a:r>
            <a:r>
              <a:rPr lang="cs-CZ" sz="3600" dirty="0" smtClean="0">
                <a:solidFill>
                  <a:prstClr val="black"/>
                </a:solidFill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</a:rPr>
              <a:t>rate</a:t>
            </a:r>
            <a:r>
              <a:rPr lang="cs-CZ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(</a:t>
            </a:r>
            <a:r>
              <a:rPr lang="cs-CZ" sz="3600" dirty="0" smtClean="0">
                <a:solidFill>
                  <a:prstClr val="black"/>
                </a:solidFill>
              </a:rPr>
              <a:t>IRR</a:t>
            </a:r>
            <a:r>
              <a:rPr lang="en-US" sz="3600" dirty="0" smtClean="0">
                <a:solidFill>
                  <a:prstClr val="black"/>
                </a:solidFill>
              </a:rPr>
              <a:t>&gt;</a:t>
            </a:r>
            <a:r>
              <a:rPr lang="cs-CZ" sz="3600" dirty="0" err="1" smtClean="0">
                <a:solidFill>
                  <a:prstClr val="black"/>
                </a:solidFill>
              </a:rPr>
              <a:t>discount</a:t>
            </a:r>
            <a:r>
              <a:rPr lang="cs-CZ" sz="3600" dirty="0" smtClean="0">
                <a:solidFill>
                  <a:prstClr val="black"/>
                </a:solidFill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</a:rPr>
              <a:t>rate</a:t>
            </a:r>
            <a:r>
              <a:rPr lang="en-US" sz="3600" dirty="0" smtClean="0">
                <a:solidFill>
                  <a:prstClr val="black"/>
                </a:solidFill>
              </a:rPr>
              <a:t>)</a:t>
            </a:r>
            <a:endParaRPr lang="cs-CZ" sz="3600" dirty="0">
              <a:solidFill>
                <a:prstClr val="black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cs-CZ" sz="3600" dirty="0" err="1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too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high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- no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need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grant?</a:t>
            </a:r>
            <a:endParaRPr lang="cs-CZ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</a:rPr>
              <a:t>Both</a:t>
            </a:r>
            <a:r>
              <a:rPr lang="cs-CZ" sz="3600" dirty="0" smtClean="0">
                <a:solidFill>
                  <a:prstClr val="black"/>
                </a:solidFill>
              </a:rPr>
              <a:t> </a:t>
            </a:r>
            <a:r>
              <a:rPr lang="cs-CZ" sz="3600" dirty="0" err="1">
                <a:solidFill>
                  <a:prstClr val="black"/>
                </a:solidFill>
              </a:rPr>
              <a:t>financial</a:t>
            </a:r>
            <a:r>
              <a:rPr lang="cs-CZ" sz="3600" dirty="0">
                <a:solidFill>
                  <a:prstClr val="black"/>
                </a:solidFill>
              </a:rPr>
              <a:t> and </a:t>
            </a:r>
            <a:r>
              <a:rPr lang="cs-CZ" sz="3600" dirty="0" err="1" smtClean="0">
                <a:solidFill>
                  <a:prstClr val="black"/>
                </a:solidFill>
              </a:rPr>
              <a:t>economic</a:t>
            </a:r>
            <a:r>
              <a:rPr lang="cs-CZ" sz="3600" dirty="0">
                <a:solidFill>
                  <a:prstClr val="black"/>
                </a:solidFill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</a:rPr>
              <a:t>indicators</a:t>
            </a:r>
            <a:endParaRPr lang="cs-CZ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Ex-ante CBA</a:t>
            </a:r>
            <a:endParaRPr lang="cs-CZ" sz="4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516691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</a:rPr>
              <a:t>for</a:t>
            </a:r>
            <a:r>
              <a:rPr lang="cs-CZ" sz="3600" dirty="0" smtClean="0">
                <a:solidFill>
                  <a:prstClr val="black"/>
                </a:solidFill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</a:rPr>
              <a:t>decision</a:t>
            </a:r>
            <a:r>
              <a:rPr lang="cs-CZ" sz="3600" dirty="0" smtClean="0">
                <a:solidFill>
                  <a:prstClr val="black"/>
                </a:solidFill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</a:rPr>
              <a:t>making</a:t>
            </a:r>
            <a:endParaRPr lang="cs-CZ" sz="36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omparing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alternatives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baseline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alternative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, no-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project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alternative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(do 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nothing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/ do minimum)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project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alternatives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cs-CZ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feedback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for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ex-ante CBA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valuation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or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presentation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effects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project</a:t>
            </a:r>
            <a:r>
              <a:rPr lang="cs-CZ" sz="3600" dirty="0" smtClean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cs-CZ" sz="3600" dirty="0" err="1" smtClean="0">
                <a:solidFill>
                  <a:prstClr val="black"/>
                </a:solidFill>
                <a:latin typeface="Calibri" panose="020F0502020204030204"/>
              </a:rPr>
              <a:t>programme</a:t>
            </a:r>
            <a:endParaRPr lang="cs-CZ" sz="36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54894" y="3721810"/>
            <a:ext cx="10515600" cy="892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800" b="1" dirty="0" smtClean="0"/>
              <a:t>Ex-post CBA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36750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err="1"/>
              <a:t>Departmental</a:t>
            </a:r>
            <a:r>
              <a:rPr lang="cs-CZ" sz="4800" b="1" dirty="0"/>
              <a:t> </a:t>
            </a:r>
            <a:r>
              <a:rPr lang="cs-CZ" sz="4800" b="1" dirty="0" err="1"/>
              <a:t>Guideline</a:t>
            </a:r>
            <a:endParaRPr lang="cs-CZ" sz="4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4929100"/>
          </a:xfrm>
          <a:prstGeom prst="rect">
            <a:avLst/>
          </a:prstGeom>
        </p:spPr>
        <p:txBody>
          <a:bodyPr wrap="square">
            <a:normAutofit fontScale="925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Departmental Guideline</a:t>
            </a:r>
            <a:r>
              <a:rPr lang="cs-CZ" sz="3600" dirty="0" smtClean="0"/>
              <a:t> </a:t>
            </a:r>
            <a:r>
              <a:rPr lang="en-US" sz="3600" dirty="0" smtClean="0"/>
              <a:t>FOR THE EVALUATION OF ECONOMIC</a:t>
            </a:r>
            <a:r>
              <a:rPr lang="cs-CZ" sz="3600" dirty="0" smtClean="0"/>
              <a:t> </a:t>
            </a:r>
            <a:r>
              <a:rPr lang="en-US" sz="3600" dirty="0" smtClean="0"/>
              <a:t>EFFECTIVENESS OF TRANSPORT</a:t>
            </a:r>
            <a:r>
              <a:rPr lang="cs-CZ" sz="3600" dirty="0" smtClean="0"/>
              <a:t> </a:t>
            </a:r>
            <a:r>
              <a:rPr lang="en-US" sz="3600" dirty="0" smtClean="0"/>
              <a:t>CONSTRUCTION PROJECTS</a:t>
            </a:r>
            <a:endParaRPr lang="cs-CZ" sz="3600" dirty="0" smtClean="0"/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3600" dirty="0" smtClean="0"/>
              <a:t>SUDOP Praha a.s. – </a:t>
            </a:r>
            <a:r>
              <a:rPr lang="cs-CZ" sz="3600" dirty="0" err="1" smtClean="0"/>
              <a:t>external</a:t>
            </a:r>
            <a:r>
              <a:rPr lang="cs-CZ" sz="3600" dirty="0" smtClean="0"/>
              <a:t> </a:t>
            </a:r>
            <a:r>
              <a:rPr lang="cs-CZ" sz="3600" dirty="0" err="1" smtClean="0"/>
              <a:t>supplier</a:t>
            </a:r>
            <a:endParaRPr lang="cs-CZ" sz="3600" dirty="0" smtClean="0"/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cs-CZ" sz="3600" dirty="0" smtClean="0"/>
              <a:t>150 </a:t>
            </a:r>
            <a:r>
              <a:rPr lang="cs-CZ" sz="3600" dirty="0" err="1" smtClean="0"/>
              <a:t>pages</a:t>
            </a:r>
            <a:r>
              <a:rPr lang="cs-CZ" sz="3600" dirty="0" smtClean="0"/>
              <a:t> + 250 </a:t>
            </a:r>
            <a:r>
              <a:rPr lang="cs-CZ" sz="3600" dirty="0" err="1" smtClean="0"/>
              <a:t>pages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annexes</a:t>
            </a:r>
            <a:endParaRPr lang="cs-CZ" sz="3600" dirty="0" smtClean="0"/>
          </a:p>
          <a:p>
            <a:pPr lvl="0">
              <a:defRPr/>
            </a:pPr>
            <a:r>
              <a:rPr lang="cs-CZ" sz="3600" dirty="0" smtClean="0">
                <a:hlinkClick r:id="rId5"/>
              </a:rPr>
              <a:t>https</a:t>
            </a:r>
            <a:r>
              <a:rPr lang="cs-CZ" sz="3600" dirty="0">
                <a:hlinkClick r:id="rId5"/>
              </a:rPr>
              <a:t>://</a:t>
            </a:r>
            <a:r>
              <a:rPr lang="cs-CZ" sz="3600" dirty="0" smtClean="0">
                <a:hlinkClick r:id="rId5"/>
              </a:rPr>
              <a:t>www.sfdi.cz/soubory/obrazky-clanky/metodiky/2017_03_departmental-methodology-full.pdf</a:t>
            </a:r>
            <a:endParaRPr lang="cs-CZ" sz="36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3600" dirty="0" err="1"/>
              <a:t>Special</a:t>
            </a:r>
            <a:r>
              <a:rPr lang="cs-CZ" sz="3600" dirty="0"/>
              <a:t> </a:t>
            </a:r>
            <a:r>
              <a:rPr lang="cs-CZ" sz="3600" dirty="0" err="1"/>
              <a:t>guidelines</a:t>
            </a:r>
            <a:r>
              <a:rPr lang="cs-CZ" sz="3600" dirty="0"/>
              <a:t> </a:t>
            </a:r>
            <a:r>
              <a:rPr lang="cs-CZ" sz="3600" dirty="0" err="1"/>
              <a:t>for</a:t>
            </a:r>
            <a:r>
              <a:rPr lang="cs-CZ" sz="3600" dirty="0"/>
              <a:t> </a:t>
            </a:r>
            <a:r>
              <a:rPr lang="cs-CZ" sz="3600" dirty="0" err="1"/>
              <a:t>projects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private</a:t>
            </a:r>
            <a:r>
              <a:rPr lang="cs-CZ" sz="3600" dirty="0"/>
              <a:t> </a:t>
            </a:r>
            <a:r>
              <a:rPr lang="cs-CZ" sz="3600" dirty="0" err="1"/>
              <a:t>beneficiaries</a:t>
            </a:r>
            <a:r>
              <a:rPr lang="cs-CZ" sz="3600" dirty="0"/>
              <a:t> – </a:t>
            </a:r>
            <a:r>
              <a:rPr lang="cs-CZ" sz="3600" dirty="0" err="1"/>
              <a:t>multimodal</a:t>
            </a:r>
            <a:r>
              <a:rPr lang="cs-CZ" sz="3600" dirty="0"/>
              <a:t> transport, </a:t>
            </a:r>
            <a:r>
              <a:rPr lang="cs-CZ" sz="3600" dirty="0" err="1"/>
              <a:t>alternative</a:t>
            </a:r>
            <a:r>
              <a:rPr lang="cs-CZ" sz="3600" dirty="0"/>
              <a:t> </a:t>
            </a:r>
            <a:r>
              <a:rPr lang="cs-CZ" sz="3600" dirty="0" err="1"/>
              <a:t>fuel</a:t>
            </a:r>
            <a:r>
              <a:rPr lang="cs-CZ" sz="3600" dirty="0"/>
              <a:t> </a:t>
            </a:r>
            <a:r>
              <a:rPr lang="cs-CZ" sz="3600" dirty="0" err="1"/>
              <a:t>infrastructure</a:t>
            </a:r>
            <a:r>
              <a:rPr lang="cs-CZ" sz="3600" dirty="0"/>
              <a:t>, </a:t>
            </a:r>
            <a:r>
              <a:rPr lang="cs-CZ" sz="3600" dirty="0" err="1"/>
              <a:t>railway</a:t>
            </a:r>
            <a:r>
              <a:rPr lang="cs-CZ" sz="3600" dirty="0"/>
              <a:t> </a:t>
            </a:r>
            <a:r>
              <a:rPr lang="cs-CZ" sz="3600" dirty="0" err="1"/>
              <a:t>rolling</a:t>
            </a:r>
            <a:r>
              <a:rPr lang="cs-CZ" sz="3600" dirty="0"/>
              <a:t> </a:t>
            </a:r>
            <a:r>
              <a:rPr lang="cs-CZ" sz="3600" dirty="0" err="1"/>
              <a:t>stock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9198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err="1"/>
              <a:t>Departmental</a:t>
            </a:r>
            <a:r>
              <a:rPr lang="cs-CZ" sz="4800" b="1" dirty="0"/>
              <a:t> </a:t>
            </a:r>
            <a:r>
              <a:rPr lang="cs-CZ" sz="4800" b="1" dirty="0" err="1"/>
              <a:t>Guideline</a:t>
            </a:r>
            <a:endParaRPr lang="cs-CZ" sz="4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406144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/>
              <a:t>Sets</a:t>
            </a:r>
            <a:r>
              <a:rPr lang="cs-CZ" sz="3600" dirty="0" smtClean="0"/>
              <a:t> </a:t>
            </a:r>
            <a:r>
              <a:rPr lang="cs-CZ" sz="3600" dirty="0" err="1" smtClean="0"/>
              <a:t>rules</a:t>
            </a:r>
            <a:r>
              <a:rPr lang="cs-CZ" sz="3600" dirty="0" smtClean="0"/>
              <a:t> </a:t>
            </a:r>
            <a:r>
              <a:rPr lang="cs-CZ" sz="3600" dirty="0" err="1" smtClean="0"/>
              <a:t>for</a:t>
            </a:r>
            <a:r>
              <a:rPr lang="cs-CZ" sz="3600" dirty="0" smtClean="0"/>
              <a:t> </a:t>
            </a:r>
            <a:r>
              <a:rPr lang="cs-CZ" sz="3600" dirty="0" err="1" smtClean="0"/>
              <a:t>economic</a:t>
            </a:r>
            <a:r>
              <a:rPr lang="cs-CZ" sz="3600" dirty="0" smtClean="0"/>
              <a:t> </a:t>
            </a:r>
            <a:r>
              <a:rPr lang="cs-CZ" sz="3600" dirty="0" err="1" smtClean="0"/>
              <a:t>effectiveness</a:t>
            </a:r>
            <a:r>
              <a:rPr lang="cs-CZ" sz="3600" dirty="0" smtClean="0"/>
              <a:t> </a:t>
            </a:r>
            <a:r>
              <a:rPr lang="cs-CZ" sz="3600" dirty="0" err="1" smtClean="0"/>
              <a:t>appraisal</a:t>
            </a:r>
            <a:r>
              <a:rPr lang="cs-CZ" sz="3600" dirty="0" smtClean="0"/>
              <a:t> (EEA)</a:t>
            </a:r>
            <a:endParaRPr lang="cs-CZ" sz="3600" dirty="0"/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/>
              <a:t>Mainly</a:t>
            </a:r>
            <a:r>
              <a:rPr lang="cs-CZ" sz="3600" dirty="0" smtClean="0"/>
              <a:t> CBA, </a:t>
            </a:r>
            <a:r>
              <a:rPr lang="cs-CZ" sz="3600" dirty="0" err="1" smtClean="0"/>
              <a:t>for</a:t>
            </a:r>
            <a:r>
              <a:rPr lang="cs-CZ" sz="3600" dirty="0" smtClean="0"/>
              <a:t> </a:t>
            </a:r>
            <a:r>
              <a:rPr lang="cs-CZ" sz="3600" dirty="0" err="1" smtClean="0"/>
              <a:t>some</a:t>
            </a:r>
            <a:r>
              <a:rPr lang="cs-CZ" sz="3600" dirty="0" smtClean="0"/>
              <a:t> </a:t>
            </a:r>
            <a:r>
              <a:rPr lang="cs-CZ" sz="3600" dirty="0" err="1" smtClean="0"/>
              <a:t>types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projects</a:t>
            </a:r>
            <a:r>
              <a:rPr lang="cs-CZ" sz="3600" dirty="0" smtClean="0"/>
              <a:t> </a:t>
            </a:r>
            <a:r>
              <a:rPr lang="cs-CZ" sz="3600" dirty="0" err="1" smtClean="0"/>
              <a:t>multi-criteria</a:t>
            </a:r>
            <a:r>
              <a:rPr lang="cs-CZ" sz="3600" dirty="0" smtClean="0"/>
              <a:t> </a:t>
            </a:r>
            <a:r>
              <a:rPr lang="cs-CZ" sz="3600" dirty="0" err="1" smtClean="0"/>
              <a:t>appraisal</a:t>
            </a:r>
            <a:r>
              <a:rPr lang="cs-CZ" sz="3600" dirty="0" smtClean="0"/>
              <a:t> (MCA)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/>
              <a:t>Primarily</a:t>
            </a:r>
            <a:r>
              <a:rPr lang="cs-CZ" sz="3600" dirty="0" smtClean="0"/>
              <a:t>, </a:t>
            </a:r>
            <a:r>
              <a:rPr lang="cs-CZ" sz="3600" dirty="0" err="1" smtClean="0"/>
              <a:t>for</a:t>
            </a:r>
            <a:r>
              <a:rPr lang="cs-CZ" sz="3600" dirty="0" smtClean="0"/>
              <a:t> </a:t>
            </a:r>
            <a:r>
              <a:rPr lang="cs-CZ" sz="3600" dirty="0" err="1" smtClean="0"/>
              <a:t>purpose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OP Transport </a:t>
            </a:r>
            <a:r>
              <a:rPr lang="cs-CZ" sz="3600" dirty="0" err="1" smtClean="0"/>
              <a:t>project</a:t>
            </a:r>
            <a:r>
              <a:rPr lang="cs-CZ" sz="3600" dirty="0" smtClean="0"/>
              <a:t> </a:t>
            </a:r>
            <a:r>
              <a:rPr lang="cs-CZ" sz="3600" dirty="0" err="1" smtClean="0"/>
              <a:t>selection</a:t>
            </a:r>
            <a:endParaRPr lang="cs-CZ" sz="3600" dirty="0" smtClean="0"/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/>
              <a:t>Binding</a:t>
            </a:r>
            <a:r>
              <a:rPr lang="cs-CZ" sz="3600" dirty="0" smtClean="0"/>
              <a:t> </a:t>
            </a:r>
            <a:r>
              <a:rPr lang="cs-CZ" sz="3600" dirty="0" err="1" smtClean="0"/>
              <a:t>for</a:t>
            </a:r>
            <a:r>
              <a:rPr lang="cs-CZ" sz="3600" dirty="0" smtClean="0"/>
              <a:t> </a:t>
            </a:r>
            <a:r>
              <a:rPr lang="cs-CZ" sz="3600" dirty="0" err="1" smtClean="0"/>
              <a:t>all</a:t>
            </a:r>
            <a:r>
              <a:rPr lang="cs-CZ" sz="3600" dirty="0" smtClean="0"/>
              <a:t> transport </a:t>
            </a:r>
            <a:r>
              <a:rPr lang="cs-CZ" sz="3600" dirty="0" err="1" smtClean="0"/>
              <a:t>infrastructure</a:t>
            </a:r>
            <a:r>
              <a:rPr lang="cs-CZ" sz="3600" dirty="0" smtClean="0"/>
              <a:t> </a:t>
            </a:r>
            <a:r>
              <a:rPr lang="cs-CZ" sz="3600" dirty="0" err="1" smtClean="0"/>
              <a:t>projects</a:t>
            </a:r>
            <a:r>
              <a:rPr lang="cs-CZ" sz="3600" dirty="0" smtClean="0"/>
              <a:t> – </a:t>
            </a:r>
            <a:r>
              <a:rPr lang="cs-CZ" sz="3600" dirty="0" err="1" smtClean="0"/>
              <a:t>project</a:t>
            </a:r>
            <a:r>
              <a:rPr lang="cs-CZ" sz="3600" dirty="0" smtClean="0"/>
              <a:t> </a:t>
            </a:r>
            <a:r>
              <a:rPr lang="cs-CZ" sz="3600" dirty="0" err="1" smtClean="0"/>
              <a:t>approval</a:t>
            </a:r>
            <a:r>
              <a:rPr lang="cs-CZ" sz="3600" dirty="0" smtClean="0"/>
              <a:t> by „Ministry </a:t>
            </a:r>
            <a:r>
              <a:rPr lang="cs-CZ" sz="3600" dirty="0" err="1" smtClean="0"/>
              <a:t>of</a:t>
            </a:r>
            <a:r>
              <a:rPr lang="cs-CZ" sz="3600" dirty="0" smtClean="0"/>
              <a:t> Transport </a:t>
            </a:r>
            <a:r>
              <a:rPr lang="cs-CZ" sz="3600" dirty="0" err="1" smtClean="0"/>
              <a:t>Central</a:t>
            </a:r>
            <a:r>
              <a:rPr lang="cs-CZ" sz="3600" dirty="0" smtClean="0"/>
              <a:t> </a:t>
            </a:r>
            <a:r>
              <a:rPr lang="cs-CZ" sz="3600" dirty="0" err="1" smtClean="0"/>
              <a:t>Commission</a:t>
            </a:r>
            <a:r>
              <a:rPr lang="cs-CZ" sz="3600" dirty="0" smtClean="0"/>
              <a:t>“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39613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8"/>
            <a:ext cx="3225536" cy="174676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b="1" dirty="0" err="1" smtClean="0"/>
              <a:t>Procedure</a:t>
            </a:r>
            <a:r>
              <a:rPr lang="cs-CZ" sz="4800" b="1" dirty="0" smtClean="0"/>
              <a:t> and </a:t>
            </a:r>
            <a:r>
              <a:rPr lang="cs-CZ" sz="4800" b="1" dirty="0" err="1" smtClean="0"/>
              <a:t>content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of</a:t>
            </a:r>
            <a:r>
              <a:rPr lang="cs-CZ" sz="4800" b="1" dirty="0" smtClean="0"/>
              <a:t> EEA</a:t>
            </a:r>
            <a:endParaRPr lang="cs-CZ" sz="4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/>
          <a:srcRect r="2093" b="32027"/>
          <a:stretch/>
        </p:blipFill>
        <p:spPr>
          <a:xfrm>
            <a:off x="4389441" y="0"/>
            <a:ext cx="7699497" cy="673823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86603" y="2168406"/>
            <a:ext cx="4102838" cy="3899049"/>
          </a:xfrm>
          <a:prstGeom prst="rect">
            <a:avLst/>
          </a:prstGeom>
        </p:spPr>
        <p:txBody>
          <a:bodyPr wrap="square">
            <a:normAutofit fontScale="92500"/>
          </a:bodyPr>
          <a:lstStyle/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cs-CZ" sz="3600" dirty="0" smtClean="0"/>
              <a:t>CBA / MCA / </a:t>
            </a:r>
            <a:r>
              <a:rPr lang="cs-CZ" sz="3600" dirty="0" err="1" smtClean="0"/>
              <a:t>other</a:t>
            </a:r>
            <a:endParaRPr lang="cs-CZ" sz="3600" dirty="0" smtClean="0"/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/>
              <a:t>Assessment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compliance</a:t>
            </a:r>
            <a:r>
              <a:rPr lang="cs-CZ" sz="3600" dirty="0" smtClean="0"/>
              <a:t> </a:t>
            </a:r>
            <a:r>
              <a:rPr lang="cs-CZ" sz="3600" dirty="0" err="1" smtClean="0"/>
              <a:t>with</a:t>
            </a:r>
            <a:r>
              <a:rPr lang="cs-CZ" sz="3600" dirty="0" smtClean="0"/>
              <a:t> </a:t>
            </a:r>
            <a:r>
              <a:rPr lang="cs-CZ" sz="3600" dirty="0" err="1" smtClean="0"/>
              <a:t>project</a:t>
            </a:r>
            <a:r>
              <a:rPr lang="cs-CZ" sz="3600" dirty="0" smtClean="0"/>
              <a:t> </a:t>
            </a:r>
            <a:r>
              <a:rPr lang="cs-CZ" sz="3600" dirty="0" err="1" smtClean="0"/>
              <a:t>objectives</a:t>
            </a:r>
            <a:endParaRPr lang="cs-CZ" sz="3600" dirty="0" smtClean="0"/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/>
              <a:t>Conclusion</a:t>
            </a:r>
            <a:endParaRPr lang="cs-CZ" sz="3600" dirty="0" smtClean="0"/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cs-CZ" sz="3600" dirty="0" err="1" smtClean="0"/>
              <a:t>Recommendation</a:t>
            </a:r>
            <a:r>
              <a:rPr lang="cs-CZ" sz="3600" dirty="0" smtClean="0"/>
              <a:t> and </a:t>
            </a:r>
            <a:r>
              <a:rPr lang="cs-CZ" sz="3600" dirty="0" err="1" smtClean="0"/>
              <a:t>Summary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25762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5">
                <a:lumMod val="0"/>
                <a:lumOff val="100000"/>
              </a:schemeClr>
            </a:gs>
            <a:gs pos="71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4894" y="245807"/>
            <a:ext cx="10515600" cy="892547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EEA </a:t>
            </a:r>
            <a:r>
              <a:rPr lang="cs-CZ" sz="4800" b="1" dirty="0" err="1" smtClean="0"/>
              <a:t>Scope</a:t>
            </a:r>
            <a:endParaRPr lang="cs-CZ" sz="4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1" y="5910348"/>
            <a:ext cx="2962490" cy="846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06" y="6067454"/>
            <a:ext cx="1966199" cy="4994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60401" y="1138354"/>
            <a:ext cx="11226800" cy="5276094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sz="3600" b="1" dirty="0" err="1"/>
              <a:t>Pre-feasibility</a:t>
            </a:r>
            <a:r>
              <a:rPr lang="cs-CZ" sz="3600" b="1" dirty="0"/>
              <a:t> </a:t>
            </a:r>
            <a:r>
              <a:rPr lang="cs-CZ" sz="3600" b="1" dirty="0"/>
              <a:t>study </a:t>
            </a:r>
            <a:r>
              <a:rPr lang="cs-CZ" sz="3600" dirty="0"/>
              <a:t>- </a:t>
            </a:r>
            <a:r>
              <a:rPr lang="en-US" sz="3600" dirty="0"/>
              <a:t>based </a:t>
            </a:r>
            <a:r>
              <a:rPr lang="en-US" sz="3600" dirty="0"/>
              <a:t>on the requirements</a:t>
            </a:r>
            <a:r>
              <a:rPr lang="cs-CZ" sz="3600" dirty="0"/>
              <a:t> </a:t>
            </a:r>
            <a:r>
              <a:rPr lang="en-US" sz="3600" dirty="0"/>
              <a:t>of the study </a:t>
            </a:r>
            <a:r>
              <a:rPr lang="en-US" sz="3600" dirty="0"/>
              <a:t>specifications</a:t>
            </a:r>
            <a:endParaRPr lang="cs-CZ" sz="3600" dirty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Feasibility study</a:t>
            </a:r>
            <a:r>
              <a:rPr lang="cs-CZ" sz="3600" b="1" dirty="0"/>
              <a:t> </a:t>
            </a:r>
            <a:r>
              <a:rPr lang="cs-CZ" sz="3600" dirty="0"/>
              <a:t>- </a:t>
            </a:r>
            <a:r>
              <a:rPr lang="en-US" sz="3600" dirty="0" smtClean="0"/>
              <a:t>for </a:t>
            </a:r>
            <a:r>
              <a:rPr lang="en-US" sz="3600" dirty="0"/>
              <a:t>project variants </a:t>
            </a:r>
            <a:r>
              <a:rPr lang="cs-CZ" sz="3600" dirty="0" smtClean="0"/>
              <a:t>(</a:t>
            </a:r>
            <a:r>
              <a:rPr lang="en-US" sz="3600" dirty="0" smtClean="0"/>
              <a:t>including no-project variant</a:t>
            </a:r>
            <a:r>
              <a:rPr lang="cs-CZ" sz="3600" dirty="0" smtClean="0"/>
              <a:t>) </a:t>
            </a:r>
            <a:r>
              <a:rPr lang="en-US" sz="3600" dirty="0" smtClean="0"/>
              <a:t>financial and</a:t>
            </a:r>
            <a:r>
              <a:rPr lang="cs-CZ" sz="3600" dirty="0" smtClean="0"/>
              <a:t> </a:t>
            </a:r>
            <a:r>
              <a:rPr lang="en-US" sz="3600" dirty="0" smtClean="0"/>
              <a:t>economic analysis</a:t>
            </a:r>
            <a:r>
              <a:rPr lang="cs-CZ" sz="3600" dirty="0" smtClean="0"/>
              <a:t> </a:t>
            </a:r>
            <a:r>
              <a:rPr lang="en-US" sz="3600" dirty="0" smtClean="0"/>
              <a:t>in </a:t>
            </a:r>
            <a:r>
              <a:rPr lang="en-US" sz="3600" dirty="0"/>
              <a:t>full scope </a:t>
            </a:r>
            <a:r>
              <a:rPr lang="cs-CZ" sz="3600" dirty="0" smtClean="0">
                <a:sym typeface="Wingdings" panose="05000000000000000000" pitchFamily="2" charset="2"/>
              </a:rPr>
              <a:t> </a:t>
            </a:r>
            <a:r>
              <a:rPr lang="cs-CZ" sz="3600" dirty="0" err="1" smtClean="0">
                <a:sym typeface="Wingdings" panose="05000000000000000000" pitchFamily="2" charset="2"/>
              </a:rPr>
              <a:t>final</a:t>
            </a:r>
            <a:r>
              <a:rPr lang="cs-CZ" sz="3600" dirty="0" smtClean="0">
                <a:sym typeface="Wingdings" panose="05000000000000000000" pitchFamily="2" charset="2"/>
              </a:rPr>
              <a:t> variant </a:t>
            </a:r>
            <a:r>
              <a:rPr lang="cs-CZ" sz="3600" dirty="0" err="1" smtClean="0">
                <a:sym typeface="Wingdings" panose="05000000000000000000" pitchFamily="2" charset="2"/>
              </a:rPr>
              <a:t>selection</a:t>
            </a:r>
            <a:r>
              <a:rPr lang="cs-CZ" sz="3600" dirty="0" smtClean="0">
                <a:sym typeface="Wingdings" panose="05000000000000000000" pitchFamily="2" charset="2"/>
              </a:rPr>
              <a:t> (CC)</a:t>
            </a:r>
            <a:endParaRPr lang="cs-CZ" sz="3600" dirty="0" smtClean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/>
              <a:t>Project </a:t>
            </a:r>
            <a:r>
              <a:rPr lang="en-US" sz="3600" b="1" dirty="0"/>
              <a:t>plan</a:t>
            </a:r>
            <a:r>
              <a:rPr lang="cs-CZ" sz="3600" b="1" dirty="0"/>
              <a:t> </a:t>
            </a:r>
            <a:r>
              <a:rPr lang="cs-CZ" sz="3600" dirty="0"/>
              <a:t>- </a:t>
            </a:r>
            <a:r>
              <a:rPr lang="cs-CZ" sz="3600" dirty="0" smtClean="0"/>
              <a:t>full </a:t>
            </a:r>
            <a:r>
              <a:rPr lang="cs-CZ" sz="3600" dirty="0" err="1" smtClean="0"/>
              <a:t>scope</a:t>
            </a:r>
            <a:r>
              <a:rPr lang="en-US" sz="3600" dirty="0" smtClean="0"/>
              <a:t> </a:t>
            </a:r>
            <a:r>
              <a:rPr lang="en-US" sz="3600" dirty="0"/>
              <a:t>for the selected </a:t>
            </a:r>
            <a:r>
              <a:rPr lang="en-US" sz="3600" dirty="0" smtClean="0"/>
              <a:t>variant</a:t>
            </a:r>
            <a:r>
              <a:rPr lang="cs-CZ" sz="3600" dirty="0"/>
              <a:t> </a:t>
            </a:r>
            <a:r>
              <a:rPr lang="cs-CZ" sz="3600" dirty="0" smtClean="0">
                <a:sym typeface="Wingdings" panose="05000000000000000000" pitchFamily="2" charset="2"/>
              </a:rPr>
              <a:t> </a:t>
            </a:r>
            <a:r>
              <a:rPr lang="cs-CZ" sz="3600" dirty="0" err="1" smtClean="0">
                <a:sym typeface="Wingdings" panose="05000000000000000000" pitchFamily="2" charset="2"/>
              </a:rPr>
              <a:t>project</a:t>
            </a:r>
            <a:r>
              <a:rPr lang="cs-CZ" sz="3600" dirty="0" smtClean="0">
                <a:sym typeface="Wingdings" panose="05000000000000000000" pitchFamily="2" charset="2"/>
              </a:rPr>
              <a:t> </a:t>
            </a:r>
            <a:r>
              <a:rPr lang="cs-CZ" sz="3600" dirty="0" err="1" smtClean="0">
                <a:sym typeface="Wingdings" panose="05000000000000000000" pitchFamily="2" charset="2"/>
              </a:rPr>
              <a:t>approval</a:t>
            </a:r>
            <a:r>
              <a:rPr lang="cs-CZ" sz="3600" dirty="0" smtClean="0">
                <a:sym typeface="Wingdings" panose="05000000000000000000" pitchFamily="2" charset="2"/>
              </a:rPr>
              <a:t> (CC)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sz="3600" b="1" dirty="0" smtClean="0">
                <a:sym typeface="Wingdings" panose="05000000000000000000" pitchFamily="2" charset="2"/>
              </a:rPr>
              <a:t>OP Transport </a:t>
            </a:r>
            <a:r>
              <a:rPr lang="cs-CZ" sz="3600" b="1" dirty="0" err="1" smtClean="0">
                <a:sym typeface="Wingdings" panose="05000000000000000000" pitchFamily="2" charset="2"/>
              </a:rPr>
              <a:t>project</a:t>
            </a:r>
            <a:r>
              <a:rPr lang="cs-CZ" sz="3600" b="1" dirty="0" smtClean="0">
                <a:sym typeface="Wingdings" panose="05000000000000000000" pitchFamily="2" charset="2"/>
              </a:rPr>
              <a:t> </a:t>
            </a:r>
            <a:r>
              <a:rPr lang="cs-CZ" sz="3600" b="1" dirty="0" err="1" smtClean="0">
                <a:sym typeface="Wingdings" panose="05000000000000000000" pitchFamily="2" charset="2"/>
              </a:rPr>
              <a:t>selection</a:t>
            </a:r>
            <a:r>
              <a:rPr lang="cs-CZ" sz="3600" b="1" dirty="0" smtClean="0">
                <a:sym typeface="Wingdings" panose="05000000000000000000" pitchFamily="2" charset="2"/>
              </a:rPr>
              <a:t> </a:t>
            </a:r>
            <a:r>
              <a:rPr lang="cs-CZ" sz="3600" dirty="0" smtClean="0">
                <a:sym typeface="Wingdings" panose="05000000000000000000" pitchFamily="2" charset="2"/>
              </a:rPr>
              <a:t>(MA) + </a:t>
            </a:r>
            <a:r>
              <a:rPr lang="en-US" sz="3600" dirty="0" smtClean="0">
                <a:sym typeface="Wingdings" panose="05000000000000000000" pitchFamily="2" charset="2"/>
              </a:rPr>
              <a:t>calculation </a:t>
            </a:r>
            <a:r>
              <a:rPr lang="en-US" sz="3600" dirty="0">
                <a:sym typeface="Wingdings" panose="05000000000000000000" pitchFamily="2" charset="2"/>
              </a:rPr>
              <a:t>of the financing gap, </a:t>
            </a:r>
            <a:r>
              <a:rPr lang="en-US" sz="3600" dirty="0" smtClean="0">
                <a:sym typeface="Wingdings" panose="05000000000000000000" pitchFamily="2" charset="2"/>
              </a:rPr>
              <a:t>sustainability</a:t>
            </a:r>
            <a:r>
              <a:rPr lang="cs-CZ" sz="3600" dirty="0" smtClean="0">
                <a:sym typeface="Wingdings" panose="05000000000000000000" pitchFamily="2" charset="2"/>
              </a:rPr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and </a:t>
            </a:r>
            <a:r>
              <a:rPr lang="en-US" sz="3600" dirty="0">
                <a:sym typeface="Wingdings" panose="05000000000000000000" pitchFamily="2" charset="2"/>
              </a:rPr>
              <a:t>capital </a:t>
            </a:r>
            <a:r>
              <a:rPr lang="en-US" sz="3600" dirty="0" smtClean="0">
                <a:sym typeface="Wingdings" panose="05000000000000000000" pitchFamily="2" charset="2"/>
              </a:rPr>
              <a:t>financial</a:t>
            </a:r>
            <a:r>
              <a:rPr lang="cs-CZ" sz="3600" dirty="0" smtClean="0">
                <a:sym typeface="Wingdings" panose="05000000000000000000" pitchFamily="2" charset="2"/>
              </a:rPr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indicators </a:t>
            </a:r>
            <a:r>
              <a:rPr lang="en-US" sz="3600" dirty="0">
                <a:sym typeface="Wingdings" panose="05000000000000000000" pitchFamily="2" charset="2"/>
              </a:rPr>
              <a:t>can be carried </a:t>
            </a:r>
            <a:r>
              <a:rPr lang="en-US" sz="3600" dirty="0" smtClean="0">
                <a:sym typeface="Wingdings" panose="05000000000000000000" pitchFamily="2" charset="2"/>
              </a:rPr>
              <a:t>out</a:t>
            </a:r>
            <a:r>
              <a:rPr lang="cs-CZ" sz="3600" dirty="0" smtClean="0">
                <a:sym typeface="Wingdings" panose="05000000000000000000" pitchFamily="2" charset="2"/>
              </a:rPr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separately </a:t>
            </a:r>
            <a:r>
              <a:rPr lang="en-US" sz="3600" dirty="0">
                <a:sym typeface="Wingdings" panose="05000000000000000000" pitchFamily="2" charset="2"/>
              </a:rPr>
              <a:t>for the part or the whole project stage</a:t>
            </a:r>
            <a:endParaRPr lang="cs-CZ" sz="3600" dirty="0" smtClean="0"/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796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4.potx" id="{A2F7BB17-BCFB-44C4-B317-CBE6EEDC5630}" vid="{3B4C145E-F37A-44EA-86AE-9CEAECA8B67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5862</TotalTime>
  <Words>845</Words>
  <Application>Microsoft Office PowerPoint</Application>
  <PresentationFormat>Širokoúhlá obrazovka</PresentationFormat>
  <Paragraphs>147</Paragraphs>
  <Slides>18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Wingdings</vt:lpstr>
      <vt:lpstr>Motiv Office</vt:lpstr>
      <vt:lpstr>Cost Benefit Analysis in the Transport Sector… …and Evaluations</vt:lpstr>
      <vt:lpstr>Content</vt:lpstr>
      <vt:lpstr>Cost – Benefit Analysis</vt:lpstr>
      <vt:lpstr>Basic Effectiveness Indicators</vt:lpstr>
      <vt:lpstr>Ex-ante CBA</vt:lpstr>
      <vt:lpstr>Departmental Guideline</vt:lpstr>
      <vt:lpstr>Departmental Guideline</vt:lpstr>
      <vt:lpstr>Procedure and content of EEA</vt:lpstr>
      <vt:lpstr>EEA Scope</vt:lpstr>
      <vt:lpstr>Inputs - FA</vt:lpstr>
      <vt:lpstr>Inputs - EA</vt:lpstr>
      <vt:lpstr>Experience</vt:lpstr>
      <vt:lpstr>Does not work for „Big visions“ </vt:lpstr>
      <vt:lpstr>Does not work for „Political objectives“</vt:lpstr>
      <vt:lpstr>Experience</vt:lpstr>
      <vt:lpstr>CBA for the purpose of the outcome evaluation</vt:lpstr>
      <vt:lpstr>Data</vt:lpstr>
      <vt:lpstr>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Lukašík Tomáš Ing.</dc:creator>
  <cp:lastModifiedBy>Šváb Petr Mgr.</cp:lastModifiedBy>
  <cp:revision>381</cp:revision>
  <cp:lastPrinted>2017-05-12T10:26:53Z</cp:lastPrinted>
  <dcterms:created xsi:type="dcterms:W3CDTF">2015-06-22T14:47:22Z</dcterms:created>
  <dcterms:modified xsi:type="dcterms:W3CDTF">2019-05-28T02:09:20Z</dcterms:modified>
</cp:coreProperties>
</file>