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5" r:id="rId8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BD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6C9C-726A-47BC-A1B3-2AD83953616B}" type="datetimeFigureOut">
              <a:rPr lang="bg-BG" smtClean="0"/>
              <a:t>10.5.2019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EFB1-9253-42F7-989C-5BD7787100B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92837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6C9C-726A-47BC-A1B3-2AD83953616B}" type="datetimeFigureOut">
              <a:rPr lang="bg-BG" smtClean="0"/>
              <a:t>10.5.2019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EFB1-9253-42F7-989C-5BD7787100B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73898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6C9C-726A-47BC-A1B3-2AD83953616B}" type="datetimeFigureOut">
              <a:rPr lang="bg-BG" smtClean="0"/>
              <a:t>10.5.2019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EFB1-9253-42F7-989C-5BD7787100B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18609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6C9C-726A-47BC-A1B3-2AD83953616B}" type="datetimeFigureOut">
              <a:rPr lang="bg-BG" smtClean="0"/>
              <a:t>10.5.2019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EFB1-9253-42F7-989C-5BD7787100B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87777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6C9C-726A-47BC-A1B3-2AD83953616B}" type="datetimeFigureOut">
              <a:rPr lang="bg-BG" smtClean="0"/>
              <a:t>10.5.2019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EFB1-9253-42F7-989C-5BD7787100B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77507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6C9C-726A-47BC-A1B3-2AD83953616B}" type="datetimeFigureOut">
              <a:rPr lang="bg-BG" smtClean="0"/>
              <a:t>10.5.2019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EFB1-9253-42F7-989C-5BD7787100B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5942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6C9C-726A-47BC-A1B3-2AD83953616B}" type="datetimeFigureOut">
              <a:rPr lang="bg-BG" smtClean="0"/>
              <a:t>10.5.2019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EFB1-9253-42F7-989C-5BD7787100B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654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6C9C-726A-47BC-A1B3-2AD83953616B}" type="datetimeFigureOut">
              <a:rPr lang="bg-BG" smtClean="0"/>
              <a:t>10.5.2019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EFB1-9253-42F7-989C-5BD7787100B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49509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6C9C-726A-47BC-A1B3-2AD83953616B}" type="datetimeFigureOut">
              <a:rPr lang="bg-BG" smtClean="0"/>
              <a:t>10.5.2019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EFB1-9253-42F7-989C-5BD7787100B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65478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6C9C-726A-47BC-A1B3-2AD83953616B}" type="datetimeFigureOut">
              <a:rPr lang="bg-BG" smtClean="0"/>
              <a:t>10.5.2019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EFB1-9253-42F7-989C-5BD7787100B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99090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6C9C-726A-47BC-A1B3-2AD83953616B}" type="datetimeFigureOut">
              <a:rPr lang="bg-BG" smtClean="0"/>
              <a:t>10.5.2019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EFB1-9253-42F7-989C-5BD7787100B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32169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E6C9C-726A-47BC-A1B3-2AD83953616B}" type="datetimeFigureOut">
              <a:rPr lang="bg-BG" smtClean="0"/>
              <a:t>10.5.2019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4EFB1-9253-42F7-989C-5BD7787100B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82958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1097" y="-1677781"/>
            <a:ext cx="12329652" cy="8713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37652" y="3932084"/>
            <a:ext cx="8337482" cy="2387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CHALLENGES WHEN TENDERING </a:t>
            </a:r>
            <a:r>
              <a:rPr lang="en-US" b="1" dirty="0" smtClean="0">
                <a:solidFill>
                  <a:srgbClr val="FFFF00"/>
                </a:solidFill>
              </a:rPr>
              <a:t>EVALUATIONS</a:t>
            </a:r>
            <a:endParaRPr lang="bg-BG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28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PREPARATION OF DOCUMENTATION</a:t>
            </a:r>
            <a:br>
              <a:rPr lang="en-US" dirty="0" smtClean="0"/>
            </a:br>
            <a:r>
              <a:rPr lang="en-US" dirty="0" smtClean="0"/>
              <a:t>MAIN CHALLENGES (1)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964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4000" dirty="0" smtClean="0"/>
          </a:p>
          <a:p>
            <a:r>
              <a:rPr lang="en-US" sz="4000" dirty="0" smtClean="0"/>
              <a:t>Defining the scope of the evaluation</a:t>
            </a:r>
          </a:p>
          <a:p>
            <a:pPr marL="0" indent="0">
              <a:buNone/>
            </a:pPr>
            <a:endParaRPr lang="en-US" sz="4000" dirty="0" smtClean="0"/>
          </a:p>
          <a:p>
            <a:r>
              <a:rPr lang="en-US" sz="4000" dirty="0" smtClean="0"/>
              <a:t>Defining the budget of the evaluation</a:t>
            </a:r>
          </a:p>
          <a:p>
            <a:pPr marL="0" indent="0">
              <a:buNone/>
            </a:pPr>
            <a:endParaRPr lang="en-US" sz="4000" dirty="0" smtClean="0"/>
          </a:p>
          <a:p>
            <a:r>
              <a:rPr lang="en-US" sz="4000" dirty="0" smtClean="0"/>
              <a:t>Specify or not the evaluation questions and methodology </a:t>
            </a:r>
          </a:p>
        </p:txBody>
      </p:sp>
      <p:pic>
        <p:nvPicPr>
          <p:cNvPr id="4" name="Picture 6" descr="Ð¡Ð²ÑÑÐ·Ð°Ð½Ð¾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685" y="1690688"/>
            <a:ext cx="1757516" cy="175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5401" y="3469482"/>
            <a:ext cx="1653209" cy="1417945"/>
          </a:xfrm>
          <a:prstGeom prst="rect">
            <a:avLst/>
          </a:prstGeom>
        </p:spPr>
      </p:pic>
      <p:pic>
        <p:nvPicPr>
          <p:cNvPr id="9" name="Picture 2" descr="Ð ÐµÐ·ÑÐ»ÑÐ°Ñ Ñ Ð¸Ð·Ð¾Ð±ÑÐ°Ð¶ÐµÐ½Ð¸Ðµ Ð·Ð° MAN WITH QUESTION MARK GRAPHI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828" y="4657402"/>
            <a:ext cx="1589563" cy="208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41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PREPARATION OF DOCUMENTATION</a:t>
            </a:r>
            <a:br>
              <a:rPr lang="en-US" dirty="0" smtClean="0"/>
            </a:br>
            <a:r>
              <a:rPr lang="en-US" dirty="0" smtClean="0"/>
              <a:t>MAIN CHALLENGES (2)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124768" cy="4899640"/>
          </a:xfrm>
        </p:spPr>
        <p:txBody>
          <a:bodyPr>
            <a:noAutofit/>
          </a:bodyPr>
          <a:lstStyle/>
          <a:p>
            <a:endParaRPr lang="en-US" sz="4000" dirty="0" smtClean="0"/>
          </a:p>
          <a:p>
            <a:r>
              <a:rPr lang="en-US" sz="4000" dirty="0" smtClean="0"/>
              <a:t>Formulating the needed </a:t>
            </a:r>
          </a:p>
          <a:p>
            <a:pPr marL="0" indent="0">
              <a:buNone/>
            </a:pPr>
            <a:r>
              <a:rPr lang="en-US" sz="4000" dirty="0" smtClean="0"/>
              <a:t>experience of the evaluation experts </a:t>
            </a:r>
          </a:p>
          <a:p>
            <a:pPr marL="0" indent="0">
              <a:buNone/>
            </a:pPr>
            <a:endParaRPr lang="en-US" sz="4000" dirty="0" smtClean="0"/>
          </a:p>
          <a:p>
            <a:r>
              <a:rPr lang="en-US" sz="4000" dirty="0" smtClean="0"/>
              <a:t>Ensuring tender offers from </a:t>
            </a:r>
          </a:p>
          <a:p>
            <a:pPr marL="0" indent="0">
              <a:buNone/>
            </a:pPr>
            <a:r>
              <a:rPr lang="en-US" sz="4000" dirty="0" smtClean="0"/>
              <a:t>experienced evaluators in </a:t>
            </a:r>
          </a:p>
          <a:p>
            <a:pPr marL="0" indent="0">
              <a:buNone/>
            </a:pPr>
            <a:r>
              <a:rPr lang="en-US" sz="4000" dirty="0" smtClean="0"/>
              <a:t>major infrastructure projects</a:t>
            </a:r>
            <a:endParaRPr lang="bg-BG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3579" y="1825625"/>
            <a:ext cx="3028676" cy="2143483"/>
          </a:xfrm>
          <a:prstGeom prst="rect">
            <a:avLst/>
          </a:prstGeom>
        </p:spPr>
      </p:pic>
      <p:pic>
        <p:nvPicPr>
          <p:cNvPr id="4106" name="Picture 10" descr="Ð¡Ð²ÑÑÐ·Ð°Ð½Ð¾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665" y="3796712"/>
            <a:ext cx="3857590" cy="274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88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PREPARATION OF DOCUMENTATION</a:t>
            </a:r>
            <a:br>
              <a:rPr lang="en-US" dirty="0" smtClean="0"/>
            </a:br>
            <a:r>
              <a:rPr lang="en-US" dirty="0" smtClean="0"/>
              <a:t>MAIN CHALLENGES (3)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124768" cy="4899640"/>
          </a:xfrm>
        </p:spPr>
        <p:txBody>
          <a:bodyPr>
            <a:noAutofit/>
          </a:bodyPr>
          <a:lstStyle/>
          <a:p>
            <a:endParaRPr lang="en-US" sz="4000" dirty="0" smtClean="0"/>
          </a:p>
          <a:p>
            <a:r>
              <a:rPr lang="en-US" sz="4000" dirty="0" smtClean="0"/>
              <a:t>Formulating the evaluation criteria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/>
          </a:p>
          <a:p>
            <a:r>
              <a:rPr lang="en-US" sz="4000" dirty="0" smtClean="0"/>
              <a:t>Ensuring long term cooperation </a:t>
            </a:r>
          </a:p>
          <a:p>
            <a:pPr marL="0" indent="0">
              <a:buNone/>
            </a:pPr>
            <a:r>
              <a:rPr lang="en-US" sz="4000" dirty="0" smtClean="0"/>
              <a:t>with the evaluator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44465" y="3796972"/>
            <a:ext cx="3903407" cy="2849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91791" y="1344563"/>
            <a:ext cx="1508829" cy="214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2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FORMULATING EVALUATION QUESTIONS – MAIN DIFFICULTIES (1)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09083"/>
            <a:ext cx="10124768" cy="4899640"/>
          </a:xfrm>
        </p:spPr>
        <p:txBody>
          <a:bodyPr>
            <a:noAutofit/>
          </a:bodyPr>
          <a:lstStyle/>
          <a:p>
            <a:pPr lvl="0"/>
            <a:r>
              <a:rPr lang="en-US" sz="4000" dirty="0" smtClean="0"/>
              <a:t>Lack of an in-depth knowledge of the evaluation methods</a:t>
            </a:r>
          </a:p>
          <a:p>
            <a:pPr marL="0" lvl="0" indent="0">
              <a:buNone/>
            </a:pPr>
            <a:endParaRPr lang="bg-BG" sz="4000" dirty="0" smtClean="0"/>
          </a:p>
          <a:p>
            <a:pPr lvl="0"/>
            <a:r>
              <a:rPr lang="en-US" sz="4000" dirty="0" smtClean="0"/>
              <a:t>Challenge to fix a frame with questions in the tender documentation, that at implementation stage of the evaluation would potentially restrict the evaluator/the commissioner</a:t>
            </a:r>
          </a:p>
          <a:p>
            <a:pPr marL="0" lvl="0" indent="0">
              <a:buNone/>
            </a:pPr>
            <a:endParaRPr lang="bg-BG" sz="4000" dirty="0"/>
          </a:p>
          <a:p>
            <a:pPr marL="0" indent="0">
              <a:buNone/>
            </a:pPr>
            <a:endParaRPr lang="en-US" sz="4000" dirty="0" smtClean="0"/>
          </a:p>
        </p:txBody>
      </p:sp>
      <p:pic>
        <p:nvPicPr>
          <p:cNvPr id="8" name="Picture 2" descr="Ð ÐµÐ·ÑÐ»ÑÐ°Ñ Ñ Ð¸Ð·Ð¾Ð±ÑÐ°Ð¶ÐµÐ½Ð¸Ðµ Ð·Ð° MAN WITH QUESTION MARK GRAPH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4069" y="1204886"/>
            <a:ext cx="2100839" cy="276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41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FORMULATING EVALUATION QUESTIONS – MAIN DIFFICULTIES (2)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051" y="2081263"/>
            <a:ext cx="10124768" cy="3926246"/>
          </a:xfrm>
        </p:spPr>
        <p:txBody>
          <a:bodyPr>
            <a:noAutofit/>
          </a:bodyPr>
          <a:lstStyle/>
          <a:p>
            <a:endParaRPr lang="en-US" sz="4000" dirty="0" smtClean="0"/>
          </a:p>
          <a:p>
            <a:pPr lvl="0"/>
            <a:r>
              <a:rPr lang="en-US" sz="4000" dirty="0" smtClean="0"/>
              <a:t>Challenge </a:t>
            </a:r>
            <a:r>
              <a:rPr lang="en-US" sz="4000" dirty="0"/>
              <a:t>to assess whether to ask many questions or to set just a </a:t>
            </a:r>
            <a:r>
              <a:rPr lang="en-US" sz="4000" dirty="0" smtClean="0"/>
              <a:t>few</a:t>
            </a:r>
          </a:p>
          <a:p>
            <a:pPr marL="0" lvl="0" indent="0">
              <a:buNone/>
            </a:pPr>
            <a:endParaRPr lang="bg-BG" sz="4000" dirty="0"/>
          </a:p>
          <a:p>
            <a:pPr lvl="0"/>
            <a:r>
              <a:rPr lang="en-US" sz="4000" dirty="0"/>
              <a:t>Lack of templates with evaluation questions/good practice</a:t>
            </a:r>
            <a:endParaRPr lang="bg-BG" sz="4000" dirty="0"/>
          </a:p>
          <a:p>
            <a:pPr marL="0" indent="0">
              <a:buNone/>
            </a:pPr>
            <a:endParaRPr lang="en-US" sz="4000" dirty="0" smtClean="0"/>
          </a:p>
        </p:txBody>
      </p:sp>
      <p:pic>
        <p:nvPicPr>
          <p:cNvPr id="6" name="Picture 2" descr="Ð ÐµÐ·ÑÐ»ÑÐ°Ñ Ñ Ð¸Ð·Ð¾Ð±ÑÐ°Ð¶ÐµÐ½Ð¸Ðµ Ð·Ð° MAN WITH QUESTION MARK GRAPH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4069" y="1204886"/>
            <a:ext cx="2100839" cy="276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48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1097" y="-1677781"/>
            <a:ext cx="12329652" cy="8713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37652" y="3932084"/>
            <a:ext cx="10038736" cy="2387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OVERCOMING THE OBSTACLES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TIME FOR GROUP SHARING</a:t>
            </a:r>
            <a:endParaRPr lang="bg-BG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69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138</Words>
  <Application>Microsoft Office PowerPoint</Application>
  <PresentationFormat>Widescreen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CHALLENGES WHEN TENDERING EVALUATIONS</vt:lpstr>
      <vt:lpstr>PREPARATION OF DOCUMENTATION MAIN CHALLENGES (1)</vt:lpstr>
      <vt:lpstr>PREPARATION OF DOCUMENTATION MAIN CHALLENGES (2)</vt:lpstr>
      <vt:lpstr>PREPARATION OF DOCUMENTATION MAIN CHALLENGES (3)</vt:lpstr>
      <vt:lpstr>FORMULATING EVALUATION QUESTIONS – MAIN DIFFICULTIES (1)</vt:lpstr>
      <vt:lpstr>FORMULATING EVALUATION QUESTIONS – MAIN DIFFICULTIES (2)</vt:lpstr>
      <vt:lpstr>OVERCOMING THE OBSTACLES TIME FOR GROUP SHARING</vt:lpstr>
    </vt:vector>
  </TitlesOfParts>
  <Company>MTITC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CHALLENGES WHEN TENDERING EVALUATION</dc:title>
  <dc:creator>Momchil Markov</dc:creator>
  <cp:lastModifiedBy>Momchil Markov</cp:lastModifiedBy>
  <cp:revision>27</cp:revision>
  <dcterms:created xsi:type="dcterms:W3CDTF">2019-05-09T07:01:45Z</dcterms:created>
  <dcterms:modified xsi:type="dcterms:W3CDTF">2019-05-10T13:52:39Z</dcterms:modified>
</cp:coreProperties>
</file>