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4"/>
  </p:notesMasterIdLst>
  <p:sldIdLst>
    <p:sldId id="256" r:id="rId2"/>
    <p:sldId id="262" r:id="rId3"/>
    <p:sldId id="263" r:id="rId4"/>
    <p:sldId id="267" r:id="rId5"/>
    <p:sldId id="268" r:id="rId6"/>
    <p:sldId id="260" r:id="rId7"/>
    <p:sldId id="269" r:id="rId8"/>
    <p:sldId id="270" r:id="rId9"/>
    <p:sldId id="272" r:id="rId10"/>
    <p:sldId id="271" r:id="rId11"/>
    <p:sldId id="274" r:id="rId12"/>
    <p:sldId id="258" r:id="rId13"/>
  </p:sldIdLst>
  <p:sldSz cx="12192000" cy="6858000"/>
  <p:notesSz cx="666908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32" autoAdjust="0"/>
  </p:normalViewPr>
  <p:slideViewPr>
    <p:cSldViewPr>
      <p:cViewPr>
        <p:scale>
          <a:sx n="100" d="100"/>
          <a:sy n="100" d="100"/>
        </p:scale>
        <p:origin x="-870" y="-252"/>
      </p:cViewPr>
      <p:guideLst>
        <p:guide orient="horz" pos="2160"/>
        <p:guide pos="3840"/>
      </p:guideLst>
    </p:cSldViewPr>
  </p:slideViewPr>
  <p:notesTextViewPr>
    <p:cViewPr>
      <p:scale>
        <a:sx n="1" d="1"/>
        <a:sy n="1" d="1"/>
      </p:scale>
      <p:origin x="0" y="0"/>
    </p:cViewPr>
  </p:notesTextViewPr>
  <p:notesViewPr>
    <p:cSldViewPr>
      <p:cViewPr varScale="1">
        <p:scale>
          <a:sx n="63" d="100"/>
          <a:sy n="63" d="100"/>
        </p:scale>
        <p:origin x="-4254" y="-102"/>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m000549.fm.lt\home\05_FPd\05_02\REKOMENDACIJOS\Rekomendacij&#371;%20&#303;gyvendinimo%20statistika\Rekomendacij&#371;%20lentel&#279;%20kaupiamoji\Vertinimo%20rekomendaciju%20lentele_kaupiamoji_201904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3277449578803559"/>
          <c:y val="4.1737473977566331E-2"/>
          <c:w val="0.34881121291529454"/>
          <c:h val="0.81913123911001484"/>
        </c:manualLayout>
      </c:layout>
      <c:barChart>
        <c:barDir val="bar"/>
        <c:grouping val="stacked"/>
        <c:varyColors val="0"/>
        <c:ser>
          <c:idx val="0"/>
          <c:order val="0"/>
          <c:tx>
            <c:strRef>
              <c:f>Lapas1!$D$10</c:f>
              <c:strCache>
                <c:ptCount val="1"/>
                <c:pt idx="0">
                  <c:v>Implemented</c:v>
                </c:pt>
              </c:strCache>
            </c:strRef>
          </c:tx>
          <c:invertIfNegative val="0"/>
          <c:dLbls>
            <c:dLbl>
              <c:idx val="4"/>
              <c:layout>
                <c:manualLayout>
                  <c:x val="2.8279734039147303E-3"/>
                  <c:y val="3.9359304379417244E-3"/>
                </c:manualLayout>
              </c:layout>
              <c:showLegendKey val="0"/>
              <c:showVal val="1"/>
              <c:showCatName val="0"/>
              <c:showSerName val="0"/>
              <c:showPercent val="0"/>
              <c:showBubbleSize val="0"/>
            </c:dLbl>
            <c:txPr>
              <a:bodyPr/>
              <a:lstStyle/>
              <a:p>
                <a:pPr>
                  <a:defRPr sz="1400"/>
                </a:pPr>
                <a:endParaRPr lang="lt-LT"/>
              </a:p>
            </c:txPr>
            <c:showLegendKey val="0"/>
            <c:showVal val="1"/>
            <c:showCatName val="0"/>
            <c:showSerName val="0"/>
            <c:showPercent val="0"/>
            <c:showBubbleSize val="0"/>
            <c:showLeaderLines val="0"/>
          </c:dLbls>
          <c:cat>
            <c:strRef>
              <c:f>Lapas1!$C$11:$C$15</c:f>
              <c:strCache>
                <c:ptCount val="5"/>
                <c:pt idx="0">
                  <c:v>Other</c:v>
                </c:pt>
                <c:pt idx="1">
                  <c:v>On the monitoring and evaluation system</c:v>
                </c:pt>
                <c:pt idx="2">
                  <c:v> On the administration system</c:v>
                </c:pt>
                <c:pt idx="3">
                  <c:v>On implementing measures</c:v>
                </c:pt>
                <c:pt idx="4">
                  <c:v>On policy priorities and objectives</c:v>
                </c:pt>
              </c:strCache>
            </c:strRef>
          </c:cat>
          <c:val>
            <c:numRef>
              <c:f>Lapas1!$D$11:$D$15</c:f>
              <c:numCache>
                <c:formatCode>General</c:formatCode>
                <c:ptCount val="5"/>
                <c:pt idx="0">
                  <c:v>3</c:v>
                </c:pt>
                <c:pt idx="1">
                  <c:v>23</c:v>
                </c:pt>
                <c:pt idx="2">
                  <c:v>36</c:v>
                </c:pt>
                <c:pt idx="3">
                  <c:v>67</c:v>
                </c:pt>
                <c:pt idx="4">
                  <c:v>13</c:v>
                </c:pt>
              </c:numCache>
            </c:numRef>
          </c:val>
        </c:ser>
        <c:ser>
          <c:idx val="1"/>
          <c:order val="1"/>
          <c:tx>
            <c:strRef>
              <c:f>Lapas1!$E$10</c:f>
              <c:strCache>
                <c:ptCount val="1"/>
                <c:pt idx="0">
                  <c:v>Not implemented</c:v>
                </c:pt>
              </c:strCache>
            </c:strRef>
          </c:tx>
          <c:invertIfNegative val="0"/>
          <c:cat>
            <c:strRef>
              <c:f>Lapas1!$C$11:$C$15</c:f>
              <c:strCache>
                <c:ptCount val="5"/>
                <c:pt idx="0">
                  <c:v>Other</c:v>
                </c:pt>
                <c:pt idx="1">
                  <c:v>On the monitoring and evaluation system</c:v>
                </c:pt>
                <c:pt idx="2">
                  <c:v> On the administration system</c:v>
                </c:pt>
                <c:pt idx="3">
                  <c:v>On implementing measures</c:v>
                </c:pt>
                <c:pt idx="4">
                  <c:v>On policy priorities and objectives</c:v>
                </c:pt>
              </c:strCache>
            </c:strRef>
          </c:cat>
          <c:val>
            <c:numRef>
              <c:f>Lapas1!$E$11:$E$15</c:f>
              <c:numCache>
                <c:formatCode>General</c:formatCode>
                <c:ptCount val="5"/>
                <c:pt idx="0">
                  <c:v>0</c:v>
                </c:pt>
                <c:pt idx="1">
                  <c:v>6</c:v>
                </c:pt>
                <c:pt idx="2">
                  <c:v>8</c:v>
                </c:pt>
                <c:pt idx="3">
                  <c:v>16</c:v>
                </c:pt>
                <c:pt idx="4">
                  <c:v>1</c:v>
                </c:pt>
              </c:numCache>
            </c:numRef>
          </c:val>
        </c:ser>
        <c:dLbls>
          <c:showLegendKey val="0"/>
          <c:showVal val="0"/>
          <c:showCatName val="0"/>
          <c:showSerName val="0"/>
          <c:showPercent val="0"/>
          <c:showBubbleSize val="0"/>
        </c:dLbls>
        <c:gapWidth val="150"/>
        <c:overlap val="100"/>
        <c:axId val="98492800"/>
        <c:axId val="98494336"/>
      </c:barChart>
      <c:catAx>
        <c:axId val="98492800"/>
        <c:scaling>
          <c:orientation val="minMax"/>
        </c:scaling>
        <c:delete val="0"/>
        <c:axPos val="l"/>
        <c:majorTickMark val="out"/>
        <c:minorTickMark val="none"/>
        <c:tickLblPos val="nextTo"/>
        <c:txPr>
          <a:bodyPr/>
          <a:lstStyle/>
          <a:p>
            <a:pPr>
              <a:defRPr>
                <a:solidFill>
                  <a:schemeClr val="accent1">
                    <a:lumMod val="50000"/>
                  </a:schemeClr>
                </a:solidFill>
              </a:defRPr>
            </a:pPr>
            <a:endParaRPr lang="lt-LT"/>
          </a:p>
        </c:txPr>
        <c:crossAx val="98494336"/>
        <c:crosses val="autoZero"/>
        <c:auto val="1"/>
        <c:lblAlgn val="ctr"/>
        <c:lblOffset val="100"/>
        <c:noMultiLvlLbl val="0"/>
      </c:catAx>
      <c:valAx>
        <c:axId val="98494336"/>
        <c:scaling>
          <c:orientation val="minMax"/>
        </c:scaling>
        <c:delete val="0"/>
        <c:axPos val="b"/>
        <c:majorGridlines/>
        <c:numFmt formatCode="General" sourceLinked="1"/>
        <c:majorTickMark val="out"/>
        <c:minorTickMark val="none"/>
        <c:tickLblPos val="nextTo"/>
        <c:crossAx val="98492800"/>
        <c:crosses val="autoZero"/>
        <c:crossBetween val="between"/>
      </c:valAx>
    </c:plotArea>
    <c:legend>
      <c:legendPos val="r"/>
      <c:layout>
        <c:manualLayout>
          <c:xMode val="edge"/>
          <c:yMode val="edge"/>
          <c:x val="0.67736488632369696"/>
          <c:y val="0.58829927123582093"/>
          <c:w val="0.31111110775036283"/>
          <c:h val="0.18689250525849663"/>
        </c:manualLayout>
      </c:layout>
      <c:overlay val="0"/>
    </c:legend>
    <c:plotVisOnly val="1"/>
    <c:dispBlanksAs val="gap"/>
    <c:showDLblsOverMax val="0"/>
  </c:chart>
  <c:spPr>
    <a:solidFill>
      <a:schemeClr val="bg1"/>
    </a:solidFill>
    <a:ln>
      <a:noFill/>
    </a:ln>
  </c:spPr>
  <c:txPr>
    <a:bodyPr/>
    <a:lstStyle/>
    <a:p>
      <a:pPr>
        <a:defRPr sz="1600">
          <a:latin typeface="Verdana" panose="020B0604030504040204" pitchFamily="34" charset="0"/>
          <a:ea typeface="Verdana" panose="020B0604030504040204" pitchFamily="34" charset="0"/>
          <a:cs typeface="Verdana" panose="020B0604030504040204" pitchFamily="34" charset="0"/>
        </a:defRPr>
      </a:pPr>
      <a:endParaRPr lang="lt-LT"/>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0.71128</cdr:x>
      <cdr:y>0.01656</cdr:y>
    </cdr:from>
    <cdr:to>
      <cdr:x>0.97822</cdr:x>
      <cdr:y>0.34286</cdr:y>
    </cdr:to>
    <cdr:sp macro="" textlink="">
      <cdr:nvSpPr>
        <cdr:cNvPr id="2" name="TextBox 1"/>
        <cdr:cNvSpPr txBox="1"/>
      </cdr:nvSpPr>
      <cdr:spPr>
        <a:xfrm xmlns:a="http://schemas.openxmlformats.org/drawingml/2006/main">
          <a:off x="4703165" y="61322"/>
          <a:ext cx="1765103" cy="1208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889938" cy="49805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3"/>
            <a:ext cx="2889938" cy="498055"/>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216" y="714847"/>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10208" y="4243239"/>
            <a:ext cx="6048671" cy="532859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428585"/>
            <a:ext cx="2889938" cy="49805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2874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sinvesticijos.l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p1: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dirty="0" smtClean="0"/>
              <a:t>Užduodame sau klausimą  ar vertinimu</a:t>
            </a:r>
            <a:r>
              <a:rPr lang="lt-LT" baseline="0" dirty="0" smtClean="0"/>
              <a:t> sukurtas žinias formalizuodami, t.y. padalindami į rekomendacijas ir strateginius siūlymus, neaukojame turinio dėl formos?</a:t>
            </a:r>
          </a:p>
          <a:p>
            <a:r>
              <a:rPr lang="lt-LT" sz="1200" b="1" i="0" u="none" strike="noStrike" cap="none" dirty="0" smtClean="0">
                <a:solidFill>
                  <a:schemeClr val="dk1"/>
                </a:solidFill>
                <a:effectLst/>
                <a:latin typeface="Calibri"/>
                <a:ea typeface="Calibri"/>
                <a:cs typeface="Calibri"/>
                <a:sym typeface="Calibri"/>
              </a:rPr>
              <a:t>Rekomendacijos</a:t>
            </a:r>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1.</a:t>
            </a:r>
            <a:r>
              <a:rPr lang="lt-LT" sz="1200" b="0" i="0" u="none" strike="noStrike" cap="none" dirty="0" smtClean="0">
                <a:solidFill>
                  <a:schemeClr val="dk1"/>
                </a:solidFill>
                <a:effectLst/>
                <a:latin typeface="Calibri"/>
                <a:ea typeface="Calibri"/>
                <a:cs typeface="Calibri"/>
                <a:sym typeface="Calibri"/>
              </a:rPr>
              <a:t> </a:t>
            </a:r>
            <a:r>
              <a:rPr lang="lt-LT" sz="1200" b="1" i="0" u="none" strike="noStrike" cap="none" dirty="0" smtClean="0">
                <a:solidFill>
                  <a:schemeClr val="dk1"/>
                </a:solidFill>
                <a:effectLst/>
                <a:latin typeface="Calibri"/>
                <a:ea typeface="Calibri"/>
                <a:cs typeface="Calibri"/>
                <a:sym typeface="Calibri"/>
              </a:rPr>
              <a:t>Organizuoti diskusiją / mokymus ir/ arba parengti gaires, kuriose būtų atsakyta į šiuos klausimus:</a:t>
            </a:r>
            <a:endParaRPr lang="lt-LT" sz="1200" b="0" i="0" u="none" strike="noStrike" cap="none" dirty="0" smtClean="0">
              <a:solidFill>
                <a:schemeClr val="dk1"/>
              </a:solidFill>
              <a:effectLst/>
              <a:latin typeface="Calibri"/>
              <a:ea typeface="Calibri"/>
              <a:cs typeface="Calibri"/>
              <a:sym typeface="Calibri"/>
            </a:endParaRPr>
          </a:p>
          <a:p>
            <a:pPr lvl="0"/>
            <a:r>
              <a:rPr lang="lt-LT" sz="1200" b="0" i="0" u="none" strike="noStrike" cap="none" dirty="0" smtClean="0">
                <a:solidFill>
                  <a:schemeClr val="dk1"/>
                </a:solidFill>
                <a:effectLst/>
                <a:latin typeface="Calibri"/>
                <a:ea typeface="Calibri"/>
                <a:cs typeface="Calibri"/>
                <a:sym typeface="Calibri"/>
              </a:rPr>
              <a:t>Kuo skiriasi rekomendacijos nuo strateginių siūlymų, kokie yra pastarųjų kokybės kriterijai?</a:t>
            </a:r>
          </a:p>
          <a:p>
            <a:pPr lvl="0"/>
            <a:r>
              <a:rPr lang="lt-LT" sz="1200" b="0" i="0" u="none" strike="noStrike" cap="none" dirty="0" smtClean="0">
                <a:solidFill>
                  <a:schemeClr val="dk1"/>
                </a:solidFill>
                <a:effectLst/>
                <a:latin typeface="Calibri"/>
                <a:ea typeface="Calibri"/>
                <a:cs typeface="Calibri"/>
                <a:sym typeface="Calibri"/>
              </a:rPr>
              <a:t>Kaip fiksuoti tik reikšmingus rekomendacijos įgyvendinimo veiksmus, įrodančius, kad rekomendacija ne tik pradėta įgyvendinti, bet ir iš tiesų yra įgyvendinta iki galo (pavyzdžiui, jeigu ministerija raštu pavedė pavaldžiai institucijai imtis rekomendacijos įgyvendinimo, geriausiu atveju rekomendaciją galima laikyti „įgyvendinama“, tačiau ne „įgyvendinta“).</a:t>
            </a:r>
          </a:p>
          <a:p>
            <a:pPr lvl="0"/>
            <a:r>
              <a:rPr lang="lt-LT" sz="1200" b="0" i="0" u="none" strike="noStrike" cap="none" dirty="0" smtClean="0">
                <a:solidFill>
                  <a:schemeClr val="dk1"/>
                </a:solidFill>
                <a:effectLst/>
                <a:latin typeface="Calibri"/>
                <a:ea typeface="Calibri"/>
                <a:cs typeface="Calibri"/>
                <a:sym typeface="Calibri"/>
              </a:rPr>
              <a:t>Kaip panaudoti strateginius siūlymus?</a:t>
            </a:r>
          </a:p>
          <a:p>
            <a:r>
              <a:rPr lang="lt-LT" sz="1200" b="0" i="0" u="none" strike="noStrike" cap="none" dirty="0" smtClean="0">
                <a:solidFill>
                  <a:schemeClr val="dk1"/>
                </a:solidFill>
                <a:effectLst/>
                <a:latin typeface="Calibri"/>
                <a:ea typeface="Calibri"/>
                <a:cs typeface="Calibri"/>
                <a:sym typeface="Calibri"/>
              </a:rPr>
              <a:t> </a:t>
            </a:r>
          </a:p>
          <a:p>
            <a:r>
              <a:rPr lang="lt-LT" sz="1200" b="1" i="0" u="none" strike="noStrike" cap="none" dirty="0" smtClean="0">
                <a:solidFill>
                  <a:schemeClr val="dk1"/>
                </a:solidFill>
                <a:effectLst/>
                <a:latin typeface="Calibri"/>
                <a:ea typeface="Calibri"/>
                <a:cs typeface="Calibri"/>
                <a:sym typeface="Calibri"/>
              </a:rPr>
              <a:t>2. Kas du – tris metus atlikti rekomendacijų įgyvendinimo atvejo studijas, kuriose būtų detaliai nagrinėjamas pasirinktų rekomendacijų (konkretaus vertinimo, teminės srities ar pan.) įgyvendinimo procesas bei poveikis.</a:t>
            </a:r>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 </a:t>
            </a:r>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3.</a:t>
            </a:r>
            <a:r>
              <a:rPr lang="lt-LT" sz="1200" b="0" i="0" u="none" strike="noStrike" cap="none" dirty="0" smtClean="0">
                <a:solidFill>
                  <a:schemeClr val="dk1"/>
                </a:solidFill>
                <a:effectLst/>
                <a:latin typeface="Calibri"/>
                <a:ea typeface="Calibri"/>
                <a:cs typeface="Calibri"/>
                <a:sym typeface="Calibri"/>
              </a:rPr>
              <a:t> </a:t>
            </a:r>
            <a:r>
              <a:rPr lang="lt-LT" sz="1200" b="1" i="0" u="none" strike="noStrike" cap="none" dirty="0" smtClean="0">
                <a:solidFill>
                  <a:schemeClr val="dk1"/>
                </a:solidFill>
                <a:effectLst/>
                <a:latin typeface="Calibri"/>
                <a:ea typeface="Calibri"/>
                <a:cs typeface="Calibri"/>
                <a:sym typeface="Calibri"/>
              </a:rPr>
              <a:t>Inicijuoti „vertinimų žinių banko“ sukūrimą</a:t>
            </a:r>
            <a:r>
              <a:rPr lang="lt-LT" sz="1200" b="0" i="0" u="none" strike="noStrike" cap="none" dirty="0" smtClean="0">
                <a:solidFill>
                  <a:schemeClr val="dk1"/>
                </a:solidFill>
                <a:effectLst/>
                <a:latin typeface="Calibri"/>
                <a:ea typeface="Calibri"/>
                <a:cs typeface="Calibri"/>
                <a:sym typeface="Calibri"/>
              </a:rPr>
              <a:t> – visus vertinimuose pateikiamus strateginius siūlymus talpinti internete (pavyzdžiui, atskiroje portalo </a:t>
            </a:r>
            <a:r>
              <a:rPr lang="lt-LT" sz="1200" b="0" i="0" u="sng" strike="noStrike" cap="none" dirty="0" err="1" smtClean="0">
                <a:solidFill>
                  <a:schemeClr val="dk1"/>
                </a:solidFill>
                <a:effectLst/>
                <a:latin typeface="Calibri"/>
                <a:ea typeface="Calibri"/>
                <a:cs typeface="Calibri"/>
                <a:sym typeface="Calibri"/>
                <a:hlinkClick r:id="rId3"/>
              </a:rPr>
              <a:t>www.esinvesticijos.lt</a:t>
            </a:r>
            <a:r>
              <a:rPr lang="lt-LT" sz="1200" b="0" i="0" u="none" strike="noStrike" cap="none" dirty="0" smtClean="0">
                <a:solidFill>
                  <a:schemeClr val="dk1"/>
                </a:solidFill>
                <a:effectLst/>
                <a:latin typeface="Calibri"/>
                <a:ea typeface="Calibri"/>
                <a:cs typeface="Calibri"/>
                <a:sym typeface="Calibri"/>
              </a:rPr>
              <a:t> skiltyje, vartotojui „draugišku“ formatu, t.y. su galimybėmis filtruoti siūlymus pagal politikos sritį ir pan.). Sukūrus „žinių banką“, verta apie jį komunikuoti visoms institucijoms ir pristatyti susistemintų, sprendimų priėmėjams lengvai prieinamų žinių naudą. </a:t>
            </a:r>
          </a:p>
          <a:p>
            <a:r>
              <a:rPr lang="lt-LT" sz="1200" b="0" i="0" u="none" strike="noStrike" cap="none" dirty="0" smtClean="0">
                <a:solidFill>
                  <a:schemeClr val="dk1"/>
                </a:solidFill>
                <a:effectLst/>
                <a:latin typeface="Calibri"/>
                <a:ea typeface="Calibri"/>
                <a:cs typeface="Calibri"/>
                <a:sym typeface="Calibri"/>
              </a:rPr>
              <a:t> </a:t>
            </a:r>
          </a:p>
          <a:p>
            <a:r>
              <a:rPr lang="lt-LT" sz="1200" b="1" i="0" u="none" strike="noStrike" cap="none" dirty="0" smtClean="0">
                <a:solidFill>
                  <a:schemeClr val="dk1"/>
                </a:solidFill>
                <a:effectLst/>
                <a:latin typeface="Calibri"/>
                <a:ea typeface="Calibri"/>
                <a:cs typeface="Calibri"/>
                <a:sym typeface="Calibri"/>
              </a:rPr>
              <a:t>4. Finansų ministerijai skatinti vertinimų praktikos pokyčius:</a:t>
            </a:r>
            <a:endParaRPr lang="lt-LT" sz="1200" b="0" i="0" u="none" strike="noStrike" cap="none" dirty="0" smtClean="0">
              <a:solidFill>
                <a:schemeClr val="dk1"/>
              </a:solidFill>
              <a:effectLst/>
              <a:latin typeface="Calibri"/>
              <a:ea typeface="Calibri"/>
              <a:cs typeface="Calibri"/>
              <a:sym typeface="Calibri"/>
            </a:endParaRPr>
          </a:p>
          <a:p>
            <a:pPr lvl="0"/>
            <a:r>
              <a:rPr lang="lt-LT" sz="1200" b="0" i="0" u="none" strike="noStrike" cap="none" dirty="0" smtClean="0">
                <a:solidFill>
                  <a:schemeClr val="dk1"/>
                </a:solidFill>
                <a:effectLst/>
                <a:latin typeface="Calibri"/>
                <a:ea typeface="Calibri"/>
                <a:cs typeface="Calibri"/>
                <a:sym typeface="Calibri"/>
              </a:rPr>
              <a:t>Skatinti ministerijas techninėje specifikacijoje nurodyti reikalavimus:</a:t>
            </a:r>
          </a:p>
          <a:p>
            <a:pPr lvl="0"/>
            <a:r>
              <a:rPr lang="lt-LT" sz="1200" b="0" i="0" u="none" strike="noStrike" cap="none" dirty="0" smtClean="0">
                <a:solidFill>
                  <a:schemeClr val="dk1"/>
                </a:solidFill>
                <a:effectLst/>
                <a:latin typeface="Calibri"/>
                <a:ea typeface="Calibri"/>
                <a:cs typeface="Calibri"/>
                <a:sym typeface="Calibri"/>
              </a:rPr>
              <a:t>galutinėje ataskaitoje atskirti rekomendacijas ir strateginius siūlymus;</a:t>
            </a:r>
          </a:p>
          <a:p>
            <a:pPr lvl="0"/>
            <a:r>
              <a:rPr lang="lt-LT" sz="1200" b="0" i="0" u="none" strike="noStrike" cap="none" dirty="0" smtClean="0">
                <a:solidFill>
                  <a:schemeClr val="dk1"/>
                </a:solidFill>
                <a:effectLst/>
                <a:latin typeface="Calibri"/>
                <a:ea typeface="Calibri"/>
                <a:cs typeface="Calibri"/>
                <a:sym typeface="Calibri"/>
              </a:rPr>
              <a:t>strateginius siūlymus aptarti su atsakingomis institucijomis (fokusuotų grupinių diskusijų ar kitu būdu);</a:t>
            </a:r>
          </a:p>
          <a:p>
            <a:pPr lvl="0"/>
            <a:r>
              <a:rPr lang="lt-LT" sz="1200" b="0" i="0" u="none" strike="noStrike" cap="none" dirty="0" smtClean="0">
                <a:solidFill>
                  <a:schemeClr val="dk1"/>
                </a:solidFill>
                <a:effectLst/>
                <a:latin typeface="Calibri"/>
                <a:ea typeface="Calibri"/>
                <a:cs typeface="Calibri"/>
                <a:sym typeface="Calibri"/>
              </a:rPr>
              <a:t>vertintojams nurodyti kiekvienos rekomendacijos ir strateginio siūlymo pagrįstumą bei sutarimo dėl jų lygį;</a:t>
            </a:r>
          </a:p>
          <a:p>
            <a:pPr lvl="0"/>
            <a:r>
              <a:rPr lang="lt-LT" sz="1200" b="0" i="0" u="none" strike="noStrike" cap="none" dirty="0" smtClean="0">
                <a:solidFill>
                  <a:schemeClr val="dk1"/>
                </a:solidFill>
                <a:effectLst/>
                <a:latin typeface="Calibri"/>
                <a:ea typeface="Calibri"/>
                <a:cs typeface="Calibri"/>
                <a:sym typeface="Calibri"/>
              </a:rPr>
              <a:t>strateginius siūlymus pateikti platesnei auditorijai „draugišku“ formatu: strateginių siūlymų logiką ir esmę turi būti įmanoma suprasti kaip savarankišką tekstą, nesusipažinus su likusiu vertinimo ataskaitos tekstu; </a:t>
            </a:r>
          </a:p>
          <a:p>
            <a:pPr lvl="0"/>
            <a:r>
              <a:rPr lang="lt-LT" sz="1200" b="0" i="0" u="none" strike="noStrike" cap="none" dirty="0" smtClean="0">
                <a:solidFill>
                  <a:schemeClr val="dk1"/>
                </a:solidFill>
                <a:effectLst/>
                <a:latin typeface="Calibri"/>
                <a:ea typeface="Calibri"/>
                <a:cs typeface="Calibri"/>
                <a:sym typeface="Calibri"/>
              </a:rPr>
              <a:t>riboti vertinimų klausimų kiekį techninėse specifikacijos ir/ arba nurodyti svarbiausius klausimus, o „sutaupytus“ išteklius perskirstyti fokus grupių diskusijoms dėl rekomendacijų ir strateginių siūlymų (tą taip pat galima daryti įvadinių susitikimų su vertintojais metu).</a:t>
            </a:r>
          </a:p>
          <a:p>
            <a:pPr lvl="0"/>
            <a:r>
              <a:rPr lang="lt-LT" sz="1200" b="0" i="0" u="none" strike="noStrike" cap="none" dirty="0" smtClean="0">
                <a:solidFill>
                  <a:schemeClr val="dk1"/>
                </a:solidFill>
                <a:effectLst/>
                <a:latin typeface="Calibri"/>
                <a:ea typeface="Calibri"/>
                <a:cs typeface="Calibri"/>
                <a:sym typeface="Calibri"/>
              </a:rPr>
              <a:t>Skatinti ministerijas reikalauti mažiau, bet kokybiškesnių strateginių siūlymų.</a:t>
            </a:r>
          </a:p>
          <a:p>
            <a:pPr lvl="0"/>
            <a:r>
              <a:rPr lang="lt-LT" sz="1200" b="0" i="0" u="none" strike="noStrike" cap="none" dirty="0" smtClean="0">
                <a:solidFill>
                  <a:schemeClr val="dk1"/>
                </a:solidFill>
                <a:effectLst/>
                <a:latin typeface="Calibri"/>
                <a:ea typeface="Calibri"/>
                <a:cs typeface="Calibri"/>
                <a:sym typeface="Calibri"/>
              </a:rPr>
              <a:t>Parengus „vertinimų žinių banką“, skatinti ministerijas į vertinimų technines specifikacijas įtraukti vertinimo klausimą – ar ir kaip atsižvelgta į atitinkamos srities strateginius siūlymus, pateiktus ankstesniuose vertinimuose?</a:t>
            </a:r>
          </a:p>
          <a:p>
            <a:r>
              <a:rPr lang="lt-LT" sz="1200" b="1" i="0" u="none" strike="noStrike" cap="none" dirty="0" smtClean="0">
                <a:solidFill>
                  <a:schemeClr val="dk1"/>
                </a:solidFill>
                <a:effectLst/>
                <a:latin typeface="Calibri"/>
                <a:ea typeface="Calibri"/>
                <a:cs typeface="Calibri"/>
                <a:sym typeface="Calibri"/>
              </a:rPr>
              <a:t> </a:t>
            </a:r>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5. Išnaudoti šiuo metu atsivėrusį „sprendimų priėmimo langą“ dėl naujojo laikotarpio ES investicijų fondų veiksmų programos turinio ir ministerijoms „priminti“ apie vertinimų metu pateiktus strateginius siūlymus</a:t>
            </a:r>
            <a:r>
              <a:rPr lang="lt-LT" sz="1200" b="0" i="0" u="none" strike="noStrike" cap="none" dirty="0" smtClean="0">
                <a:solidFill>
                  <a:schemeClr val="dk1"/>
                </a:solidFill>
                <a:effectLst/>
                <a:latin typeface="Calibri"/>
                <a:ea typeface="Calibri"/>
                <a:cs typeface="Calibri"/>
                <a:sym typeface="Calibri"/>
              </a:rPr>
              <a:t> – peržiūrėti 2015-2018 m. vertinimuose pateiktus strateginius siūlymus ir pateikti juos ministerijoms prieš rengiantis naujo laikotarpio intervencijoms. Tą padaryti reikia dar 2019 metų II ketvirtį. </a:t>
            </a:r>
          </a:p>
          <a:p>
            <a:r>
              <a:rPr lang="lt-LT" sz="1200" b="0" i="0" u="none" strike="noStrike" cap="none" dirty="0" smtClean="0">
                <a:solidFill>
                  <a:schemeClr val="dk1"/>
                </a:solidFill>
                <a:effectLst/>
                <a:latin typeface="Calibri"/>
                <a:ea typeface="Calibri"/>
                <a:cs typeface="Calibri"/>
                <a:sym typeface="Calibri"/>
              </a:rPr>
              <a:t> </a:t>
            </a:r>
          </a:p>
          <a:p>
            <a:r>
              <a:rPr lang="lt-LT" sz="1200" b="1" i="0" u="none" strike="noStrike" cap="none" dirty="0" smtClean="0">
                <a:solidFill>
                  <a:schemeClr val="dk1"/>
                </a:solidFill>
                <a:effectLst/>
                <a:latin typeface="Calibri"/>
                <a:ea typeface="Calibri"/>
                <a:cs typeface="Calibri"/>
                <a:sym typeface="Calibri"/>
              </a:rPr>
              <a:t>Strateginiai siūlymai</a:t>
            </a:r>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1.</a:t>
            </a:r>
            <a:r>
              <a:rPr lang="lt-LT" sz="1200" b="0" i="0" u="none" strike="noStrike" cap="none" dirty="0" smtClean="0">
                <a:solidFill>
                  <a:schemeClr val="dk1"/>
                </a:solidFill>
                <a:effectLst/>
                <a:latin typeface="Calibri"/>
                <a:ea typeface="Calibri"/>
                <a:cs typeface="Calibri"/>
                <a:sym typeface="Calibri"/>
              </a:rPr>
              <a:t> </a:t>
            </a:r>
            <a:r>
              <a:rPr lang="lt-LT" sz="1200" b="1" i="0" u="none" strike="noStrike" cap="none" dirty="0" smtClean="0">
                <a:solidFill>
                  <a:schemeClr val="dk1"/>
                </a:solidFill>
                <a:effectLst/>
                <a:latin typeface="Calibri"/>
                <a:ea typeface="Calibri"/>
                <a:cs typeface="Calibri"/>
                <a:sym typeface="Calibri"/>
              </a:rPr>
              <a:t>Užtikrinti, kad rekomendacijų įgyvendinimo </a:t>
            </a:r>
            <a:r>
              <a:rPr lang="lt-LT" sz="1200" b="1" i="0" u="none" strike="noStrike" cap="none" dirty="0" err="1" smtClean="0">
                <a:solidFill>
                  <a:schemeClr val="dk1"/>
                </a:solidFill>
                <a:effectLst/>
                <a:latin typeface="Calibri"/>
                <a:ea typeface="Calibri"/>
                <a:cs typeface="Calibri"/>
                <a:sym typeface="Calibri"/>
              </a:rPr>
              <a:t>stebėsena</a:t>
            </a:r>
            <a:r>
              <a:rPr lang="lt-LT" sz="1200" b="1" i="0" u="none" strike="noStrike" cap="none" dirty="0" smtClean="0">
                <a:solidFill>
                  <a:schemeClr val="dk1"/>
                </a:solidFill>
                <a:effectLst/>
                <a:latin typeface="Calibri"/>
                <a:ea typeface="Calibri"/>
                <a:cs typeface="Calibri"/>
                <a:sym typeface="Calibri"/>
              </a:rPr>
              <a:t> institucijoms nebūtų laikoma tik administracine našta ir neskatintų „varnelių dėliojimo“.</a:t>
            </a:r>
            <a:r>
              <a:rPr lang="lt-LT" sz="1200" b="0" i="0" u="none" strike="noStrike" cap="none" dirty="0" smtClean="0">
                <a:solidFill>
                  <a:schemeClr val="dk1"/>
                </a:solidFill>
                <a:effectLst/>
                <a:latin typeface="Calibri"/>
                <a:ea typeface="Calibri"/>
                <a:cs typeface="Calibri"/>
                <a:sym typeface="Calibri"/>
              </a:rPr>
              <a:t> Tai galima įgyvendinti nuolat komunikuojant institucijoms, kad įgyvendinti reikalaujama tik kokybiškas ir aktualias rekomendacijas (objektyviai atitinkančias rekomendacijų kokybės standartus).</a:t>
            </a:r>
          </a:p>
          <a:p>
            <a:r>
              <a:rPr lang="lt-LT" sz="1200" b="1" i="0" u="none" strike="noStrike" cap="none" dirty="0" smtClean="0">
                <a:solidFill>
                  <a:schemeClr val="dk1"/>
                </a:solidFill>
                <a:effectLst/>
                <a:latin typeface="Calibri"/>
                <a:ea typeface="Calibri"/>
                <a:cs typeface="Calibri"/>
                <a:sym typeface="Calibri"/>
              </a:rPr>
              <a:t> </a:t>
            </a:r>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2. Prasidedant strateginių dokumentų rengimo procesams (kurie vyksta apytiksliai kas 7 metus ir </a:t>
            </a:r>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sutampa su pasirengimu ES investicijų fondų programavimo laikotarpiui) inicijuoti strateginių siūlymų apžvalgą:</a:t>
            </a:r>
            <a:endParaRPr lang="lt-LT" sz="1200" b="0" i="0" u="none" strike="noStrike" cap="none" dirty="0" smtClean="0">
              <a:solidFill>
                <a:schemeClr val="dk1"/>
              </a:solidFill>
              <a:effectLst/>
              <a:latin typeface="Calibri"/>
              <a:ea typeface="Calibri"/>
              <a:cs typeface="Calibri"/>
              <a:sym typeface="Calibri"/>
            </a:endParaRPr>
          </a:p>
          <a:p>
            <a:pPr lvl="0"/>
            <a:r>
              <a:rPr lang="lt-LT" sz="1200" b="0" i="0" u="none" strike="noStrike" cap="none" dirty="0" smtClean="0">
                <a:solidFill>
                  <a:schemeClr val="dk1"/>
                </a:solidFill>
                <a:effectLst/>
                <a:latin typeface="Calibri"/>
                <a:ea typeface="Calibri"/>
                <a:cs typeface="Calibri"/>
                <a:sym typeface="Calibri"/>
              </a:rPr>
              <a:t>Finansų ministerija kiekvienai ministerijai pateikia jos kompetencijoms priklausančių strateginių siūlymų sąrašą. </a:t>
            </a:r>
          </a:p>
          <a:p>
            <a:pPr lvl="0"/>
            <a:r>
              <a:rPr lang="lt-LT" sz="1200" b="0" i="0" u="none" strike="noStrike" cap="none" dirty="0" smtClean="0">
                <a:solidFill>
                  <a:schemeClr val="dk1"/>
                </a:solidFill>
                <a:effectLst/>
                <a:latin typeface="Calibri"/>
                <a:ea typeface="Calibri"/>
                <a:cs typeface="Calibri"/>
                <a:sym typeface="Calibri"/>
              </a:rPr>
              <a:t>Ministerijos Finansų ministerijai pateikia kiekvieno strateginio siūlymo kokybės ir aktualumo įvertinimą bei įvertinimą, ar ir kaip buvo atsižvelgta į kiekvieną strateginį siūlymą rengiant strateginio planavimo dokumentus.</a:t>
            </a:r>
          </a:p>
          <a:p>
            <a:r>
              <a:rPr lang="lt-LT" sz="1200" b="0" i="0" u="none" strike="noStrike" cap="none" dirty="0" smtClean="0">
                <a:solidFill>
                  <a:schemeClr val="dk1"/>
                </a:solidFill>
                <a:effectLst/>
                <a:latin typeface="Calibri"/>
                <a:ea typeface="Calibri"/>
                <a:cs typeface="Calibri"/>
                <a:sym typeface="Calibri"/>
              </a:rPr>
              <a:t> </a:t>
            </a:r>
          </a:p>
          <a:p>
            <a:r>
              <a:rPr lang="lt-LT" sz="1200" b="1" i="0" u="none" strike="noStrike" cap="none" dirty="0" smtClean="0">
                <a:solidFill>
                  <a:schemeClr val="dk1"/>
                </a:solidFill>
                <a:effectLst/>
                <a:latin typeface="Calibri"/>
                <a:ea typeface="Calibri"/>
                <a:cs typeface="Calibri"/>
                <a:sym typeface="Calibri"/>
              </a:rPr>
              <a:t>3.</a:t>
            </a:r>
            <a:r>
              <a:rPr lang="lt-LT" sz="1200" b="0" i="0" u="none" strike="noStrike" cap="none" dirty="0" smtClean="0">
                <a:solidFill>
                  <a:schemeClr val="dk1"/>
                </a:solidFill>
                <a:effectLst/>
                <a:latin typeface="Calibri"/>
                <a:ea typeface="Calibri"/>
                <a:cs typeface="Calibri"/>
                <a:sym typeface="Calibri"/>
              </a:rPr>
              <a:t> </a:t>
            </a:r>
            <a:r>
              <a:rPr lang="lt-LT" sz="1200" b="1" i="0" u="none" strike="noStrike" cap="none" dirty="0" smtClean="0">
                <a:solidFill>
                  <a:schemeClr val="dk1"/>
                </a:solidFill>
                <a:effectLst/>
                <a:latin typeface="Calibri"/>
                <a:ea typeface="Calibri"/>
                <a:cs typeface="Calibri"/>
                <a:sym typeface="Calibri"/>
              </a:rPr>
              <a:t>Perduoti vertinimų sukurtas žinias LRV.</a:t>
            </a:r>
            <a:r>
              <a:rPr lang="lt-LT" sz="1200" b="0" i="0" u="none" strike="noStrike" cap="none" dirty="0" smtClean="0">
                <a:solidFill>
                  <a:schemeClr val="dk1"/>
                </a:solidFill>
                <a:effectLst/>
                <a:latin typeface="Calibri"/>
                <a:ea typeface="Calibri"/>
                <a:cs typeface="Calibri"/>
                <a:sym typeface="Calibri"/>
              </a:rPr>
              <a:t> Finansų ministerija to imtis gali bent dviem būdais:</a:t>
            </a:r>
          </a:p>
          <a:p>
            <a:pPr lvl="0"/>
            <a:r>
              <a:rPr lang="lt-LT" sz="1200" b="0" i="0" u="none" strike="noStrike" cap="none" dirty="0" smtClean="0">
                <a:solidFill>
                  <a:schemeClr val="dk1"/>
                </a:solidFill>
                <a:effectLst/>
                <a:latin typeface="Calibri"/>
                <a:ea typeface="Calibri"/>
                <a:cs typeface="Calibri"/>
                <a:sym typeface="Calibri"/>
              </a:rPr>
              <a:t>Pasiūlyti rengti strateginių siūlymų pristatymus LRV strateginio planavimo komiteto posėdžiuose (bent vieną kartą per metus) – </a:t>
            </a:r>
            <a:r>
              <a:rPr lang="lt-LT" sz="1200" b="0" i="1" u="none" strike="noStrike" cap="none" dirty="0" smtClean="0">
                <a:solidFill>
                  <a:schemeClr val="dk1"/>
                </a:solidFill>
                <a:effectLst/>
                <a:latin typeface="Calibri"/>
                <a:ea typeface="Calibri"/>
                <a:cs typeface="Calibri"/>
                <a:sym typeface="Calibri"/>
              </a:rPr>
              <a:t>planas „</a:t>
            </a:r>
            <a:r>
              <a:rPr lang="lt-LT" sz="1200" b="0" i="1" u="none" strike="noStrike" cap="none" dirty="0" err="1" smtClean="0">
                <a:solidFill>
                  <a:schemeClr val="dk1"/>
                </a:solidFill>
                <a:effectLst/>
                <a:latin typeface="Calibri"/>
                <a:ea typeface="Calibri"/>
                <a:cs typeface="Calibri"/>
                <a:sym typeface="Calibri"/>
              </a:rPr>
              <a:t>minimum</a:t>
            </a:r>
            <a:r>
              <a:rPr lang="lt-LT" sz="1200" b="0" i="1" u="none" strike="noStrike" cap="none" dirty="0" smtClean="0">
                <a:solidFill>
                  <a:schemeClr val="dk1"/>
                </a:solidFill>
                <a:effectLst/>
                <a:latin typeface="Calibri"/>
                <a:ea typeface="Calibri"/>
                <a:cs typeface="Calibri"/>
                <a:sym typeface="Calibri"/>
              </a:rPr>
              <a:t>“.</a:t>
            </a:r>
            <a:endParaRPr lang="lt-LT" sz="1200" b="0" i="0" u="none" strike="noStrike" cap="none" dirty="0" smtClean="0">
              <a:solidFill>
                <a:schemeClr val="dk1"/>
              </a:solidFill>
              <a:effectLst/>
              <a:latin typeface="Calibri"/>
              <a:ea typeface="Calibri"/>
              <a:cs typeface="Calibri"/>
              <a:sym typeface="Calibri"/>
            </a:endParaRPr>
          </a:p>
          <a:p>
            <a:pPr lvl="0"/>
            <a:r>
              <a:rPr lang="lt-LT" sz="1200" b="0" i="0" u="none" strike="noStrike" cap="none" dirty="0" smtClean="0">
                <a:solidFill>
                  <a:schemeClr val="dk1"/>
                </a:solidFill>
                <a:effectLst/>
                <a:latin typeface="Calibri"/>
                <a:ea typeface="Calibri"/>
                <a:cs typeface="Calibri"/>
                <a:sym typeface="Calibri"/>
              </a:rPr>
              <a:t>Pasiūlyti ir su LRV suderinti Strateginio planavimo metodikos pakeitimus, kuriais būtų numatyti būdai strateginius siūlymus integruoti į strateginio planavimo procesus (pavyzdžiui, reikalavimą atsižvelgti į strateginius siūlymus priimant sprendimus) – </a:t>
            </a:r>
            <a:r>
              <a:rPr lang="lt-LT" sz="1200" b="0" i="1" u="none" strike="noStrike" cap="none" dirty="0" smtClean="0">
                <a:solidFill>
                  <a:schemeClr val="dk1"/>
                </a:solidFill>
                <a:effectLst/>
                <a:latin typeface="Calibri"/>
                <a:ea typeface="Calibri"/>
                <a:cs typeface="Calibri"/>
                <a:sym typeface="Calibri"/>
              </a:rPr>
              <a:t>planas „</a:t>
            </a:r>
            <a:r>
              <a:rPr lang="lt-LT" sz="1200" b="0" i="1" u="none" strike="noStrike" cap="none" dirty="0" err="1" smtClean="0">
                <a:solidFill>
                  <a:schemeClr val="dk1"/>
                </a:solidFill>
                <a:effectLst/>
                <a:latin typeface="Calibri"/>
                <a:ea typeface="Calibri"/>
                <a:cs typeface="Calibri"/>
                <a:sym typeface="Calibri"/>
              </a:rPr>
              <a:t>maksimum</a:t>
            </a:r>
            <a:r>
              <a:rPr lang="lt-LT" sz="1200" b="0" i="1" u="none" strike="noStrike" cap="none" dirty="0" smtClean="0">
                <a:solidFill>
                  <a:schemeClr val="dk1"/>
                </a:solidFill>
                <a:effectLst/>
                <a:latin typeface="Calibri"/>
                <a:ea typeface="Calibri"/>
                <a:cs typeface="Calibri"/>
                <a:sym typeface="Calibri"/>
              </a:rPr>
              <a:t>“.</a:t>
            </a:r>
            <a:endParaRPr lang="lt-LT"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lt-LT" baseline="0" dirty="0" smtClean="0"/>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57188" y="1239838"/>
            <a:ext cx="5954712"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b="1" dirty="0" smtClean="0"/>
              <a:t>Ir pabaigai norėčiau palinkėti sau ir Jums – kad vertinimai kurtų aukščiausio lygio žinias , tai yra išmintį.</a:t>
            </a:r>
            <a:endParaRPr lang="en-US" altLang="lt-LT" b="1" dirty="0" smtClean="0"/>
          </a:p>
        </p:txBody>
      </p:sp>
      <p:sp>
        <p:nvSpPr>
          <p:cNvPr id="6246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lt-LT" altLang="lt-LT" smtClean="0">
                <a:latin typeface="Arial" charset="0"/>
              </a:rPr>
              <a:t>© Visionary Analytics, 2015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dirty="0" smtClean="0">
                <a:latin typeface="Times New Roman" panose="02020603050405020304" pitchFamily="18" charset="0"/>
                <a:cs typeface="Times New Roman" panose="02020603050405020304" pitchFamily="18" charset="0"/>
              </a:rPr>
              <a:t>Pirma, vertinimo bendruomenė</a:t>
            </a:r>
            <a:r>
              <a:rPr lang="lt-LT" sz="1200" baseline="0" dirty="0" smtClean="0">
                <a:latin typeface="Times New Roman" panose="02020603050405020304" pitchFamily="18" charset="0"/>
                <a:cs typeface="Times New Roman" panose="02020603050405020304" pitchFamily="18" charset="0"/>
              </a:rPr>
              <a:t> sutaria, kad vertinimo rezultatą didžiąja dalimi nulemia jo tikslai. Vertinimo, kaip viešojo valdymo instrumento tikslas, net ir tuo atveju, jei jo rezultatus naudosime atsiskaitymui, yra </a:t>
            </a:r>
            <a:r>
              <a:rPr lang="lt-LT" sz="1200" b="1" baseline="0" dirty="0" smtClean="0">
                <a:latin typeface="Times New Roman" panose="02020603050405020304" pitchFamily="18" charset="0"/>
                <a:cs typeface="Times New Roman" panose="02020603050405020304" pitchFamily="18" charset="0"/>
              </a:rPr>
              <a:t>viešosios politikos ar jos dalies tobulinimas.</a:t>
            </a:r>
            <a:endParaRPr lang="lt-LT" sz="1200" b="1" dirty="0" smtClean="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SzPts val="1400"/>
              <a:buNone/>
            </a:pPr>
            <a:r>
              <a:rPr lang="lt-LT" sz="1200" dirty="0" smtClean="0">
                <a:latin typeface="Times New Roman" panose="02020603050405020304" pitchFamily="18" charset="0"/>
                <a:cs typeface="Times New Roman" panose="02020603050405020304" pitchFamily="18" charset="0"/>
              </a:rPr>
              <a:t>Antra, vertinimo bendruomenė sutaria, kad </a:t>
            </a:r>
            <a:r>
              <a:rPr lang="lt-LT" sz="1200" b="1" dirty="0" smtClean="0">
                <a:latin typeface="Times New Roman" panose="02020603050405020304" pitchFamily="18" charset="0"/>
                <a:cs typeface="Times New Roman" panose="02020603050405020304" pitchFamily="18" charset="0"/>
              </a:rPr>
              <a:t>pagrindinis</a:t>
            </a:r>
            <a:r>
              <a:rPr lang="lt-LT" sz="1200" b="1" baseline="0" dirty="0" smtClean="0">
                <a:latin typeface="Times New Roman" panose="02020603050405020304" pitchFamily="18" charset="0"/>
                <a:cs typeface="Times New Roman" panose="02020603050405020304" pitchFamily="18" charset="0"/>
              </a:rPr>
              <a:t> ir tikrasis vertinimų rezultatas yra sukurtos naujos žinios</a:t>
            </a:r>
            <a:r>
              <a:rPr lang="lt-LT" sz="1200" baseline="0" dirty="0" smtClean="0">
                <a:latin typeface="Times New Roman" panose="02020603050405020304" pitchFamily="18" charset="0"/>
                <a:cs typeface="Times New Roman" panose="02020603050405020304" pitchFamily="18" charset="0"/>
              </a:rPr>
              <a:t>, </a:t>
            </a:r>
          </a:p>
          <a:p>
            <a:pPr marL="0" lvl="0" indent="0" algn="l" rtl="0">
              <a:lnSpc>
                <a:spcPct val="100000"/>
              </a:lnSpc>
              <a:spcBef>
                <a:spcPts val="0"/>
              </a:spcBef>
              <a:spcAft>
                <a:spcPts val="0"/>
              </a:spcAft>
              <a:buSzPts val="1400"/>
              <a:buNone/>
            </a:pPr>
            <a:r>
              <a:rPr lang="lt-LT" sz="1200" baseline="0" dirty="0" smtClean="0">
                <a:latin typeface="Times New Roman" panose="02020603050405020304" pitchFamily="18" charset="0"/>
                <a:cs typeface="Times New Roman" panose="02020603050405020304" pitchFamily="18" charset="0"/>
              </a:rPr>
              <a:t>Taigi, vertinimų poveikis pasireiškia tada, kai tos žinios naudojamos </a:t>
            </a:r>
            <a:r>
              <a:rPr lang="lt-LT" sz="1200" b="1" baseline="0" dirty="0" smtClean="0">
                <a:latin typeface="Times New Roman" panose="02020603050405020304" pitchFamily="18" charset="0"/>
                <a:cs typeface="Times New Roman" panose="02020603050405020304" pitchFamily="18" charset="0"/>
              </a:rPr>
              <a:t>viešosios politikos tobulinimui. T.y. vertinimo žinių naudojimas sprendimų priėmime.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lt-LT" sz="1200"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sz="1200" baseline="0" dirty="0" smtClean="0">
                <a:latin typeface="Times New Roman" panose="02020603050405020304" pitchFamily="18" charset="0"/>
                <a:cs typeface="Times New Roman" panose="02020603050405020304" pitchFamily="18" charset="0"/>
              </a:rPr>
              <a:t>Kadangi vertinimas yra gana brangus viešojo valdymo instrumentas, susiduriame su būtinybe pamatuoti jo rezultatų naudojimą ir poveikį.</a:t>
            </a:r>
            <a:endParaRPr lang="lt-LT" sz="1200" b="0" i="0" u="none" strike="noStrike" cap="none" baseline="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00000"/>
              </a:lnSpc>
              <a:spcBef>
                <a:spcPts val="0"/>
              </a:spcBef>
              <a:spcAft>
                <a:spcPts val="0"/>
              </a:spcAft>
              <a:buSzPts val="1400"/>
              <a:buNone/>
            </a:pPr>
            <a:r>
              <a:rPr lang="lt-LT" sz="1200" b="1" baseline="0" dirty="0" smtClean="0">
                <a:latin typeface="Times New Roman" panose="02020603050405020304" pitchFamily="18" charset="0"/>
                <a:cs typeface="Times New Roman" panose="02020603050405020304" pitchFamily="18" charset="0"/>
              </a:rPr>
              <a:t>Ar poveikis objektyviai išmatuojamas? Atsakymas būtų toks:</a:t>
            </a:r>
          </a:p>
          <a:p>
            <a:pPr marL="0" lvl="0" indent="0" algn="l" rtl="0">
              <a:lnSpc>
                <a:spcPct val="100000"/>
              </a:lnSpc>
              <a:spcBef>
                <a:spcPts val="0"/>
              </a:spcBef>
              <a:spcAft>
                <a:spcPts val="0"/>
              </a:spcAft>
              <a:buSzPts val="1400"/>
              <a:buNone/>
            </a:pPr>
            <a:r>
              <a:rPr lang="lt-LT" sz="1200" b="0" baseline="0" dirty="0" smtClean="0">
                <a:latin typeface="Times New Roman" panose="02020603050405020304" pitchFamily="18" charset="0"/>
                <a:cs typeface="Times New Roman" panose="02020603050405020304" pitchFamily="18" charset="0"/>
              </a:rPr>
              <a:t>Vertinimų poveikio objektyviai išmatuoti neįmanoma, nes nėra jokio objektyvaus rekomendacijos ar sukurtos žinios matavimo vieneto. Tai tėra tik nuomonės.</a:t>
            </a:r>
          </a:p>
          <a:p>
            <a:pPr marL="0" lvl="0" indent="0" algn="l" rtl="0">
              <a:lnSpc>
                <a:spcPct val="100000"/>
              </a:lnSpc>
              <a:spcBef>
                <a:spcPts val="0"/>
              </a:spcBef>
              <a:spcAft>
                <a:spcPts val="0"/>
              </a:spcAft>
              <a:buSzPts val="1400"/>
              <a:buNone/>
            </a:pPr>
            <a:endParaRPr lang="lt-LT" sz="1200" b="1"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sz="1200" baseline="0" dirty="0" smtClean="0">
                <a:latin typeface="Times New Roman" panose="02020603050405020304" pitchFamily="18" charset="0"/>
                <a:cs typeface="Times New Roman" panose="02020603050405020304" pitchFamily="18" charset="0"/>
              </a:rPr>
              <a:t>Tam tikslui ir susikonstruojame kaitos teoriją.</a:t>
            </a:r>
          </a:p>
          <a:p>
            <a:pPr marL="0" lvl="0" indent="0" algn="l" rtl="0">
              <a:lnSpc>
                <a:spcPct val="100000"/>
              </a:lnSpc>
              <a:spcBef>
                <a:spcPts val="0"/>
              </a:spcBef>
              <a:spcAft>
                <a:spcPts val="0"/>
              </a:spcAft>
              <a:buSzPts val="1400"/>
              <a:buNone/>
            </a:pPr>
            <a:r>
              <a:rPr lang="lt-LT" sz="1200" baseline="0" dirty="0" smtClean="0">
                <a:latin typeface="Times New Roman" panose="02020603050405020304" pitchFamily="18" charset="0"/>
                <a:cs typeface="Times New Roman" panose="02020603050405020304" pitchFamily="18" charset="0"/>
              </a:rPr>
              <a:t>1. </a:t>
            </a:r>
            <a:r>
              <a:rPr lang="lt-LT" sz="1200" b="0" i="0" u="none" strike="noStrike" cap="none" baseline="0" dirty="0" smtClean="0">
                <a:solidFill>
                  <a:schemeClr val="dk1"/>
                </a:solidFill>
                <a:latin typeface="Times New Roman" panose="02020603050405020304" pitchFamily="18" charset="0"/>
                <a:ea typeface="Calibri"/>
                <a:cs typeface="Times New Roman" panose="02020603050405020304" pitchFamily="18" charset="0"/>
                <a:sym typeface="Calibri"/>
              </a:rPr>
              <a:t>Jei vertinimai skirti techninio pobūdžio (pvz., kaip efektyviau programos įgyvendinti priemones) problemoms spręsti ir jų „racionaliausio“ sprendimo paieškai, tuomet vertinime sukurtos žinios yra formalizuojamos, paverčiant jas rekomendacijomis, o rezultatas – „kokybiškų“ rekomendacijų įgyvendinimas, poveikis – efektyviau įgyvendinta priemonė. Skaidrėje matome vyraujančią kaitos teoriją.</a:t>
            </a:r>
          </a:p>
          <a:p>
            <a:pPr marL="0" lvl="0" indent="0" algn="l" rtl="0">
              <a:lnSpc>
                <a:spcPct val="100000"/>
              </a:lnSpc>
              <a:spcBef>
                <a:spcPts val="0"/>
              </a:spcBef>
              <a:spcAft>
                <a:spcPts val="0"/>
              </a:spcAft>
              <a:buSzPts val="1400"/>
              <a:buNone/>
            </a:pPr>
            <a:r>
              <a:rPr lang="lt-LT" sz="1200" b="0" i="0" u="none" strike="noStrike" cap="none" baseline="0" dirty="0" smtClean="0">
                <a:solidFill>
                  <a:schemeClr val="dk1"/>
                </a:solidFill>
                <a:latin typeface="Times New Roman" panose="02020603050405020304" pitchFamily="18" charset="0"/>
                <a:ea typeface="Calibri"/>
                <a:cs typeface="Times New Roman" panose="02020603050405020304" pitchFamily="18" charset="0"/>
                <a:sym typeface="Calibri"/>
              </a:rPr>
              <a:t>Toks požiūris gali būti nevisiškai tinkamas, jei susiduriama su strateginėmis problemomis (pvz., žemas mokymosi visą gyvenimą lygis), kurių sprendimas reikalauja daugiamečių ir koordinuotų daugelio institucijų pastangų. Tokiais atvejais konstruojame alternatyvią kaitos teoriją, kur naujos kolektyvinės žinios formalizuojamos kaip rekomendacijos (daryk tai) ir strateginiai siūlymai (žinok tai),  o rezultatai – suinteresuotų pusių pamatinių įsitikinimų kaita, platus konsensusas dėl esminių pokyčių ir kaitos „savininkų” įgalinimas. Tokie vertinimai, be abejo, taip pat apima rekomendacijas. Tačiau mažai tikėtina, kad ribotos apimties vertinimų rekomendacijos gebės pateikti detalų struktūrinių reformų planą.</a:t>
            </a:r>
          </a:p>
          <a:p>
            <a:pPr marL="0" lvl="0" indent="0" algn="l" rtl="0">
              <a:lnSpc>
                <a:spcPct val="100000"/>
              </a:lnSpc>
              <a:spcBef>
                <a:spcPts val="0"/>
              </a:spcBef>
              <a:spcAft>
                <a:spcPts val="0"/>
              </a:spcAft>
              <a:buSzPts val="1400"/>
              <a:buNone/>
            </a:pPr>
            <a:endParaRPr lang="lt-LT" sz="1200" b="0" i="0" u="none" strike="noStrike" cap="none" baseline="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rtl="0"/>
            <a:r>
              <a:rPr lang="lt-LT" sz="1200" b="0" i="0" u="none" strike="noStrike" cap="none" baseline="0" dirty="0" smtClean="0">
                <a:solidFill>
                  <a:schemeClr val="dk1"/>
                </a:solidFill>
                <a:latin typeface="Times New Roman" panose="02020603050405020304" pitchFamily="18" charset="0"/>
                <a:ea typeface="Calibri"/>
                <a:cs typeface="Times New Roman" panose="02020603050405020304" pitchFamily="18" charset="0"/>
                <a:sym typeface="Calibri"/>
              </a:rPr>
              <a:t>Toliau pereiti prie 5 skaidrės </a:t>
            </a:r>
          </a:p>
          <a:p>
            <a:pPr marL="0" lvl="0" indent="0" algn="l" rtl="0">
              <a:lnSpc>
                <a:spcPct val="100000"/>
              </a:lnSpc>
              <a:spcBef>
                <a:spcPts val="0"/>
              </a:spcBef>
              <a:spcAft>
                <a:spcPts val="0"/>
              </a:spcAft>
              <a:buSzPts val="1400"/>
              <a:buNone/>
            </a:pPr>
            <a:endParaRPr lang="lt-LT" baseline="0" dirty="0" smtClean="0"/>
          </a:p>
          <a:p>
            <a:pPr marL="0" lvl="0" indent="0" algn="l" rtl="0">
              <a:lnSpc>
                <a:spcPct val="100000"/>
              </a:lnSpc>
              <a:spcBef>
                <a:spcPts val="0"/>
              </a:spcBef>
              <a:spcAft>
                <a:spcPts val="0"/>
              </a:spcAft>
              <a:buSzPts val="1400"/>
              <a:buNone/>
            </a:pPr>
            <a:r>
              <a:rPr lang="lt-LT" baseline="0" dirty="0" smtClean="0"/>
              <a:t> </a:t>
            </a:r>
          </a:p>
          <a:p>
            <a:pPr marL="0" lvl="0" indent="0" algn="l" rtl="0">
              <a:lnSpc>
                <a:spcPct val="100000"/>
              </a:lnSpc>
              <a:spcBef>
                <a:spcPts val="0"/>
              </a:spcBef>
              <a:spcAft>
                <a:spcPts val="0"/>
              </a:spcAft>
              <a:buSzPts val="1400"/>
              <a:buNone/>
            </a:pPr>
            <a:endParaRPr lang="lt-LT" baseline="0" dirty="0" smtClean="0"/>
          </a:p>
          <a:p>
            <a:pPr marL="0" lvl="0" indent="0" algn="l" rtl="0">
              <a:lnSpc>
                <a:spcPct val="100000"/>
              </a:lnSpc>
              <a:spcBef>
                <a:spcPts val="0"/>
              </a:spcBef>
              <a:spcAft>
                <a:spcPts val="0"/>
              </a:spcAft>
              <a:buSzPts val="1400"/>
              <a:buNone/>
            </a:pPr>
            <a:endParaRPr lang="lt-LT" baseline="0" dirty="0" smtClean="0"/>
          </a:p>
          <a:p>
            <a:pPr marL="0" lvl="0" indent="0" algn="l" rtl="0">
              <a:lnSpc>
                <a:spcPct val="100000"/>
              </a:lnSpc>
              <a:spcBef>
                <a:spcPts val="0"/>
              </a:spcBef>
              <a:spcAft>
                <a:spcPts val="0"/>
              </a:spcAft>
              <a:buSzPts val="1400"/>
              <a:buNone/>
            </a:pPr>
            <a:endParaRPr lang="lt-LT" baseline="0" dirty="0" smtClean="0"/>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r>
              <a:rPr lang="lt-LT" sz="1200" b="0" i="0" u="none" strike="noStrike" cap="none" dirty="0" smtClean="0">
                <a:solidFill>
                  <a:schemeClr val="dk1"/>
                </a:solidFill>
                <a:effectLst/>
                <a:latin typeface="Calibri"/>
                <a:ea typeface="Calibri"/>
                <a:cs typeface="Calibri"/>
                <a:sym typeface="Calibri"/>
              </a:rPr>
              <a:t> </a:t>
            </a:r>
            <a:r>
              <a:rPr lang="lt-LT" sz="1200" b="1" i="0" u="none" strike="noStrike" cap="none" dirty="0" smtClean="0">
                <a:solidFill>
                  <a:schemeClr val="dk1"/>
                </a:solidFill>
                <a:effectLst/>
                <a:latin typeface="Calibri"/>
                <a:ea typeface="Calibri"/>
                <a:cs typeface="Calibri"/>
                <a:sym typeface="Calibri"/>
              </a:rPr>
              <a:t>Dabar norėčiau trumpai pristatyti vertinimo rezultatų naudojimo sistemą Lietuvoje</a:t>
            </a:r>
          </a:p>
          <a:p>
            <a:endParaRPr lang="lt-LT" sz="1200" b="0" i="0" u="none" strike="noStrike" cap="none" dirty="0" smtClean="0">
              <a:solidFill>
                <a:schemeClr val="dk1"/>
              </a:solidFill>
              <a:effectLst/>
              <a:latin typeface="Calibri"/>
              <a:ea typeface="Calibri"/>
              <a:cs typeface="Calibri"/>
              <a:sym typeface="Calibri"/>
            </a:endParaRPr>
          </a:p>
          <a:p>
            <a:r>
              <a:rPr lang="lt-LT" sz="1200" b="0" i="0" u="none" strike="noStrike" cap="none" dirty="0" smtClean="0">
                <a:solidFill>
                  <a:schemeClr val="dk1"/>
                </a:solidFill>
                <a:effectLst/>
                <a:latin typeface="Calibri"/>
                <a:ea typeface="Calibri"/>
                <a:cs typeface="Calibri"/>
                <a:sym typeface="Calibri"/>
              </a:rPr>
              <a:t>per 30 dienų nuo veiksmų programos vertinimo projekto veiklos įgyvendinimo pabaigos elektroniniu būdu pateikti vadovaujančiajai institucijai informaciją apie visas vertinimo ataskaitoje pateiktas vertinimo rekomendacijas pagal ES struktūrinių fondų lėšų panaudojimo vertinimo rekomendacijų lentelės formą (5 priedas);</a:t>
            </a:r>
          </a:p>
          <a:p>
            <a:r>
              <a:rPr lang="lt-LT" sz="1200" b="0" i="0" u="none" strike="noStrike" cap="none" dirty="0" smtClean="0">
                <a:solidFill>
                  <a:schemeClr val="dk1"/>
                </a:solidFill>
                <a:effectLst/>
                <a:latin typeface="Calibri"/>
                <a:ea typeface="Calibri"/>
                <a:cs typeface="Calibri"/>
                <a:sym typeface="Calibri"/>
              </a:rPr>
              <a:t>110.3.	per 60 dienų nuo veiksmų programos vertinimo projekto veiklos įgyvendinimo pabaigos parengti ES struktūrinių fondų lėšų panaudojimo vertinimo rekomendacijų įgyvendinimo veiksmų planą (toliau – veiksmų planas), į kurį įtraukiamos techninės paramos gavėjo priimtos įgyvendinti vertinimo rekomendacijos. Veiksmų planas rengiamas pagal 6 priede nustatytą formą;</a:t>
            </a:r>
          </a:p>
          <a:p>
            <a:r>
              <a:rPr lang="lt-LT" sz="1200" b="0" i="0" u="none" strike="noStrike" cap="none" dirty="0" smtClean="0">
                <a:solidFill>
                  <a:schemeClr val="dk1"/>
                </a:solidFill>
                <a:effectLst/>
                <a:latin typeface="Calibri"/>
                <a:ea typeface="Calibri"/>
                <a:cs typeface="Calibri"/>
                <a:sym typeface="Calibri"/>
              </a:rPr>
              <a:t>110.4.	per 30 dienų nuo veiksmų programos vertinimo projekto veiklos įgyvendinimo pabaigos informuoti institucijas apie joms skirtas techninės paramos gavėjo atlikto veiksmų programos vertinimo projekto vertinimo rekomendacijas.</a:t>
            </a:r>
          </a:p>
          <a:p>
            <a:r>
              <a:rPr lang="lt-LT" sz="1200" b="0" i="0" u="none" strike="noStrike" cap="none" dirty="0" smtClean="0">
                <a:solidFill>
                  <a:schemeClr val="dk1"/>
                </a:solidFill>
                <a:effectLst/>
                <a:latin typeface="Calibri"/>
                <a:cs typeface="Calibri"/>
                <a:sym typeface="Calibri"/>
              </a:rPr>
              <a:t>Strateginių siūlymų</a:t>
            </a:r>
            <a:r>
              <a:rPr lang="lt-LT" sz="1200" b="0" i="0" u="none" strike="noStrike" cap="none" baseline="0" dirty="0" smtClean="0">
                <a:solidFill>
                  <a:schemeClr val="dk1"/>
                </a:solidFill>
                <a:effectLst/>
                <a:latin typeface="Calibri"/>
                <a:cs typeface="Calibri"/>
                <a:sym typeface="Calibri"/>
              </a:rPr>
              <a:t> įgyvendinimo monitoringas neatliekamas nuolat, periodiškai, porą  kartų per programavimo laikotarpį atliekame strateginių siūlymų įgyvendinimo vertinimą</a:t>
            </a:r>
            <a:endParaRPr lang="lt-LT" sz="1200" b="0" i="0" u="none" strike="noStrike" cap="none" dirty="0" smtClean="0">
              <a:solidFill>
                <a:schemeClr val="dk1"/>
              </a:solidFill>
              <a:effectLst/>
              <a:latin typeface="Calibri"/>
              <a:cs typeface="Calibri"/>
              <a:sym typeface="Calibri"/>
            </a:endParaRPr>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dirty="0" smtClean="0"/>
              <a:t>Kodėl sudėtingas, plataus konsensuso reikalaujančias rekomendacijas pavadinome strateginiais siūlymais?</a:t>
            </a:r>
          </a:p>
          <a:p>
            <a:pPr marL="0" lvl="0" indent="0" algn="l" rtl="0">
              <a:lnSpc>
                <a:spcPct val="100000"/>
              </a:lnSpc>
              <a:spcBef>
                <a:spcPts val="0"/>
              </a:spcBef>
              <a:spcAft>
                <a:spcPts val="0"/>
              </a:spcAft>
              <a:buSzPts val="1400"/>
              <a:buNone/>
            </a:pPr>
            <a:r>
              <a:rPr lang="lt-LT" dirty="0" smtClean="0"/>
              <a:t>Kuo skiriasi strateginiai siūlymai ir rekomendacijos?</a:t>
            </a:r>
          </a:p>
          <a:p>
            <a:pPr marL="0" lvl="0" indent="0" algn="l" rtl="0">
              <a:lnSpc>
                <a:spcPct val="100000"/>
              </a:lnSpc>
              <a:spcBef>
                <a:spcPts val="0"/>
              </a:spcBef>
              <a:spcAft>
                <a:spcPts val="0"/>
              </a:spcAft>
              <a:buSzPts val="1400"/>
              <a:buNone/>
            </a:pPr>
            <a:r>
              <a:rPr lang="lt-LT" dirty="0" smtClean="0"/>
              <a:t>Šį</a:t>
            </a:r>
            <a:r>
              <a:rPr lang="lt-LT" baseline="0" dirty="0" smtClean="0"/>
              <a:t> sprendimą padiktavo vertinimo ataskaitose pateiktų rekomendacijų aptarimų eiga, bei rekomendacijų įgyvendinimo analizė.</a:t>
            </a:r>
          </a:p>
          <a:p>
            <a:pPr marL="0" lvl="0" indent="0" algn="l" rtl="0">
              <a:lnSpc>
                <a:spcPct val="100000"/>
              </a:lnSpc>
              <a:spcBef>
                <a:spcPts val="0"/>
              </a:spcBef>
              <a:spcAft>
                <a:spcPts val="0"/>
              </a:spcAft>
              <a:buSzPts val="1400"/>
              <a:buNone/>
            </a:pPr>
            <a:r>
              <a:rPr lang="lt-LT" baseline="0" dirty="0" smtClean="0"/>
              <a:t>Paprastai tariant, aptariant vertinimo rekomendacijas, vertinimo savininkai dažniausiai nežinodavo ką daryti su rekomendacijomis, kurios reikalavo pamatinių įsitikinimų keitimo, viešosios politikos krypčių keitimo ar plataus konsensuso sprendimui priimti. Tokios rekomendacijos buvo braukiamos iš vertinimo ataskaitų rekomendacijų lentelių, tradiciškai nebūdavo įtraukiamos į veiksmų planus rekomendacijoms įgyvendinti arba būdavo ignoruojamos ar paprastai neįgyvendinamos. Taip svarbios žinios tiesiog pasimesdavo ataskaitų tekstuose.</a:t>
            </a:r>
          </a:p>
          <a:p>
            <a:pPr marL="0" lvl="0" indent="0" algn="l" rtl="0">
              <a:lnSpc>
                <a:spcPct val="100000"/>
              </a:lnSpc>
              <a:spcBef>
                <a:spcPts val="0"/>
              </a:spcBef>
              <a:spcAft>
                <a:spcPts val="0"/>
              </a:spcAft>
              <a:buSzPts val="1400"/>
              <a:buNone/>
            </a:pPr>
            <a:r>
              <a:rPr lang="lt-LT" baseline="0" dirty="0" smtClean="0"/>
              <a:t>Todėl kuriant vertinimo rezultatų panaudojimo </a:t>
            </a:r>
            <a:r>
              <a:rPr lang="lt-LT" baseline="0" dirty="0" err="1" smtClean="0"/>
              <a:t>stebėsenos</a:t>
            </a:r>
            <a:r>
              <a:rPr lang="lt-LT" baseline="0" dirty="0" smtClean="0"/>
              <a:t> sistemą, rekomendacijas, kurios reikalauja sisteminių pokyčių, kurių įgyvendinimą turi užtikrinti kelios institucijos ir būtinas veiksmų koordinavimas pavadinome strateginiais siūlymais. Strateginiams siūlymai – tai sudėtingos rekomendacijos ilgalaikėms kompleksinėms problemoms  spręsti. Jie nurodo pokyčio kryptį, bet ne planą pokyčiams pasiekti</a:t>
            </a:r>
          </a:p>
          <a:p>
            <a:pPr marL="0" lvl="0" indent="0" algn="l" rtl="0">
              <a:lnSpc>
                <a:spcPct val="100000"/>
              </a:lnSpc>
              <a:spcBef>
                <a:spcPts val="0"/>
              </a:spcBef>
              <a:spcAft>
                <a:spcPts val="0"/>
              </a:spcAft>
              <a:buSzPts val="1400"/>
              <a:buNone/>
            </a:pPr>
            <a:r>
              <a:rPr lang="lt-LT" dirty="0" smtClean="0"/>
              <a:t>Rekomendacijomis laikome „daryk tai“ tipo patarimus, kurie gali būti įgyvendinti per 1 metus, pateikia konkrečius veiksmus, kurių reikia imtis.</a:t>
            </a:r>
          </a:p>
          <a:p>
            <a:pPr marL="0" lvl="0" indent="0" algn="l" rtl="0">
              <a:lnSpc>
                <a:spcPct val="100000"/>
              </a:lnSpc>
              <a:spcBef>
                <a:spcPts val="0"/>
              </a:spcBef>
              <a:spcAft>
                <a:spcPts val="0"/>
              </a:spcAft>
              <a:buSzPts val="1400"/>
              <a:buNone/>
            </a:pPr>
            <a:r>
              <a:rPr lang="lt-LT" dirty="0" smtClean="0"/>
              <a:t>Vertinimo ataskaitos rekomendacijų lentelėje turi būti įtrauktos tiek rekomendacijos tiek ir strateginiai</a:t>
            </a:r>
            <a:r>
              <a:rPr lang="lt-LT" baseline="0" dirty="0" smtClean="0"/>
              <a:t> siūlymai, konkrečiai nurodant, „kas yra kas“.</a:t>
            </a:r>
            <a:endParaRPr dirty="0"/>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r>
              <a:rPr lang="lt-LT" sz="1200" b="1" i="0" u="none" strike="noStrike" cap="none" dirty="0" smtClean="0">
                <a:solidFill>
                  <a:schemeClr val="dk1"/>
                </a:solidFill>
                <a:effectLst/>
                <a:latin typeface="Calibri"/>
                <a:ea typeface="Calibri"/>
                <a:cs typeface="Calibri"/>
                <a:sym typeface="Calibri"/>
              </a:rPr>
              <a:t> Dabar ir norėčiau pristatyti šio vertinimo rezultatus.</a:t>
            </a:r>
          </a:p>
          <a:p>
            <a:r>
              <a:rPr lang="lt-LT" sz="1200" b="1" i="0" u="none" strike="noStrike" cap="none" dirty="0" smtClean="0">
                <a:solidFill>
                  <a:schemeClr val="dk1"/>
                </a:solidFill>
                <a:effectLst/>
                <a:latin typeface="Calibri"/>
                <a:ea typeface="Calibri"/>
                <a:cs typeface="Calibri"/>
                <a:sym typeface="Calibri"/>
              </a:rPr>
              <a:t>Pirma</a:t>
            </a:r>
            <a:r>
              <a:rPr lang="lt-LT" sz="1200" b="1" i="0" u="none" strike="noStrike" cap="none" baseline="0" dirty="0" smtClean="0">
                <a:solidFill>
                  <a:schemeClr val="dk1"/>
                </a:solidFill>
                <a:effectLst/>
                <a:latin typeface="Calibri"/>
                <a:ea typeface="Calibri"/>
                <a:cs typeface="Calibri"/>
                <a:sym typeface="Calibri"/>
              </a:rPr>
              <a:t> gera išvada - </a:t>
            </a:r>
            <a:endParaRPr lang="lt-LT" sz="1200" b="1"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formaliai Lietuviška vertinimo rekomendacijų įgyvendinimo sistema veikia gerai:</a:t>
            </a:r>
          </a:p>
          <a:p>
            <a:r>
              <a:rPr lang="lt-LT" sz="1200" b="0" i="0" u="none" strike="noStrike" cap="none" dirty="0" smtClean="0">
                <a:solidFill>
                  <a:schemeClr val="dk1"/>
                </a:solidFill>
                <a:effectLst/>
                <a:latin typeface="Calibri"/>
                <a:ea typeface="Calibri"/>
                <a:cs typeface="Calibri"/>
                <a:sym typeface="Calibri"/>
              </a:rPr>
              <a:t>312 </a:t>
            </a:r>
            <a:r>
              <a:rPr lang="lt-LT" sz="1200" b="0" i="0" u="none" strike="noStrike" cap="none" dirty="0" err="1" smtClean="0">
                <a:solidFill>
                  <a:schemeClr val="dk1"/>
                </a:solidFill>
                <a:effectLst/>
                <a:latin typeface="Calibri"/>
                <a:ea typeface="Calibri"/>
                <a:cs typeface="Calibri"/>
                <a:sym typeface="Calibri"/>
              </a:rPr>
              <a:t>rek</a:t>
            </a:r>
            <a:r>
              <a:rPr lang="lt-LT" sz="1200" b="0" i="0" u="none" strike="noStrike" cap="none" dirty="0" smtClean="0">
                <a:solidFill>
                  <a:schemeClr val="dk1"/>
                </a:solidFill>
                <a:effectLst/>
                <a:latin typeface="Calibri"/>
                <a:ea typeface="Calibri"/>
                <a:cs typeface="Calibri"/>
                <a:sym typeface="Calibri"/>
              </a:rPr>
              <a:t> ir </a:t>
            </a:r>
            <a:r>
              <a:rPr lang="lt-LT" sz="1200" b="0" i="0" u="none" strike="noStrike" cap="none" dirty="0" err="1" smtClean="0">
                <a:solidFill>
                  <a:schemeClr val="dk1"/>
                </a:solidFill>
                <a:effectLst/>
                <a:latin typeface="Calibri"/>
                <a:ea typeface="Calibri"/>
                <a:cs typeface="Calibri"/>
                <a:sym typeface="Calibri"/>
              </a:rPr>
              <a:t>str</a:t>
            </a:r>
            <a:r>
              <a:rPr lang="lt-LT" sz="1200" b="0" i="0" u="none" strike="noStrike" cap="none" dirty="0" smtClean="0">
                <a:solidFill>
                  <a:schemeClr val="dk1"/>
                </a:solidFill>
                <a:effectLst/>
                <a:latin typeface="Calibri"/>
                <a:ea typeface="Calibri"/>
                <a:cs typeface="Calibri"/>
                <a:sym typeface="Calibri"/>
              </a:rPr>
              <a:t> </a:t>
            </a:r>
            <a:r>
              <a:rPr lang="lt-LT" sz="1200" b="0" i="0" u="none" strike="noStrike" cap="none" dirty="0" err="1" smtClean="0">
                <a:solidFill>
                  <a:schemeClr val="dk1"/>
                </a:solidFill>
                <a:effectLst/>
                <a:latin typeface="Calibri"/>
                <a:ea typeface="Calibri"/>
                <a:cs typeface="Calibri"/>
                <a:sym typeface="Calibri"/>
              </a:rPr>
              <a:t>siūl</a:t>
            </a:r>
            <a:r>
              <a:rPr lang="lt-LT" sz="1200" b="0" i="0" u="none" strike="noStrike" cap="none" dirty="0" smtClean="0">
                <a:solidFill>
                  <a:schemeClr val="dk1"/>
                </a:solidFill>
                <a:effectLst/>
                <a:latin typeface="Calibri"/>
                <a:ea typeface="Calibri"/>
                <a:cs typeface="Calibri"/>
                <a:sym typeface="Calibri"/>
              </a:rPr>
              <a:t> </a:t>
            </a:r>
          </a:p>
          <a:p>
            <a:r>
              <a:rPr lang="lt-LT" sz="1200" b="0" i="0" u="none" strike="noStrike" cap="none" dirty="0" smtClean="0">
                <a:solidFill>
                  <a:schemeClr val="dk1"/>
                </a:solidFill>
                <a:effectLst/>
                <a:latin typeface="Calibri"/>
                <a:ea typeface="Calibri"/>
                <a:cs typeface="Calibri"/>
                <a:sym typeface="Calibri"/>
              </a:rPr>
              <a:t>175 rekomendacijos, 68 </a:t>
            </a:r>
            <a:r>
              <a:rPr lang="lt-LT" sz="1200" b="0" i="0" u="none" strike="noStrike" cap="none" dirty="0" err="1" smtClean="0">
                <a:solidFill>
                  <a:schemeClr val="dk1"/>
                </a:solidFill>
                <a:effectLst/>
                <a:latin typeface="Calibri"/>
                <a:ea typeface="Calibri"/>
                <a:cs typeface="Calibri"/>
                <a:sym typeface="Calibri"/>
              </a:rPr>
              <a:t>proc</a:t>
            </a:r>
            <a:r>
              <a:rPr lang="lt-LT" sz="1200" b="0" i="0" u="none" strike="noStrike" cap="none" dirty="0" smtClean="0">
                <a:solidFill>
                  <a:schemeClr val="dk1"/>
                </a:solidFill>
                <a:effectLst/>
                <a:latin typeface="Calibri"/>
                <a:ea typeface="Calibri"/>
                <a:cs typeface="Calibri"/>
                <a:sym typeface="Calibri"/>
              </a:rPr>
              <a:t> įgyvendinta /įgyvendinama</a:t>
            </a:r>
          </a:p>
          <a:p>
            <a:pPr lvl="0"/>
            <a:r>
              <a:rPr lang="lt-LT" sz="1200" b="1" i="1" u="none" strike="noStrike" cap="none" dirty="0" smtClean="0">
                <a:solidFill>
                  <a:schemeClr val="dk1"/>
                </a:solidFill>
                <a:effectLst/>
                <a:latin typeface="Calibri"/>
                <a:ea typeface="Calibri"/>
                <a:cs typeface="Calibri"/>
                <a:sym typeface="Calibri"/>
              </a:rPr>
              <a:t>Absoliuti dauguma rekomendacijų yra įgyvendinamos</a:t>
            </a:r>
            <a:r>
              <a:rPr lang="lt-LT" sz="1200" b="1" i="0" u="none" strike="noStrike" cap="none" dirty="0" smtClean="0">
                <a:solidFill>
                  <a:schemeClr val="dk1"/>
                </a:solidFill>
                <a:effectLst/>
                <a:latin typeface="Calibri"/>
                <a:ea typeface="Calibri"/>
                <a:cs typeface="Calibri"/>
                <a:sym typeface="Calibri"/>
              </a:rPr>
              <a:t> (49 proc. rekomendacijų jau įgyvendintos, 34 proc. – įgyvendinamos, </a:t>
            </a:r>
          </a:p>
          <a:p>
            <a:pPr lvl="0"/>
            <a:r>
              <a:rPr lang="lt-LT" sz="1200" b="0" i="1" u="none" strike="noStrike" cap="none" dirty="0" smtClean="0">
                <a:solidFill>
                  <a:schemeClr val="dk1"/>
                </a:solidFill>
                <a:effectLst/>
                <a:latin typeface="Calibri"/>
                <a:ea typeface="Calibri"/>
                <a:cs typeface="Calibri"/>
                <a:sym typeface="Calibri"/>
              </a:rPr>
              <a:t>Rekomendacijos įtraukimas į veiksmų planą greičiausiai reiškia ir jos įgyvendinimo lemtį</a:t>
            </a:r>
            <a:r>
              <a:rPr lang="lt-LT" sz="1200" b="0" i="0" u="none" strike="noStrike" cap="none" dirty="0" smtClean="0">
                <a:solidFill>
                  <a:schemeClr val="dk1"/>
                </a:solidFill>
                <a:effectLst/>
                <a:latin typeface="Calibri"/>
                <a:ea typeface="Calibri"/>
                <a:cs typeface="Calibri"/>
                <a:sym typeface="Calibri"/>
              </a:rPr>
              <a:t> – statistinių ryšių tarp kintamųjų analizė rodo, kad jei institucijos nusprendžia rekomendacijas įtraukti į įgyvendinimo planą, jos dažniausiai yra įgyvendinamos. Koreliacija tarp rekomendacijos (</a:t>
            </a:r>
            <a:r>
              <a:rPr lang="lt-LT" sz="1200" b="0" i="0" u="none" strike="noStrike" cap="none" dirty="0" err="1" smtClean="0">
                <a:solidFill>
                  <a:schemeClr val="dk1"/>
                </a:solidFill>
                <a:effectLst/>
                <a:latin typeface="Calibri"/>
                <a:ea typeface="Calibri"/>
                <a:cs typeface="Calibri"/>
                <a:sym typeface="Calibri"/>
              </a:rPr>
              <a:t>ne)įgyvendinimo</a:t>
            </a:r>
            <a:r>
              <a:rPr lang="lt-LT" sz="1200" b="0" i="0" u="none" strike="noStrike" cap="none" dirty="0" smtClean="0">
                <a:solidFill>
                  <a:schemeClr val="dk1"/>
                </a:solidFill>
                <a:effectLst/>
                <a:latin typeface="Calibri"/>
                <a:ea typeface="Calibri"/>
                <a:cs typeface="Calibri"/>
                <a:sym typeface="Calibri"/>
              </a:rPr>
              <a:t> ir (</a:t>
            </a:r>
            <a:r>
              <a:rPr lang="lt-LT" sz="1200" b="0" i="0" u="none" strike="noStrike" cap="none" dirty="0" err="1" smtClean="0">
                <a:solidFill>
                  <a:schemeClr val="dk1"/>
                </a:solidFill>
                <a:effectLst/>
                <a:latin typeface="Calibri"/>
                <a:ea typeface="Calibri"/>
                <a:cs typeface="Calibri"/>
                <a:sym typeface="Calibri"/>
              </a:rPr>
              <a:t>ne)įtraukimu</a:t>
            </a:r>
            <a:r>
              <a:rPr lang="lt-LT" sz="1200" b="0" i="0" u="none" strike="noStrike" cap="none" dirty="0" smtClean="0">
                <a:solidFill>
                  <a:schemeClr val="dk1"/>
                </a:solidFill>
                <a:effectLst/>
                <a:latin typeface="Calibri"/>
                <a:ea typeface="Calibri"/>
                <a:cs typeface="Calibri"/>
                <a:sym typeface="Calibri"/>
              </a:rPr>
              <a:t> į veiksmų planą yra stipriausia, lyginant su kitais veiksniais (rekomendacijos sritimi, tipu, įgyvendinimo terminu, rekomendacijos savininku ir jų skaičiumi ar konkrečiu vertinimu). Absoliuti dauguma (75,4 proc.) rekomendacijų yra įtrauktos į veiksmų planą – reiškia, yra arba bus įgyvendintos</a:t>
            </a:r>
          </a:p>
          <a:p>
            <a:pPr lvl="0"/>
            <a:r>
              <a:rPr lang="lt-LT" sz="1200" b="1" i="1" u="none" strike="noStrike" cap="none" dirty="0" smtClean="0">
                <a:solidFill>
                  <a:schemeClr val="dk1"/>
                </a:solidFill>
                <a:effectLst/>
                <a:latin typeface="Calibri"/>
                <a:ea typeface="Calibri"/>
                <a:cs typeface="Calibri"/>
                <a:sym typeface="Calibri"/>
              </a:rPr>
              <a:t>Vertinimuose daugiausia pateikiamos tikslingos rekomendacijos – nukreiptos į tas veiklas, kuriose ministerijos savo kompetencijų ribose gali pasiekti didžiausio poveikio.</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Dažniausiai pateikiamos rekomendacijos dėl politikos įgyvendinimo priemonių.</a:t>
            </a:r>
            <a:r>
              <a:rPr lang="lt-LT" sz="1200" b="0" i="0" u="none" strike="noStrike" cap="none" baseline="0"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Kadangi vertinimus įprastai užsako už ES struktūrinių fondų įgyvendinimą atsakingi ministerijų tarnautojai, jiems naudingiausia gauti pasiūlymų dėl to, kaip tobulinti konkrečią politikos intervenciją. Rekomendacijos dėl administravimo, </a:t>
            </a:r>
            <a:r>
              <a:rPr lang="lt-LT" sz="1200" b="0" i="0" u="none" strike="noStrike" cap="none" dirty="0" err="1" smtClean="0">
                <a:solidFill>
                  <a:schemeClr val="dk1"/>
                </a:solidFill>
                <a:effectLst/>
                <a:latin typeface="Calibri"/>
                <a:ea typeface="Calibri"/>
                <a:cs typeface="Calibri"/>
                <a:sym typeface="Calibri"/>
              </a:rPr>
              <a:t>stebėsenos</a:t>
            </a:r>
            <a:r>
              <a:rPr lang="lt-LT" sz="1200" b="0" i="0" u="none" strike="noStrike" cap="none" dirty="0" smtClean="0">
                <a:solidFill>
                  <a:schemeClr val="dk1"/>
                </a:solidFill>
                <a:effectLst/>
                <a:latin typeface="Calibri"/>
                <a:ea typeface="Calibri"/>
                <a:cs typeface="Calibri"/>
                <a:sym typeface="Calibri"/>
              </a:rPr>
              <a:t> ir vertinimų sistemų taip pat tikslingos, tačiau šios sistemos mažiau tiesiogiai nulemia politikos intervencijų poveikį nei pačių intervencijų įgyvendinimas. Tuo tarpu rekomendacijas dėl politikos prioritetų pokyčių yra sudėtingiausia įgyvendinti, kadangi tokie pokyčiai reikalauja politinės valios, kurią sutelkti ES struktūrinių fondų departamentų tarnautojams yra sudėtinga</a:t>
            </a:r>
            <a:endParaRPr dirty="0"/>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lt-LT" dirty="0" smtClean="0"/>
          </a:p>
          <a:p>
            <a:pPr marL="0" lvl="0" indent="0" algn="l" rtl="0">
              <a:lnSpc>
                <a:spcPct val="100000"/>
              </a:lnSpc>
              <a:spcBef>
                <a:spcPts val="0"/>
              </a:spcBef>
              <a:spcAft>
                <a:spcPts val="0"/>
              </a:spcAft>
              <a:buSzPts val="1400"/>
              <a:buNone/>
            </a:pPr>
            <a:endParaRPr lang="lt-LT" dirty="0" smtClean="0"/>
          </a:p>
          <a:p>
            <a:r>
              <a:rPr lang="lt-LT" sz="1200" b="0" i="0" u="none" strike="noStrike" cap="none" dirty="0" smtClean="0">
                <a:solidFill>
                  <a:schemeClr val="dk1"/>
                </a:solidFill>
                <a:effectLst/>
                <a:latin typeface="Calibri"/>
                <a:ea typeface="Calibri"/>
                <a:cs typeface="Calibri"/>
                <a:sym typeface="Calibri"/>
              </a:rPr>
              <a:t>Kadangi strateginių siūlymų </a:t>
            </a:r>
            <a:r>
              <a:rPr lang="lt-LT" sz="1200" b="0" i="0" u="none" strike="noStrike" cap="none" dirty="0" err="1" smtClean="0">
                <a:solidFill>
                  <a:schemeClr val="dk1"/>
                </a:solidFill>
                <a:effectLst/>
                <a:latin typeface="Calibri"/>
                <a:ea typeface="Calibri"/>
                <a:cs typeface="Calibri"/>
                <a:sym typeface="Calibri"/>
              </a:rPr>
              <a:t>stebėsena</a:t>
            </a:r>
            <a:r>
              <a:rPr lang="lt-LT" sz="1200" b="0" i="0" u="none" strike="noStrike" cap="none" dirty="0" smtClean="0">
                <a:solidFill>
                  <a:schemeClr val="dk1"/>
                </a:solidFill>
                <a:effectLst/>
                <a:latin typeface="Calibri"/>
                <a:ea typeface="Calibri"/>
                <a:cs typeface="Calibri"/>
                <a:sym typeface="Calibri"/>
              </a:rPr>
              <a:t> nėra vykdoma, jų vaidmens sprendimų priėmimo procese analizė rėmėsi šiais metodais:</a:t>
            </a:r>
          </a:p>
          <a:p>
            <a:pPr lvl="0"/>
            <a:r>
              <a:rPr lang="lt-LT" sz="1200" b="0" i="0" u="none" strike="noStrike" cap="none" dirty="0" smtClean="0">
                <a:solidFill>
                  <a:schemeClr val="dk1"/>
                </a:solidFill>
                <a:effectLst/>
                <a:latin typeface="Calibri"/>
                <a:ea typeface="Calibri"/>
                <a:cs typeface="Calibri"/>
                <a:sym typeface="Calibri"/>
              </a:rPr>
              <a:t>2019 m. kovo – balandžio mėn. atliktos apklausos rezultatais. Finansų ministerija pateikė klausimyną institucijoms, kurioms skirti strateginiai siūlymai, klausiant, ar jie yra aktualūs ir priimtini bei įgyvendinti/ įgyvendinami.</a:t>
            </a:r>
          </a:p>
          <a:p>
            <a:r>
              <a:rPr lang="lt-LT" sz="1200" b="0" i="0" u="none" strike="noStrike" cap="none" dirty="0" smtClean="0">
                <a:solidFill>
                  <a:schemeClr val="dk1"/>
                </a:solidFill>
                <a:effectLst/>
                <a:latin typeface="Calibri"/>
                <a:ea typeface="Calibri"/>
                <a:cs typeface="Calibri"/>
                <a:sym typeface="Calibri"/>
              </a:rPr>
              <a:t>Atliktos dvi atvejo studijos, kuriomis siekta nustatyti, kokie veiksniai lemia, kad strateginiai siūlymai buvo įtraukti į sprendimų priėmimo darbotvarkę. Atvejo studijose nagrinėtas šių vertinimų strateginių siūlymų įgyvendinimas: „Veiksmų programos uždavinių, skirtų mokslinių tyrimų, eksperimentinės plėtros ir inovacijoms skatinti, įgyvendinimo pažangos vertinimas“ (Užsakovas – Finansų ministerija) ir „2007-2013 m. Žmogiškųjų išteklių plėtros veiksmų programos 1 prioriteto „Kokybiškas užimtumas ir socialinė aprėptis“ priemonių, skirtų skatinti jaunimo užimtumą, poveikio ir efektyvumo vertinimas“ (užsakovas – Socialinės apsaugos ir darbo ministerija“</a:t>
            </a:r>
          </a:p>
          <a:p>
            <a:endParaRPr lang="lt-LT" sz="1200" b="0" i="0" u="none" strike="noStrike" cap="none" dirty="0" smtClean="0">
              <a:solidFill>
                <a:schemeClr val="dk1"/>
              </a:solidFill>
              <a:effectLst/>
              <a:latin typeface="Calibri"/>
              <a:cs typeface="Calibri"/>
              <a:sym typeface="Calibri"/>
            </a:endParaRPr>
          </a:p>
          <a:p>
            <a:r>
              <a:rPr lang="lt-LT" dirty="0" smtClean="0"/>
              <a:t>Strateginių siūlymų įgyvendinimą panagrinėsime ar pamatuosime vadovaudamiesi idealiu strateginio siūlymo įgyvendinimo keliu, kuriame įvardintos visos strateginio siūlymo įgyvendinimui reikalingos sąlygos.</a:t>
            </a:r>
          </a:p>
          <a:p>
            <a:r>
              <a:rPr lang="lt-LT" dirty="0" smtClean="0"/>
              <a:t>Idealus strateginio siūlymo</a:t>
            </a:r>
            <a:r>
              <a:rPr lang="lt-LT" baseline="0" dirty="0" smtClean="0"/>
              <a:t> įgyvendinimo kelias:</a:t>
            </a:r>
          </a:p>
          <a:p>
            <a:pPr lvl="0"/>
            <a:r>
              <a:rPr lang="lt-LT" sz="1200" b="1" i="1" u="none" strike="noStrike" cap="none" dirty="0" smtClean="0">
                <a:solidFill>
                  <a:schemeClr val="dk1"/>
                </a:solidFill>
                <a:effectLst/>
                <a:latin typeface="Calibri"/>
                <a:ea typeface="Calibri"/>
                <a:cs typeface="Calibri"/>
                <a:sym typeface="Calibri"/>
              </a:rPr>
              <a:t>Strateginių siūlymų kokybės ir aktualumo</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Tai strateginių siūlymų įgyvendinimo būtinos sąlygos. Jei vertinimų „savininkai“ (užsakovai) mano, kad pateikti siūlymai yra nekokybiški ar neaktualūs, mažai tikėtina, kad jie bus toliau svarstomi. </a:t>
            </a:r>
          </a:p>
          <a:p>
            <a:pPr lvl="0"/>
            <a:r>
              <a:rPr lang="lt-LT" sz="1200" b="1" i="1" u="none" strike="noStrike" cap="none" dirty="0" smtClean="0">
                <a:solidFill>
                  <a:schemeClr val="dk1"/>
                </a:solidFill>
                <a:effectLst/>
                <a:latin typeface="Calibri"/>
                <a:ea typeface="Calibri"/>
                <a:cs typeface="Calibri"/>
                <a:sym typeface="Calibri"/>
              </a:rPr>
              <a:t>Vertinimo „savininkų“ nuostatų ir lyderystės komunikuojant strateginius siūlymus sprendimų priėmėjams.</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Vertinimų „savininkai“ – valstybės tarnautojai, kurie dalyvavo rengiant techninę užduotį, svarstant ir tvirtinant vertinimo ataskaitas. Daugelis jų dirba ministerijų departamentuose, atsakinguose už ES fondų investicijų koordinavimą, ir dalis už atskiras politikos sritis atsakinguose ministerijų padaliniuose. Šie tarnautojai negali tiesiogiai įgyvendinti sisteminių, </a:t>
            </a:r>
            <a:r>
              <a:rPr lang="lt-LT" sz="1200" b="0" i="0" u="none" strike="noStrike" cap="none" dirty="0" err="1" smtClean="0">
                <a:solidFill>
                  <a:schemeClr val="dk1"/>
                </a:solidFill>
                <a:effectLst/>
                <a:latin typeface="Calibri"/>
                <a:ea typeface="Calibri"/>
                <a:cs typeface="Calibri"/>
                <a:sym typeface="Calibri"/>
              </a:rPr>
              <a:t>tarpinstitucinių</a:t>
            </a:r>
            <a:r>
              <a:rPr lang="lt-LT" sz="1200" b="0" i="0" u="none" strike="noStrike" cap="none" dirty="0" smtClean="0">
                <a:solidFill>
                  <a:schemeClr val="dk1"/>
                </a:solidFill>
                <a:effectLst/>
                <a:latin typeface="Calibri"/>
                <a:ea typeface="Calibri"/>
                <a:cs typeface="Calibri"/>
                <a:sym typeface="Calibri"/>
              </a:rPr>
              <a:t> pokyčių, pateiktų strateginiuose siūlymuose, nes tai viršytų jų kompetencijos sritis. </a:t>
            </a:r>
            <a:r>
              <a:rPr lang="lt-LT" sz="1200" b="1" i="0" u="none" strike="noStrike" cap="none" dirty="0" smtClean="0">
                <a:solidFill>
                  <a:schemeClr val="dk1"/>
                </a:solidFill>
                <a:effectLst/>
                <a:latin typeface="Calibri"/>
                <a:ea typeface="Calibri"/>
                <a:cs typeface="Calibri"/>
                <a:sym typeface="Calibri"/>
              </a:rPr>
              <a:t>Todėl labai svarbus vertinimo „savininkų“ vaidmuo  komunikuojant pateiktus siūlymus sprendimų priėmėjams (dažniausiai politinio pasitikėjimo tarnautojams), kurie gali priimti atitinkamus sprendimus. Jei tai nėra daroma, labai tikėtina, kad pateikti strateginiai siūlymai „gulės lentynose“. </a:t>
            </a:r>
          </a:p>
          <a:p>
            <a:r>
              <a:rPr lang="lt-LT" sz="1200" b="1" i="1" u="none" strike="noStrike" cap="none" dirty="0" smtClean="0">
                <a:solidFill>
                  <a:schemeClr val="dk1"/>
                </a:solidFill>
                <a:effectLst/>
                <a:latin typeface="Calibri"/>
                <a:ea typeface="Calibri"/>
                <a:cs typeface="Calibri"/>
                <a:sym typeface="Calibri"/>
              </a:rPr>
              <a:t>Strateginių siūlymų atitikties sprendimų priėmimo darbotvarkei ir jos dalyvių įsitikinimams</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Jei strateginiai siūlymai yra tinkamai komunikuojami sprendimų priėmėjams, tai dar negarantuoja įgyvendinimo sėkmės – turi būti </a:t>
            </a:r>
            <a:r>
              <a:rPr lang="lt-LT" sz="1200" b="1" i="0" u="none" strike="noStrike" cap="none" dirty="0" smtClean="0">
                <a:solidFill>
                  <a:schemeClr val="dk1"/>
                </a:solidFill>
                <a:effectLst/>
                <a:latin typeface="Calibri"/>
                <a:ea typeface="Calibri"/>
                <a:cs typeface="Calibri"/>
                <a:sym typeface="Calibri"/>
              </a:rPr>
              <a:t>„atidarytas sprendimų priėmimo galimybių langas“: vykti procesai, kurių metu rengiami ar tobulinami atitinkami teisės aktai. </a:t>
            </a:r>
            <a:r>
              <a:rPr lang="lt-LT" sz="1200" b="0" i="0" u="none" strike="noStrike" cap="none" dirty="0" smtClean="0">
                <a:solidFill>
                  <a:schemeClr val="dk1"/>
                </a:solidFill>
                <a:effectLst/>
                <a:latin typeface="Calibri"/>
                <a:ea typeface="Calibri"/>
                <a:cs typeface="Calibri"/>
                <a:sym typeface="Calibri"/>
              </a:rPr>
              <a:t>Pvz., strateginis siūlymas sustiprinti sąsajas tarp Nacionalinio darniojo vystymosi strategijos ir kitų vidutinės – ilgos trukmės nacionalinių strategijų gali būti įgyvendintas tada, kai rengiami ar peržiūrimi minėti strateginiai dokumentai – iki tol sprendimo priėmimo galimybės nėra. </a:t>
            </a:r>
          </a:p>
          <a:p>
            <a:r>
              <a:rPr lang="lt-LT" sz="1200" b="1" i="0" u="none" strike="noStrike" cap="none" dirty="0" smtClean="0">
                <a:solidFill>
                  <a:schemeClr val="dk1"/>
                </a:solidFill>
                <a:effectLst/>
                <a:latin typeface="Calibri"/>
                <a:ea typeface="Calibri"/>
                <a:cs typeface="Calibri"/>
                <a:sym typeface="Calibri"/>
              </a:rPr>
              <a:t>Net jei „sprendimų priėmimo langas yra atviras“, strateginis siūlymas nebūtinai bus įgyvendintas, jei neatitiks sprendimų priėmėjų įsitikinimų</a:t>
            </a:r>
            <a:r>
              <a:rPr lang="lt-LT" sz="1200" b="0" i="0" u="none" strike="noStrike" cap="none" dirty="0" smtClean="0">
                <a:solidFill>
                  <a:schemeClr val="dk1"/>
                </a:solidFill>
                <a:effectLst/>
                <a:latin typeface="Calibri"/>
                <a:ea typeface="Calibri"/>
                <a:cs typeface="Calibri"/>
                <a:sym typeface="Calibri"/>
              </a:rPr>
              <a:t>. Pvz., siūlymas gerinti tyrėjų darbo sąlygas gali būti svarstomas kartu su nacionalinio biudžeto projektu („sprendimų priėmimo langas atsidaro“ kiekvienais metais). Tačiau šio strateginio siūlymo įgyvendinimas priklauso nuo to, ar sprendimų priėmėjai (jei žinotų apie tokį strateginį siūlymą) skirtų jam prioritetą kitų finansavimo poreikių kontekste. </a:t>
            </a:r>
          </a:p>
          <a:p>
            <a:endParaRPr lang="lt-LT" sz="1200" b="0" i="0" u="none" strike="noStrike" cap="none" dirty="0" smtClean="0">
              <a:solidFill>
                <a:schemeClr val="dk1"/>
              </a:solidFill>
              <a:effectLst/>
              <a:latin typeface="Calibri"/>
              <a:ea typeface="Calibri"/>
              <a:cs typeface="Calibri"/>
              <a:sym typeface="Calibri"/>
            </a:endParaRPr>
          </a:p>
          <a:p>
            <a:endParaRPr lang="lt-LT" sz="1200" b="0" i="0" u="none" strike="noStrike" cap="none" dirty="0" smtClean="0">
              <a:solidFill>
                <a:schemeClr val="dk1"/>
              </a:solidFill>
              <a:effectLst/>
              <a:latin typeface="Calibri"/>
              <a:ea typeface="Calibri"/>
              <a:cs typeface="Calibri"/>
              <a:sym typeface="Calibri"/>
            </a:endParaRPr>
          </a:p>
          <a:p>
            <a:endParaRPr lang="lt-LT" sz="1200" b="0" i="0" u="none" strike="noStrike" cap="none" dirty="0" smtClean="0">
              <a:solidFill>
                <a:schemeClr val="dk1"/>
              </a:solidFill>
              <a:effectLst/>
              <a:latin typeface="Calibri"/>
              <a:ea typeface="Calibri"/>
              <a:cs typeface="Calibri"/>
              <a:sym typeface="Calibri"/>
            </a:endParaRPr>
          </a:p>
          <a:p>
            <a:endParaRPr lang="lt-LT" sz="1200" b="0" i="0" u="none" strike="noStrike" cap="none" dirty="0" smtClean="0">
              <a:solidFill>
                <a:schemeClr val="dk1"/>
              </a:solidFill>
              <a:effectLst/>
              <a:latin typeface="Calibri"/>
              <a:ea typeface="Calibri"/>
              <a:cs typeface="Calibri"/>
              <a:sym typeface="Calibri"/>
            </a:endParaRPr>
          </a:p>
          <a:p>
            <a:r>
              <a:rPr lang="lt-LT" sz="1200" b="0" i="0" u="none" strike="noStrike" cap="none" dirty="0" smtClean="0">
                <a:solidFill>
                  <a:schemeClr val="dk1"/>
                </a:solidFill>
                <a:effectLst/>
                <a:latin typeface="Calibri"/>
                <a:ea typeface="Calibri"/>
                <a:cs typeface="Calibri"/>
                <a:sym typeface="Calibri"/>
              </a:rPr>
              <a:t> </a:t>
            </a:r>
            <a:endParaRPr lang="lt-LT" dirty="0" smtClean="0"/>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sz="1200" b="1" i="1" u="none" strike="noStrike" cap="none" dirty="0" smtClean="0">
                <a:solidFill>
                  <a:schemeClr val="dk1"/>
                </a:solidFill>
                <a:effectLst/>
                <a:latin typeface="Calibri"/>
                <a:ea typeface="Calibri"/>
                <a:cs typeface="Calibri"/>
                <a:sym typeface="Calibri"/>
              </a:rPr>
              <a:t>Ar strateginių siūlymų įgyvendinimas seka „idealiu“ įgyvendinimo keliu?</a:t>
            </a:r>
          </a:p>
          <a:p>
            <a:pPr marL="0" lvl="0" indent="0" algn="l" rtl="0">
              <a:lnSpc>
                <a:spcPct val="100000"/>
              </a:lnSpc>
              <a:spcBef>
                <a:spcPts val="0"/>
              </a:spcBef>
              <a:spcAft>
                <a:spcPts val="0"/>
              </a:spcAft>
              <a:buSzPts val="1400"/>
              <a:buNone/>
            </a:pPr>
            <a:r>
              <a:rPr lang="lt-LT" sz="1200" b="0" i="1" u="none" strike="noStrike" cap="none" dirty="0" smtClean="0">
                <a:solidFill>
                  <a:schemeClr val="dk1"/>
                </a:solidFill>
                <a:effectLst/>
                <a:latin typeface="Calibri"/>
                <a:ea typeface="Calibri"/>
                <a:cs typeface="Calibri"/>
                <a:sym typeface="Calibri"/>
              </a:rPr>
              <a:t>1 žingsnis </a:t>
            </a:r>
            <a:r>
              <a:rPr lang="en-GB" sz="1200" b="0" i="1" u="none" strike="noStrike" cap="none" dirty="0" err="1" smtClean="0">
                <a:solidFill>
                  <a:schemeClr val="dk1"/>
                </a:solidFill>
                <a:effectLst/>
                <a:latin typeface="Calibri"/>
                <a:ea typeface="Calibri"/>
                <a:cs typeface="Calibri"/>
                <a:sym typeface="Calibri"/>
              </a:rPr>
              <a:t>Strateginiai</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siūlymai</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dažniausiai</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yra</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aktualūs</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ir</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piimtini</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institucijai</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kuriai</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jie</a:t>
            </a:r>
            <a:r>
              <a:rPr lang="en-GB" sz="1200" b="0" i="1" u="none" strike="noStrike" cap="none" dirty="0" smtClean="0">
                <a:solidFill>
                  <a:schemeClr val="dk1"/>
                </a:solidFill>
                <a:effectLst/>
                <a:latin typeface="Calibri"/>
                <a:ea typeface="Calibri"/>
                <a:cs typeface="Calibri"/>
                <a:sym typeface="Calibri"/>
              </a:rPr>
              <a:t> </a:t>
            </a:r>
            <a:r>
              <a:rPr lang="en-GB" sz="1200" b="0" i="1" u="none" strike="noStrike" cap="none" dirty="0" err="1" smtClean="0">
                <a:solidFill>
                  <a:schemeClr val="dk1"/>
                </a:solidFill>
                <a:effectLst/>
                <a:latin typeface="Calibri"/>
                <a:ea typeface="Calibri"/>
                <a:cs typeface="Calibri"/>
                <a:sym typeface="Calibri"/>
              </a:rPr>
              <a:t>skirti</a:t>
            </a:r>
            <a:r>
              <a:rPr lang="lt-LT" sz="1200" b="0" i="1" u="none" strike="noStrike" cap="none" dirty="0" smtClean="0">
                <a:solidFill>
                  <a:schemeClr val="dk1"/>
                </a:solidFill>
                <a:effectLst/>
                <a:latin typeface="Calibri"/>
                <a:ea typeface="Calibri"/>
                <a:cs typeface="Calibri"/>
                <a:sym typeface="Calibri"/>
              </a:rPr>
              <a:t>  tačiau atvejo studijos rodo, kad ne visada pavyksta užtikrinti siūlymų kokybę. </a:t>
            </a:r>
            <a:r>
              <a:rPr lang="lt-LT" sz="1200" b="0" i="0" u="none" strike="noStrike" cap="none" dirty="0" smtClean="0">
                <a:solidFill>
                  <a:schemeClr val="dk1"/>
                </a:solidFill>
                <a:effectLst/>
                <a:latin typeface="Calibri"/>
                <a:ea typeface="Calibri"/>
                <a:cs typeface="Calibri"/>
                <a:sym typeface="Calibri"/>
              </a:rPr>
              <a:t>EIM patirtis rodo, kad ministerijai pateikiami siūlymai dažniausiai būna kokybiški ir aktualūs, tačiau pasitaiko atvejų, kai ekspertai nepakankamai atsižvelgia į pasikeitusią situaciją ir siūlo imtis veiksmų, kurie yra jau bandyti ir ministerija žino, kad jie neveikia. Tuo tarpu SADM patirtis rodo, kad ministerijai pateikiami siūlymai priklauso nuo atlikto vertinimo kokybės, kadangi siūlymai „gimsta“ iš vertinimo metu surinktų įrodymų. Pastaruoju metu ministerijoje didėja nusivylimas vertinimo paslaugomis, kadangi jų kokybė krenta (dėl įvairių lietuviškos vertinimo rinkos ypatumų). Prasta</a:t>
            </a:r>
            <a:r>
              <a:rPr lang="lt-LT" sz="1200" b="0" i="0" u="none" strike="noStrike" cap="none" baseline="0" dirty="0" smtClean="0">
                <a:solidFill>
                  <a:schemeClr val="dk1"/>
                </a:solidFill>
                <a:effectLst/>
                <a:latin typeface="Calibri"/>
                <a:ea typeface="Calibri"/>
                <a:cs typeface="Calibri"/>
                <a:sym typeface="Calibri"/>
              </a:rPr>
              <a:t> vertinimų kokybė</a:t>
            </a:r>
            <a:r>
              <a:rPr lang="lt-LT" sz="1200" b="0" i="0" u="none" strike="noStrike" cap="none" dirty="0" smtClean="0">
                <a:solidFill>
                  <a:schemeClr val="dk1"/>
                </a:solidFill>
                <a:effectLst/>
                <a:latin typeface="Calibri"/>
                <a:ea typeface="Calibri"/>
                <a:cs typeface="Calibri"/>
                <a:sym typeface="Calibri"/>
              </a:rPr>
              <a:t> apriboja vertinimuose pateikiamų rekomendacijų ir strateginių siūlymų kokybę ir aktualumą bei galimybes jomis pasinaudoti</a:t>
            </a:r>
          </a:p>
          <a:p>
            <a:pPr marL="0" lvl="0" indent="0" algn="l" rtl="0">
              <a:lnSpc>
                <a:spcPct val="100000"/>
              </a:lnSpc>
              <a:spcBef>
                <a:spcPts val="0"/>
              </a:spcBef>
              <a:spcAft>
                <a:spcPts val="0"/>
              </a:spcAft>
              <a:buSzPts val="1400"/>
              <a:buNone/>
            </a:pPr>
            <a:r>
              <a:rPr lang="lt-LT" sz="1200" b="0" i="1" u="none" strike="noStrike" cap="none" dirty="0" smtClean="0">
                <a:solidFill>
                  <a:schemeClr val="dk1"/>
                </a:solidFill>
                <a:effectLst/>
                <a:latin typeface="Calibri"/>
                <a:ea typeface="Calibri"/>
                <a:cs typeface="Calibri"/>
                <a:sym typeface="Calibri"/>
              </a:rPr>
              <a:t>2 žingsnis – daugiau nei ketvirtadalis strateginių siūlymų neturi aiškaus „savininko“. Net turint aiškų „savininką“ , tarnautojams ne visada pavyksta imtis lyderystės. </a:t>
            </a:r>
            <a:r>
              <a:rPr lang="lt-LT" sz="1200" b="0" i="0" u="none" strike="noStrike" cap="none" dirty="0" smtClean="0">
                <a:solidFill>
                  <a:schemeClr val="dk1"/>
                </a:solidFill>
                <a:effectLst/>
                <a:latin typeface="Calibri"/>
                <a:ea typeface="Calibri"/>
                <a:cs typeface="Calibri"/>
                <a:sym typeface="Calibri"/>
              </a:rPr>
              <a:t>EIM patirtis rodo, kad net ir kokybiškų bei aktualių strateginių siūlymų įgyvendinimas yra sudėtingas. Ministerijoje strateginių siūlymų naudojimas didžiausia dalimi priklauso nuo vertinimų „savininkų“ – į juos atsižvelgiama tiek, kiek šie tarnautojai aktyviai skatina ministerijos darbuotojus siūlymus prisiminti ir veikti. Tačiau</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MTEPI uždavinių įgyvendinimo pažangos vertinimo siūlymų įgyvendinimo patirtis rodo, kad ministerijai stinga įrankių užtikrinti </a:t>
            </a:r>
            <a:r>
              <a:rPr lang="lt-LT" sz="1200" b="0" i="0" u="none" strike="noStrike" cap="none" dirty="0" err="1" smtClean="0">
                <a:solidFill>
                  <a:schemeClr val="dk1"/>
                </a:solidFill>
                <a:effectLst/>
                <a:latin typeface="Calibri"/>
                <a:ea typeface="Calibri"/>
                <a:cs typeface="Calibri"/>
                <a:sym typeface="Calibri"/>
              </a:rPr>
              <a:t>tarpinstitucinį</a:t>
            </a:r>
            <a:r>
              <a:rPr lang="lt-LT" sz="1200" b="0" i="0" u="none" strike="noStrike" cap="none" dirty="0" smtClean="0">
                <a:solidFill>
                  <a:schemeClr val="dk1"/>
                </a:solidFill>
                <a:effectLst/>
                <a:latin typeface="Calibri"/>
                <a:ea typeface="Calibri"/>
                <a:cs typeface="Calibri"/>
                <a:sym typeface="Calibri"/>
              </a:rPr>
              <a:t> veiksmų koordinavimą,</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reikalingą siūlymams pilnai įgyvendinti. SADM patirtis rodo, kad imtis lyderystės ir įtikinti vadovus bei turinio departamentus įgyvendinti siūlymą yra rizikinga, jei abejojama vertinimo kokybe.</a:t>
            </a:r>
          </a:p>
          <a:p>
            <a:pPr marL="0" lvl="0" indent="0" algn="l" rtl="0">
              <a:lnSpc>
                <a:spcPct val="100000"/>
              </a:lnSpc>
              <a:spcBef>
                <a:spcPts val="0"/>
              </a:spcBef>
              <a:spcAft>
                <a:spcPts val="0"/>
              </a:spcAft>
              <a:buSzPts val="1400"/>
              <a:buNone/>
            </a:pPr>
            <a:r>
              <a:rPr lang="lt-LT" sz="1200" b="0" i="1" u="none" strike="noStrike" cap="none" dirty="0" smtClean="0">
                <a:solidFill>
                  <a:schemeClr val="dk1"/>
                </a:solidFill>
                <a:effectLst/>
                <a:latin typeface="Calibri"/>
                <a:ea typeface="Calibri"/>
                <a:cs typeface="Calibri"/>
                <a:sym typeface="Calibri"/>
              </a:rPr>
              <a:t>3 žingsnis – dažniausiai vertinimų projektų įgyvendinimo metas nesutampa su „sprendimų priėmimo lango atsivėrimu“. </a:t>
            </a:r>
            <a:r>
              <a:rPr lang="lt-LT" sz="1200" b="0" i="0" u="none" strike="noStrike" cap="none" dirty="0" smtClean="0">
                <a:solidFill>
                  <a:schemeClr val="dk1"/>
                </a:solidFill>
                <a:effectLst/>
                <a:latin typeface="Calibri"/>
                <a:ea typeface="Calibri"/>
                <a:cs typeface="Calibri"/>
                <a:sym typeface="Calibri"/>
              </a:rPr>
              <a:t>Esminius ES investicijų fondų finansuojamų intervencijų pokyčius lengviausia įgyvendinti rengiant Veiksmų programą, tačiau vertinimai dažnai atliekami programavimo periodo viduryje, kai iki kito „galimybių lango atsivėrimo“ tektų laukti dar kelis metus. </a:t>
            </a:r>
          </a:p>
          <a:p>
            <a:pPr marL="0" lvl="0" indent="0" algn="l" rtl="0">
              <a:lnSpc>
                <a:spcPct val="100000"/>
              </a:lnSpc>
              <a:spcBef>
                <a:spcPts val="0"/>
              </a:spcBef>
              <a:spcAft>
                <a:spcPts val="0"/>
              </a:spcAft>
              <a:buSzPts val="1400"/>
              <a:buNone/>
            </a:pPr>
            <a:r>
              <a:rPr lang="lt-LT" sz="1200" b="0" i="1" u="none" strike="noStrike" cap="none" dirty="0" smtClean="0">
                <a:solidFill>
                  <a:schemeClr val="dk1"/>
                </a:solidFill>
                <a:effectLst/>
                <a:latin typeface="Calibri"/>
                <a:ea typeface="Calibri"/>
                <a:cs typeface="Calibri"/>
                <a:sym typeface="Calibri"/>
              </a:rPr>
              <a:t>3.1. ir 3.2 žingsniai – strateginiai siūlymai laiku neprisimenami, neinicijuoja naujos diskusijos. </a:t>
            </a:r>
            <a:r>
              <a:rPr lang="lt-LT" sz="1200" b="0" i="0" u="none" strike="noStrike" cap="none" dirty="0" smtClean="0">
                <a:solidFill>
                  <a:schemeClr val="dk1"/>
                </a:solidFill>
                <a:effectLst/>
                <a:latin typeface="Calibri"/>
                <a:ea typeface="Calibri"/>
                <a:cs typeface="Calibri"/>
                <a:sym typeface="Calibri"/>
              </a:rPr>
              <a:t>EIM atstovų nuomone, strateginiai siūlymai nurodo esmines valstybės problemas, turinčias įtaką įvairiems kitiems sprendimams, tačiau į juos nėra pakankamai atsižvelgiama – tie patys ar panašūs siūlymai vertinimuose kartojami metų metais. Neišsprendus problemų, nurodomų šiuose siūlymuose ir toliau finansuojant tik rekomendacijų įgyvendinimą, dažnai nepasiekiami tokie rezultatai, kokių yra tikimasi, nes giluminės problemos lieka neišspręstos. Jei į juos būtų atsižvelgiama, potencialiai žymiai rezultatyvesnis būtų ir rekomendacijų įgyvendinimas, be to, būtų kaupiamos žinios apie (</a:t>
            </a:r>
            <a:r>
              <a:rPr lang="lt-LT" sz="1200" b="0" i="0" u="none" strike="noStrike" cap="none" dirty="0" err="1" smtClean="0">
                <a:solidFill>
                  <a:schemeClr val="dk1"/>
                </a:solidFill>
                <a:effectLst/>
                <a:latin typeface="Calibri"/>
                <a:ea typeface="Calibri"/>
                <a:cs typeface="Calibri"/>
                <a:sym typeface="Calibri"/>
              </a:rPr>
              <a:t>ne)pasiteisinusius</a:t>
            </a:r>
            <a:r>
              <a:rPr lang="lt-LT" sz="1200" b="0" i="0" u="none" strike="noStrike" cap="none" dirty="0" smtClean="0">
                <a:solidFill>
                  <a:schemeClr val="dk1"/>
                </a:solidFill>
                <a:effectLst/>
                <a:latin typeface="Calibri"/>
                <a:ea typeface="Calibri"/>
                <a:cs typeface="Calibri"/>
                <a:sym typeface="Calibri"/>
              </a:rPr>
              <a:t> giluminių problemų sprendimo būdus. Visa tai rodo, kad nors konceptualiai strateginių siūlymų pridėtinė vertė yra ypač aukšta, realybėje šis potencialas nėra iki galo išnaudojamas. </a:t>
            </a:r>
          </a:p>
          <a:p>
            <a:pPr marL="0" lvl="0" indent="0" algn="l" rtl="0">
              <a:lnSpc>
                <a:spcPct val="100000"/>
              </a:lnSpc>
              <a:spcBef>
                <a:spcPts val="0"/>
              </a:spcBef>
              <a:spcAft>
                <a:spcPts val="0"/>
              </a:spcAft>
              <a:buSzPts val="1400"/>
              <a:buNone/>
            </a:pPr>
            <a:r>
              <a:rPr lang="lt-LT" sz="1200" b="0" i="1" u="none" strike="noStrike" cap="none" dirty="0" smtClean="0">
                <a:solidFill>
                  <a:schemeClr val="dk1"/>
                </a:solidFill>
                <a:effectLst/>
                <a:latin typeface="Calibri"/>
                <a:ea typeface="Calibri"/>
                <a:cs typeface="Calibri"/>
                <a:sym typeface="Calibri"/>
              </a:rPr>
              <a:t>4 žingsnis – kol kas EIM ir SADM (ministerijos, vykdančios daugiausia vertinimų be FM) dar nesusiklostė situacija, kad pokyčiai būtų nulemti strateginio siūlymo, pateikto vertinime</a:t>
            </a:r>
            <a:r>
              <a:rPr lang="lt-LT" sz="1200" b="0" i="0" u="none" strike="noStrike" cap="none" dirty="0" smtClean="0">
                <a:solidFill>
                  <a:schemeClr val="dk1"/>
                </a:solidFill>
                <a:effectLst/>
                <a:latin typeface="Calibri"/>
                <a:ea typeface="Calibri"/>
                <a:cs typeface="Calibri"/>
                <a:sym typeface="Calibri"/>
              </a:rPr>
              <a:t>. Jei pokyčiai ir įvyko, tai tik todėl, kad tie pokyčiai jau ir taip vyko, o konkretus strateginis siūlymas atitiko jau vykstančių pokyčių kryptį. </a:t>
            </a:r>
          </a:p>
          <a:p>
            <a:pPr marL="0" lvl="0" indent="0" algn="l" rtl="0">
              <a:lnSpc>
                <a:spcPct val="100000"/>
              </a:lnSpc>
              <a:spcBef>
                <a:spcPts val="0"/>
              </a:spcBef>
              <a:spcAft>
                <a:spcPts val="0"/>
              </a:spcAft>
              <a:buSzPts val="1400"/>
              <a:buNone/>
            </a:pPr>
            <a:r>
              <a:rPr lang="lt-LT" sz="1200" b="0" i="1" u="none" strike="noStrike" cap="none" dirty="0" smtClean="0">
                <a:solidFill>
                  <a:schemeClr val="dk1"/>
                </a:solidFill>
                <a:effectLst/>
                <a:latin typeface="Calibri"/>
                <a:ea typeface="Calibri"/>
                <a:cs typeface="Calibri"/>
                <a:sym typeface="Calibri"/>
              </a:rPr>
              <a:t>Paradoksalu, tačiau nors dauguma siūlymo įgyvendinimo prielaidų nėra tenkinamos, apklausos rezultatai rodo, kad pusė strateginių siūlymų yra įgyvendinti arba įgyvendinami</a:t>
            </a:r>
            <a:r>
              <a:rPr lang="lt-LT" sz="1200" b="0" i="0" u="none" strike="noStrike" cap="none" dirty="0" smtClean="0">
                <a:solidFill>
                  <a:schemeClr val="dk1"/>
                </a:solidFill>
                <a:effectLst/>
                <a:latin typeface="Calibri"/>
                <a:ea typeface="Calibri"/>
                <a:cs typeface="Calibri"/>
                <a:sym typeface="Calibri"/>
              </a:rPr>
              <a:t> (palyginimui, rekomendacijų įgyvendinta ar įgyvendinama – 83 proc.). Tik 14 proc. siūlymų neįgyvendinta (rekomendacijų neįgyvendinta ar neįgyvendinama – 17 proc.,). Kiek daugiau nei trečdalio visų strateginių siūlymų įgyvendinimo būklė liko neaiški net ir po ministerijų apklausos. </a:t>
            </a:r>
          </a:p>
          <a:p>
            <a:endParaRPr b="0" dirty="0"/>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66909" y="4777195"/>
            <a:ext cx="5335270" cy="3908615"/>
          </a:xfrm>
          <a:prstGeom prst="rect">
            <a:avLst/>
          </a:prstGeom>
          <a:noFill/>
          <a:ln>
            <a:noFill/>
          </a:ln>
        </p:spPr>
        <p:txBody>
          <a:bodyPr spcFirstLastPara="1" wrap="square" lIns="91425" tIns="45700" rIns="91425" bIns="45700" anchor="t" anchorCtr="0">
            <a:no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sz="1200" b="1" i="0" u="none" strike="noStrike" cap="none" dirty="0" smtClean="0">
                <a:solidFill>
                  <a:schemeClr val="dk1"/>
                </a:solidFill>
                <a:effectLst/>
                <a:latin typeface="Calibri"/>
                <a:ea typeface="Calibri"/>
                <a:cs typeface="Calibri"/>
                <a:sym typeface="Calibri"/>
              </a:rPr>
              <a:t>Kodėl strateginių siūlymų įgyvendinimas neatitinka idealaus kelio?</a:t>
            </a:r>
            <a:endParaRPr lang="lt-LT" sz="1200" b="1" i="1" u="none" strike="noStrike" cap="none" dirty="0" smtClean="0">
              <a:solidFill>
                <a:schemeClr val="dk1"/>
              </a:solidFill>
              <a:effectLst/>
              <a:latin typeface="Calibri"/>
              <a:ea typeface="Calibri"/>
              <a:cs typeface="Calibri"/>
              <a:sym typeface="Calibri"/>
            </a:endParaRPr>
          </a:p>
          <a:p>
            <a:pPr lvl="0"/>
            <a:r>
              <a:rPr lang="lt-LT" sz="1200" b="0" i="1" u="none" strike="noStrike" cap="none" dirty="0" smtClean="0">
                <a:solidFill>
                  <a:schemeClr val="dk1"/>
                </a:solidFill>
                <a:effectLst/>
                <a:latin typeface="Calibri"/>
                <a:ea typeface="Calibri"/>
                <a:cs typeface="Calibri"/>
                <a:sym typeface="Calibri"/>
              </a:rPr>
              <a:t>Vertinimuose pateikiama per daug strateginių siūlymų</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Vertinimuose pateikiama beveik tiek pat strateginių siūlymų, kiek ir rekomendacijų (nors strateginius siūlymus įgyvendinti kur kas sunkiau nei rekomendacijas). Iš viso 2015–2018 m. atliktuose 25-iuose ES fondų investicijų vertinimuose pateikti 137 strateginiai siūlymai. </a:t>
            </a:r>
          </a:p>
          <a:p>
            <a:pPr lvl="0"/>
            <a:r>
              <a:rPr lang="lt-LT" sz="1200" b="0" i="0" u="none" strike="noStrike" cap="none" dirty="0" smtClean="0">
                <a:solidFill>
                  <a:schemeClr val="dk1"/>
                </a:solidFill>
                <a:effectLst/>
                <a:latin typeface="Calibri"/>
                <a:ea typeface="Calibri"/>
                <a:cs typeface="Calibri"/>
                <a:sym typeface="Calibri"/>
              </a:rPr>
              <a:t>Didelis strateginių siūlymų skaičius gali skatinti „varnelių dėliojimą“.</a:t>
            </a:r>
          </a:p>
          <a:p>
            <a:pPr lvl="0"/>
            <a:r>
              <a:rPr lang="lt-LT" sz="1200" b="0" i="1" u="none" strike="noStrike" cap="none" dirty="0" smtClean="0">
                <a:solidFill>
                  <a:schemeClr val="dk1"/>
                </a:solidFill>
                <a:effectLst/>
                <a:latin typeface="Calibri"/>
                <a:ea typeface="Calibri"/>
                <a:cs typeface="Calibri"/>
                <a:sym typeface="Calibri"/>
              </a:rPr>
              <a:t>Strateginiai siūlymai „paskęsta“ didelėje vertinimo apimtyje.</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Vertinimai įprastai apima daug vertinimo klausimų, dažniausiai svarbiausi vertinimo klausimai techninėje specifikacijoje pateikiami kaip vienas iš kelių lygiaverčių standartinių vertinimo klausimų (dėl intervencijų tinkamumo, pakankamumo ir pan.). Kadangi vertintojai privalo pateikti analizę ir atsakymus į visus vertinimo klausimus, apribojamos galimybės vertinimui skirtus išteklius sutelkti į pačius svarbiausius klausimus, diskusijoms ir konsensuso dėl rekomendacijų ir strateginių siūlymų kūrimui.</a:t>
            </a:r>
          </a:p>
          <a:p>
            <a:pPr lvl="0"/>
            <a:r>
              <a:rPr lang="lt-LT" sz="1200" b="0" i="1" u="none" strike="noStrike" cap="none" dirty="0" smtClean="0">
                <a:solidFill>
                  <a:schemeClr val="dk1"/>
                </a:solidFill>
                <a:effectLst/>
                <a:latin typeface="Calibri"/>
                <a:ea typeface="Calibri"/>
                <a:cs typeface="Calibri"/>
                <a:sym typeface="Calibri"/>
              </a:rPr>
              <a:t>Institucijoms trūksta žinių ir įgūdžių atskirti rekomendacijas nuo strateginių siūlymų bei kokybiškus siūlymus nuo nekokybiškų.</a:t>
            </a:r>
            <a:r>
              <a:rPr lang="lt-LT" sz="1200" b="0" i="0" u="none" strike="noStrike" cap="none" dirty="0" smtClean="0">
                <a:solidFill>
                  <a:schemeClr val="dk1"/>
                </a:solidFill>
                <a:effectLst/>
                <a:latin typeface="Calibri"/>
                <a:ea typeface="Calibri"/>
                <a:cs typeface="Calibri"/>
                <a:sym typeface="Calibri"/>
              </a:rPr>
              <a:t> Nors didžiojoje dalyje vertinimų ataskaitų strateginiai siūlymai yra atskirti nuo rekomendacijų, tačiau neretai strateginiai siūlymai yra pernelyg konkretūs arba priešingai – pernelyg abstraktūs. Tai rodo, kad tiek vertintojams, tiek vertinimo užsakovams trūksta žinių apie strateginių siūlymų ir rekomendacijų skirtumus bei kokybės kriterijus, kurios padėtų užtikrinti strateginių siūlymų kokybę.</a:t>
            </a:r>
            <a:r>
              <a:rPr lang="lt-LT" sz="1200" b="1" i="0" u="none" strike="noStrike" cap="none" dirty="0" smtClean="0">
                <a:solidFill>
                  <a:schemeClr val="dk1"/>
                </a:solidFill>
                <a:effectLst/>
                <a:latin typeface="Calibri"/>
                <a:ea typeface="Calibri"/>
                <a:cs typeface="Calibri"/>
                <a:sym typeface="Calibri"/>
              </a:rPr>
              <a:t> </a:t>
            </a:r>
            <a:endParaRPr lang="lt-LT" sz="1200" b="0" i="0" u="none" strike="noStrike" cap="none" dirty="0" smtClean="0">
              <a:solidFill>
                <a:schemeClr val="dk1"/>
              </a:solidFill>
              <a:effectLst/>
              <a:latin typeface="Calibri"/>
              <a:ea typeface="Calibri"/>
              <a:cs typeface="Calibri"/>
              <a:sym typeface="Calibri"/>
            </a:endParaRPr>
          </a:p>
          <a:p>
            <a:pPr lvl="0"/>
            <a:r>
              <a:rPr lang="lt-LT" sz="1200" b="0" i="1" u="none" strike="noStrike" cap="none" dirty="0" smtClean="0">
                <a:solidFill>
                  <a:schemeClr val="dk1"/>
                </a:solidFill>
                <a:effectLst/>
                <a:latin typeface="Calibri"/>
                <a:ea typeface="Calibri"/>
                <a:cs typeface="Calibri"/>
                <a:sym typeface="Calibri"/>
              </a:rPr>
              <a:t>Strateginiai siūlymai nėra sistemingai kaupiami.</a:t>
            </a:r>
            <a:r>
              <a:rPr lang="lt-LT" sz="1200" b="1" i="0" u="none" strike="noStrike" cap="none" dirty="0" smtClean="0">
                <a:solidFill>
                  <a:schemeClr val="dk1"/>
                </a:solidFill>
                <a:effectLst/>
                <a:latin typeface="Calibri"/>
                <a:ea typeface="Calibri"/>
                <a:cs typeface="Calibri"/>
                <a:sym typeface="Calibri"/>
              </a:rPr>
              <a:t> </a:t>
            </a:r>
            <a:r>
              <a:rPr lang="lt-LT" sz="1200" b="0" i="0" u="none" strike="noStrike" cap="none" dirty="0" smtClean="0">
                <a:solidFill>
                  <a:schemeClr val="dk1"/>
                </a:solidFill>
                <a:effectLst/>
                <a:latin typeface="Calibri"/>
                <a:ea typeface="Calibri"/>
                <a:cs typeface="Calibri"/>
                <a:sym typeface="Calibri"/>
              </a:rPr>
              <a:t>Ministerijoms stinga paskatų ir žinių valdymo sistemos, kuri leistų „prisiminti“ anksčiau patektus strateginius siūlymus, kai svarstomi atitinkami sprendimai. EIM atstovų nuomone, proceso pradžioje su strateginiais siūlymais elgiamasi taip pat, kaip ir su rekomendacijomis. Dėl jų vyksta diskusijos, siūlymai komentuojami, apsvarstomi ir pristatomi atsakingoms ministerijoms renginiuose ir raštu – sukeliami į lenteles, kurios išsiunčiamos ministerijoms ir padaliniams. Tolimesniuose etapuose standartizuoto proceso nėra – siūlymai taip ir lieka lentelėse, niekas neskatina ministerijų prie jų sugrįžti. </a:t>
            </a:r>
          </a:p>
          <a:p>
            <a:r>
              <a:rPr lang="lt-LT" sz="1200" b="0" i="0" u="none" strike="noStrike" cap="none" dirty="0" smtClean="0">
                <a:solidFill>
                  <a:schemeClr val="dk1"/>
                </a:solidFill>
                <a:effectLst/>
                <a:latin typeface="Calibri"/>
                <a:ea typeface="Calibri"/>
                <a:cs typeface="Calibri"/>
                <a:sym typeface="Calibri"/>
              </a:rPr>
              <a:t> </a:t>
            </a:r>
          </a:p>
          <a:p>
            <a:r>
              <a:rPr lang="lt-LT" sz="1200" b="0" i="0" u="none" strike="noStrike" cap="none" dirty="0" smtClean="0">
                <a:solidFill>
                  <a:schemeClr val="dk1"/>
                </a:solidFill>
                <a:effectLst/>
                <a:latin typeface="Calibri"/>
                <a:ea typeface="Calibri"/>
                <a:cs typeface="Calibri"/>
                <a:sym typeface="Calibri"/>
              </a:rPr>
              <a:t>Visi šie iššūkiai strateginių siūlymų įgyvendinimui kelia klausimą – </a:t>
            </a:r>
            <a:r>
              <a:rPr lang="lt-LT" sz="1200" b="1" i="0" u="none" strike="noStrike" cap="none" dirty="0" smtClean="0">
                <a:solidFill>
                  <a:schemeClr val="dk1"/>
                </a:solidFill>
                <a:effectLst/>
                <a:latin typeface="Calibri"/>
                <a:ea typeface="Calibri"/>
                <a:cs typeface="Calibri"/>
                <a:sym typeface="Calibri"/>
              </a:rPr>
              <a:t>ar įmanoma „įgyvendinti“ strateginį siūlymą? </a:t>
            </a:r>
            <a:r>
              <a:rPr lang="lt-LT" sz="1200" b="0" i="0" u="none" strike="noStrike" cap="none" dirty="0" smtClean="0">
                <a:solidFill>
                  <a:schemeClr val="dk1"/>
                </a:solidFill>
                <a:effectLst/>
                <a:latin typeface="Calibri"/>
                <a:ea typeface="Calibri"/>
                <a:cs typeface="Calibri"/>
                <a:sym typeface="Calibri"/>
              </a:rPr>
              <a:t>Jei strateginiai siūlymai pateikia žinias apie strategines problemas, pernelyg nedetalizuodami jų sprendimo būdų, greičiausiai terminas „įgyvendintas“ strateginis siūlymas yra netinkamas. Įsisavinti žinias apie strategines valstybės problemas bei jomis pasinaudoti priimant sprendimus yra svarbiau nei „įgyvendinti“ strateginį siūlymą. Kitu atveju susidaro paradoksas, kurį rodo strateginių siūlymų „įgyvendinimo“ statistika – nors nei viena iš prielaidų strateginio siūlymo įgyvendinimui netenkinama, beveik pusė strateginių siūlymų žymimi kaip įgyvendinti ar įgyvendinami. Siekiant prasmingos </a:t>
            </a:r>
            <a:r>
              <a:rPr lang="lt-LT" sz="1200" b="0" i="0" u="none" strike="noStrike" cap="none" dirty="0" err="1" smtClean="0">
                <a:solidFill>
                  <a:schemeClr val="dk1"/>
                </a:solidFill>
                <a:effectLst/>
                <a:latin typeface="Calibri"/>
                <a:ea typeface="Calibri"/>
                <a:cs typeface="Calibri"/>
                <a:sym typeface="Calibri"/>
              </a:rPr>
              <a:t>stebėsenos</a:t>
            </a:r>
            <a:r>
              <a:rPr lang="lt-LT" sz="1200" b="0" i="0" u="none" strike="noStrike" cap="none" dirty="0" smtClean="0">
                <a:solidFill>
                  <a:schemeClr val="dk1"/>
                </a:solidFill>
                <a:effectLst/>
                <a:latin typeface="Calibri"/>
                <a:ea typeface="Calibri"/>
                <a:cs typeface="Calibri"/>
                <a:sym typeface="Calibri"/>
              </a:rPr>
              <a:t>, strateginių siūlymų „įgyvendinimas“ neturėtų būti orientuotas į rezultatą (t.y. siūlymo „įgyvendinimą“), kaip rekomendacijų </a:t>
            </a:r>
            <a:r>
              <a:rPr lang="lt-LT" sz="1200" b="0" i="0" u="none" strike="noStrike" cap="none" dirty="0" err="1" smtClean="0">
                <a:solidFill>
                  <a:schemeClr val="dk1"/>
                </a:solidFill>
                <a:effectLst/>
                <a:latin typeface="Calibri"/>
                <a:ea typeface="Calibri"/>
                <a:cs typeface="Calibri"/>
                <a:sym typeface="Calibri"/>
              </a:rPr>
              <a:t>stebėsenos</a:t>
            </a:r>
            <a:r>
              <a:rPr lang="lt-LT" sz="1200" b="0" i="0" u="none" strike="noStrike" cap="none" dirty="0" smtClean="0">
                <a:solidFill>
                  <a:schemeClr val="dk1"/>
                </a:solidFill>
                <a:effectLst/>
                <a:latin typeface="Calibri"/>
                <a:ea typeface="Calibri"/>
                <a:cs typeface="Calibri"/>
                <a:sym typeface="Calibri"/>
              </a:rPr>
              <a:t> atveju. Užuot įdiegus strateginių siūlymų įgyvendinimo </a:t>
            </a:r>
            <a:r>
              <a:rPr lang="lt-LT" sz="1200" b="0" i="0" u="none" strike="noStrike" cap="none" dirty="0" err="1" smtClean="0">
                <a:solidFill>
                  <a:schemeClr val="dk1"/>
                </a:solidFill>
                <a:effectLst/>
                <a:latin typeface="Calibri"/>
                <a:ea typeface="Calibri"/>
                <a:cs typeface="Calibri"/>
                <a:sym typeface="Calibri"/>
              </a:rPr>
              <a:t>stebėsenos</a:t>
            </a:r>
            <a:r>
              <a:rPr lang="lt-LT" sz="1200" b="0" i="0" u="none" strike="noStrike" cap="none" dirty="0" smtClean="0">
                <a:solidFill>
                  <a:schemeClr val="dk1"/>
                </a:solidFill>
                <a:effectLst/>
                <a:latin typeface="Calibri"/>
                <a:ea typeface="Calibri"/>
                <a:cs typeface="Calibri"/>
                <a:sym typeface="Calibri"/>
              </a:rPr>
              <a:t> sistemą, prasmingiau gerinti galimybes naudotis strateginiais siūlymais. Bet kokia su strateginiais siūlymais susijusi sistema turi būti orientuota į procesą – t.y. užtikrinti, kad šios žinios yra komunikuojamos ir prieinamos sprendimų priėmėjams bei jomis pasinaudojama priimant sprendimus.</a:t>
            </a:r>
          </a:p>
          <a:p>
            <a:pPr lvl="0"/>
            <a:endParaRPr lang="lt-LT" sz="1200" b="0" i="0" u="none" strike="noStrike" cap="none" dirty="0" smtClean="0">
              <a:solidFill>
                <a:schemeClr val="dk1"/>
              </a:solidFill>
              <a:effectLst/>
              <a:latin typeface="Calibri"/>
              <a:ea typeface="Calibri"/>
              <a:cs typeface="Calibri"/>
              <a:sym typeface="Calibri"/>
            </a:endParaRPr>
          </a:p>
          <a:p>
            <a:r>
              <a:rPr lang="lt-LT" sz="1200" b="1" i="0" u="none" strike="noStrike" cap="none" dirty="0" smtClean="0">
                <a:solidFill>
                  <a:schemeClr val="dk1"/>
                </a:solidFill>
                <a:effectLst/>
                <a:latin typeface="Calibri"/>
                <a:ea typeface="Calibri"/>
                <a:cs typeface="Calibri"/>
                <a:sym typeface="Calibri"/>
              </a:rPr>
              <a:t> </a:t>
            </a:r>
          </a:p>
        </p:txBody>
      </p:sp>
      <p:sp>
        <p:nvSpPr>
          <p:cNvPr id="107" name="Google Shape;107;p2:notes"/>
          <p:cNvSpPr txBox="1">
            <a:spLocks noGrp="1"/>
          </p:cNvSpPr>
          <p:nvPr>
            <p:ph type="sldNum" idx="12"/>
          </p:nvPr>
        </p:nvSpPr>
        <p:spPr>
          <a:xfrm>
            <a:off x="3777607" y="9428585"/>
            <a:ext cx="2889938" cy="49805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A">
  <p:cSld name="Plain A">
    <p:bg>
      <p:bgPr>
        <a:solidFill>
          <a:srgbClr val="ECE9E5"/>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517E"/>
              </a:buClr>
              <a:buSzPts val="4400"/>
              <a:buFont typeface="Calibri"/>
              <a:buNone/>
              <a:defRPr>
                <a:solidFill>
                  <a:srgbClr val="00517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2"/>
          <p:cNvSpPr txBox="1">
            <a:spLocks noGrp="1"/>
          </p:cNvSpPr>
          <p:nvPr>
            <p:ph type="body" idx="1"/>
          </p:nvPr>
        </p:nvSpPr>
        <p:spPr>
          <a:xfrm>
            <a:off x="559761" y="544470"/>
            <a:ext cx="11072484" cy="253041"/>
          </a:xfrm>
          <a:prstGeom prst="rect">
            <a:avLst/>
          </a:prstGeom>
          <a:noFill/>
          <a:ln>
            <a:noFill/>
          </a:ln>
        </p:spPr>
        <p:txBody>
          <a:bodyPr spcFirstLastPara="1" wrap="square" lIns="18000" tIns="45700" rIns="91425" bIns="45700" anchor="t" anchorCtr="0"/>
          <a:lstStyle>
            <a:lvl1pPr marL="457200" lvl="0" indent="-228600" algn="l">
              <a:lnSpc>
                <a:spcPct val="90000"/>
              </a:lnSpc>
              <a:spcBef>
                <a:spcPts val="1000"/>
              </a:spcBef>
              <a:spcAft>
                <a:spcPts val="0"/>
              </a:spcAft>
              <a:buClr>
                <a:srgbClr val="191919"/>
              </a:buClr>
              <a:buSzPts val="1333"/>
              <a:buNone/>
              <a:defRPr sz="1333" cap="none">
                <a:solidFill>
                  <a:srgbClr val="19191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559764" y="1947654"/>
            <a:ext cx="11072480" cy="3764951"/>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rgbClr val="78B5E2"/>
              </a:buClr>
              <a:buSzPts val="2800"/>
              <a:buFont typeface="Verdana"/>
              <a:buChar char="›"/>
              <a:defRPr>
                <a:solidFill>
                  <a:schemeClr val="dk1"/>
                </a:solidFill>
              </a:defRPr>
            </a:lvl1pPr>
            <a:lvl2pPr marL="914400" lvl="1" indent="-381000" algn="l">
              <a:lnSpc>
                <a:spcPct val="90000"/>
              </a:lnSpc>
              <a:spcBef>
                <a:spcPts val="500"/>
              </a:spcBef>
              <a:spcAft>
                <a:spcPts val="0"/>
              </a:spcAft>
              <a:buClr>
                <a:srgbClr val="78B5E2"/>
              </a:buClr>
              <a:buSzPts val="2400"/>
              <a:buFont typeface="Verdana"/>
              <a:buChar char="›"/>
              <a:defRPr>
                <a:solidFill>
                  <a:schemeClr val="dk1"/>
                </a:solidFill>
              </a:defRPr>
            </a:lvl2pPr>
            <a:lvl3pPr marL="1371600" lvl="2" indent="-317500" algn="l">
              <a:lnSpc>
                <a:spcPct val="90000"/>
              </a:lnSpc>
              <a:spcBef>
                <a:spcPts val="500"/>
              </a:spcBef>
              <a:spcAft>
                <a:spcPts val="0"/>
              </a:spcAft>
              <a:buClr>
                <a:srgbClr val="78B5E2"/>
              </a:buClr>
              <a:buSzPts val="1400"/>
              <a:buFont typeface="Verdana"/>
              <a:buChar char="›"/>
              <a:defRPr sz="1400" b="0">
                <a:solidFill>
                  <a:schemeClr val="dk1"/>
                </a:solidFill>
                <a:latin typeface="Verdana"/>
                <a:ea typeface="Verdana"/>
                <a:cs typeface="Verdana"/>
                <a:sym typeface="Verdana"/>
              </a:defRPr>
            </a:lvl3pPr>
            <a:lvl4pPr marL="1828800" lvl="3" indent="-342900" algn="l">
              <a:lnSpc>
                <a:spcPct val="90000"/>
              </a:lnSpc>
              <a:spcBef>
                <a:spcPts val="500"/>
              </a:spcBef>
              <a:spcAft>
                <a:spcPts val="0"/>
              </a:spcAft>
              <a:buClr>
                <a:srgbClr val="78B5E2"/>
              </a:buClr>
              <a:buSzPts val="1800"/>
              <a:buFont typeface="Verdana"/>
              <a:buChar char="›"/>
              <a:defRPr>
                <a:solidFill>
                  <a:schemeClr val="dk1"/>
                </a:solidFill>
              </a:defRPr>
            </a:lvl4pPr>
            <a:lvl5pPr marL="2286000" lvl="4" indent="-342900" algn="l">
              <a:lnSpc>
                <a:spcPct val="90000"/>
              </a:lnSpc>
              <a:spcBef>
                <a:spcPts val="500"/>
              </a:spcBef>
              <a:spcAft>
                <a:spcPts val="0"/>
              </a:spcAft>
              <a:buClr>
                <a:srgbClr val="78B5E2"/>
              </a:buClr>
              <a:buSzPts val="1800"/>
              <a:buFont typeface="Verdana"/>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Title 6"/>
          <p:cNvSpPr>
            <a:spLocks noGrp="1"/>
          </p:cNvSpPr>
          <p:nvPr>
            <p:ph type="title"/>
          </p:nvPr>
        </p:nvSpPr>
        <p:spPr/>
        <p:txBody>
          <a:bodyPr/>
          <a:lstStyle/>
          <a:p>
            <a:r>
              <a:rPr lang="en-US" smtClean="0"/>
              <a:t>Click to edit Master title style</a:t>
            </a:r>
            <a:endParaRPr lang="lt-LT"/>
          </a:p>
        </p:txBody>
      </p:sp>
      <p:sp>
        <p:nvSpPr>
          <p:cNvPr id="4" name="Footer Placeholder 4"/>
          <p:cNvSpPr>
            <a:spLocks noGrp="1"/>
          </p:cNvSpPr>
          <p:nvPr>
            <p:ph type="ftr" sz="quarter" idx="10"/>
          </p:nvPr>
        </p:nvSpPr>
        <p:spPr/>
        <p:txBody>
          <a:bodyPr/>
          <a:lstStyle>
            <a:lvl1pPr>
              <a:defRPr/>
            </a:lvl1pPr>
          </a:lstStyle>
          <a:p>
            <a:pPr>
              <a:defRPr/>
            </a:pPr>
            <a:r>
              <a:rPr lang="lt-LT"/>
              <a:t>© </a:t>
            </a:r>
            <a:r>
              <a:rPr lang="lt-LT" err="1"/>
              <a:t>Visionary</a:t>
            </a:r>
            <a:r>
              <a:rPr lang="lt-LT"/>
              <a:t> </a:t>
            </a:r>
            <a:r>
              <a:rPr lang="lt-LT" err="1"/>
              <a:t>Analytics</a:t>
            </a:r>
            <a:r>
              <a:rPr lang="lt-LT"/>
              <a:t>, </a:t>
            </a:r>
            <a:r>
              <a:rPr lang="lt-LT" smtClean="0"/>
              <a:t>201</a:t>
            </a:r>
            <a:r>
              <a:rPr lang="en-GB" smtClean="0"/>
              <a:t>5</a:t>
            </a:r>
            <a:endParaRPr lang="lt-LT"/>
          </a:p>
        </p:txBody>
      </p:sp>
    </p:spTree>
    <p:extLst>
      <p:ext uri="{BB962C8B-B14F-4D97-AF65-F5344CB8AC3E}">
        <p14:creationId xmlns:p14="http://schemas.microsoft.com/office/powerpoint/2010/main" val="3404567832"/>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wheel spokes="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23" Type="http://schemas.openxmlformats.org/officeDocument/2006/relationships/image" Target="../../word/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4.png"/><Relationship Id="rId25" Type="http://schemas.openxmlformats.org/officeDocument/2006/relationships/image" Target="../../word/media/image14.svg"/><Relationship Id="rId2" Type="http://schemas.openxmlformats.org/officeDocument/2006/relationships/notesSlide" Target="../notesSlides/notesSlide8.xml"/><Relationship Id="rId1" Type="http://schemas.openxmlformats.org/officeDocument/2006/relationships/slideLayout" Target="../slideLayouts/slideLayout1.xml"/><Relationship Id="rId23" Type="http://schemas.openxmlformats.org/officeDocument/2006/relationships/image" Target="../../word/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23" Type="http://schemas.openxmlformats.org/officeDocument/2006/relationships/image" Target="../../word/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F2"/>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a:blip r:embed="rId3">
            <a:extLst>
              <a:ext uri="{28A0092B-C50C-407E-A947-70E740481C1C}">
                <a14:useLocalDpi xmlns:a14="http://schemas.microsoft.com/office/drawing/2010/main" val="0"/>
              </a:ext>
            </a:extLst>
          </a:blip>
          <a:stretch>
            <a:fillRect/>
          </a:stretch>
        </p:blipFill>
        <p:spPr>
          <a:xfrm>
            <a:off x="983432" y="1484784"/>
            <a:ext cx="3456384" cy="3528391"/>
          </a:xfrm>
          <a:prstGeom prst="ellipse">
            <a:avLst/>
          </a:prstGeom>
          <a:noFill/>
          <a:ln>
            <a:noFill/>
          </a:ln>
        </p:spPr>
      </p:pic>
      <p:sp>
        <p:nvSpPr>
          <p:cNvPr id="97" name="Google Shape;97;p14"/>
          <p:cNvSpPr/>
          <p:nvPr/>
        </p:nvSpPr>
        <p:spPr>
          <a:xfrm rot="-4495995">
            <a:off x="4326040" y="3571967"/>
            <a:ext cx="458397" cy="394885"/>
          </a:xfrm>
          <a:custGeom>
            <a:avLst/>
            <a:gdLst/>
            <a:ahLst/>
            <a:cxnLst/>
            <a:rect l="l" t="t" r="r" b="b"/>
            <a:pathLst>
              <a:path w="320090" h="124084" extrusionOk="0">
                <a:moveTo>
                  <a:pt x="0" y="0"/>
                </a:moveTo>
                <a:lnTo>
                  <a:pt x="320090" y="0"/>
                </a:lnTo>
                <a:lnTo>
                  <a:pt x="160049" y="124084"/>
                </a:lnTo>
                <a:lnTo>
                  <a:pt x="0" y="0"/>
                </a:lnTo>
                <a:close/>
              </a:path>
            </a:pathLst>
          </a:custGeom>
          <a:solidFill>
            <a:srgbClr val="78B5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0" name="Google Shape;100;p14"/>
          <p:cNvSpPr txBox="1">
            <a:spLocks noGrp="1"/>
          </p:cNvSpPr>
          <p:nvPr>
            <p:ph type="title"/>
          </p:nvPr>
        </p:nvSpPr>
        <p:spPr>
          <a:xfrm>
            <a:off x="4943872" y="2276872"/>
            <a:ext cx="5472607" cy="3730429"/>
          </a:xfrm>
          <a:prstGeom prst="rect">
            <a:avLst/>
          </a:prstGeom>
          <a:noFill/>
          <a:ln>
            <a:noFill/>
          </a:ln>
        </p:spPr>
        <p:txBody>
          <a:bodyPr spcFirstLastPara="1" wrap="square" lIns="91425" tIns="45700" rIns="91425" bIns="45700" anchor="ctr" anchorCtr="0">
            <a:noAutofit/>
          </a:bodyPr>
          <a:lstStyle/>
          <a:p>
            <a:pPr>
              <a:lnSpc>
                <a:spcPct val="100000"/>
              </a:lnSpc>
              <a:buClr>
                <a:srgbClr val="F04E23"/>
              </a:buClr>
              <a:buSzPts val="2430"/>
            </a:pPr>
            <a:r>
              <a:rPr lang="en-US" sz="3600" b="1" dirty="0">
                <a:latin typeface="Verdana" panose="020B0604030504040204" pitchFamily="34" charset="0"/>
                <a:ea typeface="Verdana" panose="020B0604030504040204" pitchFamily="34" charset="0"/>
                <a:cs typeface="Verdana" panose="020B0604030504040204" pitchFamily="34" charset="0"/>
              </a:rPr>
              <a:t>Communicating and using the results of evaluations</a:t>
            </a:r>
            <a:r>
              <a:rPr lang="lt-LT" sz="36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lt-LT" sz="36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GB" sz="2400" b="1" dirty="0">
                <a:latin typeface="Verdana" panose="020B0604030504040204" pitchFamily="34" charset="0"/>
                <a:ea typeface="Verdana" panose="020B0604030504040204" pitchFamily="34" charset="0"/>
                <a:cs typeface="Verdana" panose="020B0604030504040204" pitchFamily="34" charset="0"/>
                <a:sym typeface="Verdana"/>
              </a:rPr>
              <a:t/>
            </a:r>
            <a:br>
              <a:rPr lang="en-GB" sz="2400" b="1" dirty="0">
                <a:latin typeface="Verdana" panose="020B0604030504040204" pitchFamily="34" charset="0"/>
                <a:ea typeface="Verdana" panose="020B0604030504040204" pitchFamily="34" charset="0"/>
                <a:cs typeface="Verdana" panose="020B0604030504040204" pitchFamily="34" charset="0"/>
                <a:sym typeface="Verdana"/>
              </a:rPr>
            </a:br>
            <a:r>
              <a:rPr lang="lt-LT" sz="24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t>Vilija </a:t>
            </a:r>
            <a:r>
              <a:rPr lang="lt-LT" sz="24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t>Šemetienė</a:t>
            </a:r>
            <a:r>
              <a:rPr lang="lt-LT" sz="24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t/>
            </a:r>
            <a:br>
              <a:rPr lang="lt-LT" sz="24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b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Head</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of</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Economic</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Analysis</a:t>
            </a:r>
            <a:r>
              <a:rPr lang="lt-LT"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and</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Evaluation</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Division</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r>
            <a:b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b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Ministry</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of</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Finance</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Lithuania</a:t>
            </a:r>
            <a:endParaRPr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101" name="Google Shape;101;p14"/>
          <p:cNvSpPr txBox="1"/>
          <p:nvPr/>
        </p:nvSpPr>
        <p:spPr>
          <a:xfrm>
            <a:off x="596406" y="6007302"/>
            <a:ext cx="208456"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595959"/>
                </a:solidFill>
                <a:latin typeface="Arial"/>
                <a:ea typeface="Arial"/>
                <a:cs typeface="Arial"/>
                <a:sym typeface="Arial"/>
              </a:rPr>
              <a:t>1</a:t>
            </a:r>
            <a:endParaRPr sz="1100" b="0" i="0" u="none" strike="noStrike" cap="none">
              <a:solidFill>
                <a:srgbClr val="595959"/>
              </a:solidFill>
              <a:latin typeface="Arial"/>
              <a:ea typeface="Arial"/>
              <a:cs typeface="Arial"/>
              <a:sym typeface="Arial"/>
            </a:endParaRPr>
          </a:p>
        </p:txBody>
      </p:sp>
      <p:cxnSp>
        <p:nvCxnSpPr>
          <p:cNvPr id="102" name="Google Shape;102;p14"/>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pic>
        <p:nvPicPr>
          <p:cNvPr id="103" name="Google Shape;103;p14"/>
          <p:cNvPicPr preferRelativeResize="0"/>
          <p:nvPr/>
        </p:nvPicPr>
        <p:blipFill>
          <a:blip r:embed="rId4">
            <a:alphaModFix/>
          </a:blip>
          <a:stretch>
            <a:fillRect/>
          </a:stretch>
        </p:blipFill>
        <p:spPr>
          <a:xfrm>
            <a:off x="6553200" y="-13946"/>
            <a:ext cx="5638800" cy="6857999"/>
          </a:xfrm>
          <a:prstGeom prst="rect">
            <a:avLst/>
          </a:prstGeom>
          <a:noFill/>
          <a:ln>
            <a:noFill/>
          </a:ln>
        </p:spPr>
      </p:pic>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dt" idx="10"/>
          </p:nvPr>
        </p:nvSpPr>
        <p:spPr>
          <a:xfrm>
            <a:off x="853582" y="5999366"/>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GB" sz="700">
                <a:solidFill>
                  <a:srgbClr val="595959"/>
                </a:solidFill>
                <a:latin typeface="Arial"/>
                <a:ea typeface="Arial"/>
                <a:cs typeface="Arial"/>
                <a:sym typeface="Arial"/>
              </a:rPr>
              <a:t>23 MAY 2019</a:t>
            </a:r>
            <a:endParaRPr sz="700">
              <a:solidFill>
                <a:srgbClr val="595959"/>
              </a:solidFill>
              <a:latin typeface="Arial"/>
              <a:ea typeface="Arial"/>
              <a:cs typeface="Arial"/>
              <a:sym typeface="Arial"/>
            </a:endParaRPr>
          </a:p>
          <a:p>
            <a:pPr marL="0" lvl="0" indent="0" algn="l" rtl="0">
              <a:lnSpc>
                <a:spcPct val="100000"/>
              </a:lnSpc>
              <a:spcBef>
                <a:spcPts val="0"/>
              </a:spcBef>
              <a:spcAft>
                <a:spcPts val="0"/>
              </a:spcAft>
              <a:buSzPts val="1400"/>
              <a:buNone/>
            </a:pPr>
            <a:r>
              <a:rPr lang="en-GB" sz="700">
                <a:solidFill>
                  <a:srgbClr val="595959"/>
                </a:solidFill>
                <a:latin typeface="Arial"/>
                <a:ea typeface="Arial"/>
                <a:cs typeface="Arial"/>
                <a:sym typeface="Arial"/>
              </a:rPr>
              <a:t>8TH INTERNATIONAL EVALUATION CONFERENCE</a:t>
            </a:r>
            <a:endParaRPr sz="700">
              <a:solidFill>
                <a:srgbClr val="595959"/>
              </a:solidFill>
              <a:latin typeface="Arial"/>
              <a:ea typeface="Arial"/>
              <a:cs typeface="Arial"/>
              <a:sym typeface="Arial"/>
            </a:endParaRPr>
          </a:p>
        </p:txBody>
      </p:sp>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10</a:t>
            </a:fld>
            <a:endParaRPr/>
          </a:p>
        </p:txBody>
      </p:sp>
      <p:sp>
        <p:nvSpPr>
          <p:cNvPr id="111" name="Google Shape;111;p15"/>
          <p:cNvSpPr txBox="1"/>
          <p:nvPr/>
        </p:nvSpPr>
        <p:spPr>
          <a:xfrm>
            <a:off x="596406" y="6007302"/>
            <a:ext cx="208456"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595959"/>
                </a:solidFill>
                <a:latin typeface="Arial"/>
                <a:ea typeface="Arial"/>
                <a:cs typeface="Arial"/>
                <a:sym typeface="Arial"/>
              </a:rPr>
              <a:t>2</a:t>
            </a:r>
            <a:endParaRPr sz="1100" b="0" i="0" u="none" strike="noStrike" cap="none">
              <a:solidFill>
                <a:srgbClr val="595959"/>
              </a:solidFill>
              <a:latin typeface="Arial"/>
              <a:ea typeface="Arial"/>
              <a:cs typeface="Arial"/>
              <a:sym typeface="Arial"/>
            </a:endParaRPr>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4" name="Google Shape;114;p15"/>
          <p:cNvSpPr txBox="1"/>
          <p:nvPr/>
        </p:nvSpPr>
        <p:spPr>
          <a:xfrm>
            <a:off x="395212" y="133446"/>
            <a:ext cx="11148788" cy="189781"/>
          </a:xfrm>
          <a:prstGeom prst="rect">
            <a:avLst/>
          </a:prstGeom>
          <a:noFill/>
          <a:ln>
            <a:noFill/>
          </a:ln>
        </p:spPr>
        <p:txBody>
          <a:bodyPr spcFirstLastPara="1" wrap="square" lIns="18000" tIns="0" rIns="0" bIns="0" anchor="t" anchorCtr="0">
            <a:noAutofit/>
          </a:bodyPr>
          <a:lstStyle/>
          <a:p>
            <a:pPr lvl="0">
              <a:buClr>
                <a:srgbClr val="78B5E2"/>
              </a:buClr>
              <a:buSzPts val="1000"/>
            </a:pP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How </a:t>
            </a: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 increase the benefits of recommendations and strategic proposals?</a:t>
            </a:r>
            <a:endParaRPr sz="2800" b="1" i="0" u="none" strike="noStrike" cap="none"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2" name="Stačiakampis 1"/>
          <p:cNvSpPr/>
          <p:nvPr/>
        </p:nvSpPr>
        <p:spPr>
          <a:xfrm>
            <a:off x="395212" y="1063769"/>
            <a:ext cx="5700788" cy="5386090"/>
          </a:xfrm>
          <a:prstGeom prst="rect">
            <a:avLst/>
          </a:prstGeom>
          <a:solidFill>
            <a:schemeClr val="bg1"/>
          </a:solidFill>
        </p:spPr>
        <p:txBody>
          <a:bodyPr wrap="square">
            <a:spAutoFit/>
          </a:bodyPr>
          <a:lstStyle/>
          <a:p>
            <a:r>
              <a:rPr lang="lt-LT" sz="20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Reco</a:t>
            </a:r>
            <a:r>
              <a:rPr lang="en-US"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t>
            </a:r>
            <a:r>
              <a:rPr lang="lt-LT" sz="20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mendations</a:t>
            </a:r>
            <a:endParaRPr lang="lt-LT"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Organize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discussion / training and / or develop guidelines to answer the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questions</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about</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p>
          <a:p>
            <a:r>
              <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difference</a:t>
            </a:r>
            <a:r>
              <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between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recommendations</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strategic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 and the quality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criteria</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p>
          <a:p>
            <a:r>
              <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b)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significant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steps in the implementation of the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recommendation</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p>
          <a:p>
            <a:r>
              <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 u</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se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strategic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a:t>
            </a:r>
            <a:endPar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Conduct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case studies on the implementation of the recommendations every two to three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years</a:t>
            </a:r>
            <a:endPar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Initiate </a:t>
            </a: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creation of a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lt-LT"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valuation </a:t>
            </a: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knowledge bank"</a:t>
            </a:r>
            <a:endParaRPr lang="lt-LT"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r>
              <a:rPr lang="lt-LT"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en-US" sz="18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ecision</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-making </a:t>
            </a: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window" currently </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opened</a:t>
            </a:r>
            <a:r>
              <a:rPr lang="lt-LT"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remind" ministries </a:t>
            </a:r>
            <a:r>
              <a:rPr lang="lt-LT" sz="18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about</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the strategic </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proposals </a:t>
            </a: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made during the </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evaluations</a:t>
            </a:r>
            <a:endParaRPr lang="lt-LT" dirty="0">
              <a:solidFill>
                <a:srgbClr val="FF0000"/>
              </a:solidFill>
            </a:endParaRPr>
          </a:p>
        </p:txBody>
      </p:sp>
      <p:sp>
        <p:nvSpPr>
          <p:cNvPr id="3" name="Stačiakampis 2"/>
          <p:cNvSpPr/>
          <p:nvPr/>
        </p:nvSpPr>
        <p:spPr>
          <a:xfrm>
            <a:off x="6312024" y="1340767"/>
            <a:ext cx="5663952" cy="2339102"/>
          </a:xfrm>
          <a:prstGeom prst="rect">
            <a:avLst/>
          </a:prstGeom>
          <a:solidFill>
            <a:schemeClr val="bg1"/>
          </a:solidFill>
        </p:spPr>
        <p:txBody>
          <a:bodyPr wrap="square">
            <a:spAutoFit/>
          </a:bodyPr>
          <a:lstStyle/>
          <a:p>
            <a:r>
              <a:rPr lang="lt-LT" sz="20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Strategic</a:t>
            </a:r>
            <a:r>
              <a:rPr lang="lt-LT"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20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proposals</a:t>
            </a:r>
            <a:endParaRPr lang="lt-LT" sz="1800" dirty="0">
              <a:latin typeface="Verdana" panose="020B0604030504040204" pitchFamily="34" charset="0"/>
              <a:ea typeface="Verdana" panose="020B0604030504040204" pitchFamily="34" charset="0"/>
              <a:cs typeface="Verdana" panose="020B0604030504040204" pitchFamily="34" charset="0"/>
            </a:endParaRPr>
          </a:p>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Starting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the process of preparing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strategic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documents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from</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review </a:t>
            </a:r>
            <a:r>
              <a:rPr lang="en-US" sz="1800" dirty="0">
                <a:solidFill>
                  <a:srgbClr val="FF0000"/>
                </a:solidFill>
                <a:latin typeface="Verdana" panose="020B0604030504040204" pitchFamily="34" charset="0"/>
                <a:ea typeface="Verdana" panose="020B0604030504040204" pitchFamily="34" charset="0"/>
                <a:cs typeface="Verdana" panose="020B0604030504040204" pitchFamily="34" charset="0"/>
              </a:rPr>
              <a:t>of strategic proposals</a:t>
            </a:r>
            <a:endParaRPr lang="lt-LT" sz="1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Transfer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knowledge generated by evaluations to the </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GRL</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lt-LT" sz="1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926841" y="3789040"/>
            <a:ext cx="425450" cy="425450"/>
          </a:xfrm>
          <a:prstGeom prst="rect">
            <a:avLst/>
          </a:prstGeom>
        </p:spPr>
      </p:pic>
      <p:pic>
        <p:nvPicPr>
          <p:cNvPr id="10"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884912" y="1379503"/>
            <a:ext cx="425450" cy="425450"/>
          </a:xfrm>
          <a:prstGeom prst="rect">
            <a:avLst/>
          </a:prstGeom>
        </p:spPr>
      </p:pic>
      <p:pic>
        <p:nvPicPr>
          <p:cNvPr id="11"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892390" y="5229200"/>
            <a:ext cx="425450" cy="425450"/>
          </a:xfrm>
          <a:prstGeom prst="rect">
            <a:avLst/>
          </a:prstGeom>
        </p:spPr>
      </p:pic>
      <p:pic>
        <p:nvPicPr>
          <p:cNvPr id="12"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892390" y="4653136"/>
            <a:ext cx="425450" cy="425450"/>
          </a:xfrm>
          <a:prstGeom prst="rect">
            <a:avLst/>
          </a:prstGeom>
        </p:spPr>
      </p:pic>
      <p:pic>
        <p:nvPicPr>
          <p:cNvPr id="13"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6672064" y="1592228"/>
            <a:ext cx="425450" cy="425450"/>
          </a:xfrm>
          <a:prstGeom prst="rect">
            <a:avLst/>
          </a:prstGeom>
        </p:spPr>
      </p:pic>
      <p:pic>
        <p:nvPicPr>
          <p:cNvPr id="14"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6672064" y="2741680"/>
            <a:ext cx="425450" cy="425450"/>
          </a:xfrm>
          <a:prstGeom prst="rect">
            <a:avLst/>
          </a:prstGeom>
        </p:spPr>
      </p:pic>
    </p:spTree>
    <p:extLst>
      <p:ext uri="{BB962C8B-B14F-4D97-AF65-F5344CB8AC3E}">
        <p14:creationId xmlns:p14="http://schemas.microsoft.com/office/powerpoint/2010/main" val="3064138331"/>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2"/>
          <p:cNvSpPr>
            <a:spLocks noGrp="1"/>
          </p:cNvSpPr>
          <p:nvPr>
            <p:ph idx="1"/>
          </p:nvPr>
        </p:nvSpPr>
        <p:spPr>
          <a:xfrm>
            <a:off x="143934" y="1268414"/>
            <a:ext cx="11808884" cy="5113337"/>
          </a:xfrm>
        </p:spPr>
        <p:txBody>
          <a:bodyPr/>
          <a:lstStyle/>
          <a:p>
            <a:pPr marL="0" indent="0" eaLnBrk="1" hangingPunct="1">
              <a:buFont typeface="Arial" charset="0"/>
              <a:buNone/>
            </a:pPr>
            <a:endParaRPr lang="lt-LT" altLang="lt-LT" sz="2000" dirty="0" smtClean="0"/>
          </a:p>
          <a:p>
            <a:pPr marL="0" indent="0" eaLnBrk="1" hangingPunct="1">
              <a:buFont typeface="Arial" charset="0"/>
              <a:buNone/>
            </a:pPr>
            <a:endParaRPr lang="lt-LT" altLang="lt-LT" sz="2000" dirty="0" smtClean="0"/>
          </a:p>
        </p:txBody>
      </p:sp>
      <p:sp>
        <p:nvSpPr>
          <p:cNvPr id="2" name="Flowchart: Extract 1"/>
          <p:cNvSpPr/>
          <p:nvPr/>
        </p:nvSpPr>
        <p:spPr>
          <a:xfrm>
            <a:off x="335361" y="1340768"/>
            <a:ext cx="5215818" cy="4664779"/>
          </a:xfrm>
          <a:prstGeom prst="flowChartExtra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effectLst>
                <a:outerShdw blurRad="38100" dist="38100" dir="2700000" algn="tl">
                  <a:srgbClr val="000000">
                    <a:alpha val="43137"/>
                  </a:srgbClr>
                </a:outerShdw>
              </a:effectLst>
            </a:endParaRPr>
          </a:p>
        </p:txBody>
      </p:sp>
      <p:cxnSp>
        <p:nvCxnSpPr>
          <p:cNvPr id="5" name="Straight Connector 4"/>
          <p:cNvCxnSpPr/>
          <p:nvPr/>
        </p:nvCxnSpPr>
        <p:spPr>
          <a:xfrm>
            <a:off x="1559496" y="4008884"/>
            <a:ext cx="2864205" cy="0"/>
          </a:xfrm>
          <a:prstGeom prst="line">
            <a:avLst/>
          </a:prstGeom>
          <a:ln w="222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41991" name="TextBox 7"/>
          <p:cNvSpPr txBox="1">
            <a:spLocks noChangeArrowheads="1"/>
          </p:cNvSpPr>
          <p:nvPr/>
        </p:nvSpPr>
        <p:spPr bwMode="auto">
          <a:xfrm>
            <a:off x="883642" y="5357843"/>
            <a:ext cx="4127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Data: results of observations</a:t>
            </a:r>
          </a:p>
        </p:txBody>
      </p:sp>
      <p:cxnSp>
        <p:nvCxnSpPr>
          <p:cNvPr id="11" name="Straight Connector 10"/>
          <p:cNvCxnSpPr/>
          <p:nvPr/>
        </p:nvCxnSpPr>
        <p:spPr>
          <a:xfrm>
            <a:off x="943194" y="5013176"/>
            <a:ext cx="4147607" cy="0"/>
          </a:xfrm>
          <a:prstGeom prst="line">
            <a:avLst/>
          </a:prstGeom>
          <a:ln w="222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41993" name="TextBox 12"/>
          <p:cNvSpPr txBox="1">
            <a:spLocks noChangeArrowheads="1"/>
          </p:cNvSpPr>
          <p:nvPr/>
        </p:nvSpPr>
        <p:spPr bwMode="auto">
          <a:xfrm>
            <a:off x="1103775" y="4303590"/>
            <a:ext cx="36872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Information</a:t>
            </a:r>
          </a:p>
        </p:txBody>
      </p:sp>
      <p:cxnSp>
        <p:nvCxnSpPr>
          <p:cNvPr id="14" name="Straight Connector 13"/>
          <p:cNvCxnSpPr/>
          <p:nvPr/>
        </p:nvCxnSpPr>
        <p:spPr>
          <a:xfrm>
            <a:off x="2103834" y="2924175"/>
            <a:ext cx="1687117" cy="0"/>
          </a:xfrm>
          <a:prstGeom prst="line">
            <a:avLst/>
          </a:prstGeom>
          <a:ln w="222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41995" name="TextBox 16"/>
          <p:cNvSpPr txBox="1">
            <a:spLocks noChangeArrowheads="1"/>
          </p:cNvSpPr>
          <p:nvPr/>
        </p:nvSpPr>
        <p:spPr bwMode="auto">
          <a:xfrm>
            <a:off x="1857063" y="2287107"/>
            <a:ext cx="231986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Wisdom</a:t>
            </a:r>
          </a:p>
        </p:txBody>
      </p:sp>
      <p:sp>
        <p:nvSpPr>
          <p:cNvPr id="41998" name="TextBox 20"/>
          <p:cNvSpPr txBox="1">
            <a:spLocks noChangeArrowheads="1"/>
          </p:cNvSpPr>
          <p:nvPr/>
        </p:nvSpPr>
        <p:spPr bwMode="auto">
          <a:xfrm>
            <a:off x="1608355" y="3284984"/>
            <a:ext cx="28172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Knowledge</a:t>
            </a:r>
          </a:p>
        </p:txBody>
      </p:sp>
      <p:sp>
        <p:nvSpPr>
          <p:cNvPr id="3" name="Antraštė 2"/>
          <p:cNvSpPr>
            <a:spLocks noGrp="1"/>
          </p:cNvSpPr>
          <p:nvPr>
            <p:ph type="title"/>
          </p:nvPr>
        </p:nvSpPr>
        <p:spPr>
          <a:xfrm>
            <a:off x="82346" y="-19035"/>
            <a:ext cx="10515600" cy="639723"/>
          </a:xfrm>
        </p:spPr>
        <p:txBody>
          <a:bodyPr/>
          <a:lstStyle/>
          <a:p>
            <a:r>
              <a:rPr lang="en-GB" alt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Challenge: moving upstream</a:t>
            </a:r>
            <a:endPar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Flowchart: Extract 1"/>
          <p:cNvSpPr/>
          <p:nvPr/>
        </p:nvSpPr>
        <p:spPr>
          <a:xfrm>
            <a:off x="6600056" y="1340768"/>
            <a:ext cx="4968552" cy="4664777"/>
          </a:xfrm>
          <a:prstGeom prst="flowChartExtra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sp>
        <p:nvSpPr>
          <p:cNvPr id="25" name="Up Arrow 6"/>
          <p:cNvSpPr/>
          <p:nvPr/>
        </p:nvSpPr>
        <p:spPr>
          <a:xfrm>
            <a:off x="5879976" y="1340768"/>
            <a:ext cx="503238" cy="4664777"/>
          </a:xfrm>
          <a:prstGeom prst="upArrow">
            <a:avLst/>
          </a:prstGeom>
          <a:solidFill>
            <a:schemeClr val="accent5">
              <a:lumMod val="75000"/>
            </a:schemeClr>
          </a:solidFill>
          <a:ln>
            <a:solidFill>
              <a:schemeClr val="accent5">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GB"/>
          </a:p>
        </p:txBody>
      </p:sp>
      <p:cxnSp>
        <p:nvCxnSpPr>
          <p:cNvPr id="13" name="Tiesioji jungtis 12"/>
          <p:cNvCxnSpPr/>
          <p:nvPr/>
        </p:nvCxnSpPr>
        <p:spPr>
          <a:xfrm>
            <a:off x="7104112" y="5085184"/>
            <a:ext cx="3960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Tiesioji jungtis 16"/>
          <p:cNvCxnSpPr/>
          <p:nvPr/>
        </p:nvCxnSpPr>
        <p:spPr>
          <a:xfrm>
            <a:off x="7680176" y="3994976"/>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Tiesioji jungtis 23"/>
          <p:cNvCxnSpPr/>
          <p:nvPr/>
        </p:nvCxnSpPr>
        <p:spPr>
          <a:xfrm>
            <a:off x="8214382" y="2852936"/>
            <a:ext cx="1698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16"/>
          <p:cNvSpPr txBox="1">
            <a:spLocks noChangeArrowheads="1"/>
          </p:cNvSpPr>
          <p:nvPr/>
        </p:nvSpPr>
        <p:spPr bwMode="auto">
          <a:xfrm>
            <a:off x="8214382" y="2287107"/>
            <a:ext cx="1739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Policies</a:t>
            </a:r>
          </a:p>
        </p:txBody>
      </p:sp>
      <p:sp>
        <p:nvSpPr>
          <p:cNvPr id="36" name="TextBox 20"/>
          <p:cNvSpPr txBox="1">
            <a:spLocks noChangeArrowheads="1"/>
          </p:cNvSpPr>
          <p:nvPr/>
        </p:nvSpPr>
        <p:spPr bwMode="auto">
          <a:xfrm>
            <a:off x="7991847" y="3260778"/>
            <a:ext cx="211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Themes</a:t>
            </a:r>
          </a:p>
        </p:txBody>
      </p:sp>
      <p:sp>
        <p:nvSpPr>
          <p:cNvPr id="37" name="TextBox 12"/>
          <p:cNvSpPr txBox="1">
            <a:spLocks noChangeArrowheads="1"/>
          </p:cNvSpPr>
          <p:nvPr/>
        </p:nvSpPr>
        <p:spPr bwMode="auto">
          <a:xfrm>
            <a:off x="7701619" y="4310428"/>
            <a:ext cx="2765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Programmes</a:t>
            </a:r>
          </a:p>
        </p:txBody>
      </p:sp>
      <p:sp>
        <p:nvSpPr>
          <p:cNvPr id="38" name="TextBox 7"/>
          <p:cNvSpPr txBox="1">
            <a:spLocks noChangeArrowheads="1"/>
          </p:cNvSpPr>
          <p:nvPr/>
        </p:nvSpPr>
        <p:spPr bwMode="auto">
          <a:xfrm>
            <a:off x="7500515" y="5203886"/>
            <a:ext cx="3492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entury Gothic Bold" pitchFamily="34" charset="0"/>
              </a:defRPr>
            </a:lvl1pPr>
            <a:lvl2pPr marL="742950" indent="-285750" eaLnBrk="0" hangingPunct="0">
              <a:spcBef>
                <a:spcPct val="20000"/>
              </a:spcBef>
              <a:buFont typeface="Arial" charset="0"/>
              <a:buChar char="–"/>
              <a:defRPr sz="2800">
                <a:solidFill>
                  <a:schemeClr val="tx1"/>
                </a:solidFill>
                <a:latin typeface="Century Gothic Bold" pitchFamily="34" charset="0"/>
              </a:defRPr>
            </a:lvl2pPr>
            <a:lvl3pPr marL="1143000" indent="-228600" eaLnBrk="0" hangingPunct="0">
              <a:spcBef>
                <a:spcPct val="20000"/>
              </a:spcBef>
              <a:buFont typeface="Arial" charset="0"/>
              <a:buChar char="•"/>
              <a:defRPr sz="2400">
                <a:solidFill>
                  <a:schemeClr val="tx1"/>
                </a:solidFill>
                <a:latin typeface="Century Gothic Bold" pitchFamily="34" charset="0"/>
              </a:defRPr>
            </a:lvl3pPr>
            <a:lvl4pPr marL="1600200" indent="-228600" eaLnBrk="0" hangingPunct="0">
              <a:spcBef>
                <a:spcPct val="20000"/>
              </a:spcBef>
              <a:buFont typeface="Arial" charset="0"/>
              <a:buChar char="–"/>
              <a:defRPr sz="2000">
                <a:solidFill>
                  <a:schemeClr val="tx1"/>
                </a:solidFill>
                <a:latin typeface="Century Gothic Bold" pitchFamily="34" charset="0"/>
              </a:defRPr>
            </a:lvl4pPr>
            <a:lvl5pPr marL="2057400" indent="-228600" eaLnBrk="0" hangingPunct="0">
              <a:spcBef>
                <a:spcPct val="20000"/>
              </a:spcBef>
              <a:buFont typeface="Arial" charset="0"/>
              <a:buChar char="»"/>
              <a:defRPr sz="2000">
                <a:solidFill>
                  <a:schemeClr val="tx1"/>
                </a:solidFill>
                <a:latin typeface="Century Gothic Bold"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Bold" pitchFamily="34" charset="0"/>
              </a:defRPr>
            </a:lvl9pPr>
          </a:lstStyle>
          <a:p>
            <a:pPr algn="ctr" eaLnBrk="1" hangingPunct="1">
              <a:spcBef>
                <a:spcPct val="0"/>
              </a:spcBef>
              <a:buFontTx/>
              <a:buNone/>
            </a:pPr>
            <a:r>
              <a:rPr lang="en-GB" altLang="lt-LT" sz="20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Priorities and specific interventions / projects</a:t>
            </a:r>
          </a:p>
        </p:txBody>
      </p:sp>
      <p:sp>
        <p:nvSpPr>
          <p:cNvPr id="40" name="TextBox 39"/>
          <p:cNvSpPr txBox="1"/>
          <p:nvPr/>
        </p:nvSpPr>
        <p:spPr>
          <a:xfrm>
            <a:off x="6550114" y="1844824"/>
            <a:ext cx="492443" cy="3039830"/>
          </a:xfrm>
          <a:prstGeom prst="rect">
            <a:avLst/>
          </a:prstGeom>
          <a:noFill/>
        </p:spPr>
        <p:txBody>
          <a:bodyPr vert="vert270" wrap="square">
            <a:spAutoFit/>
          </a:bodyPr>
          <a:lstStyle/>
          <a:p>
            <a:pPr>
              <a:defRPr/>
            </a:pPr>
            <a:r>
              <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Levels of evaluation</a:t>
            </a:r>
            <a:endParaRPr lang="lt-LT"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p:cNvSpPr txBox="1"/>
          <p:nvPr/>
        </p:nvSpPr>
        <p:spPr>
          <a:xfrm>
            <a:off x="5090801" y="1124744"/>
            <a:ext cx="492443" cy="3784116"/>
          </a:xfrm>
          <a:prstGeom prst="rect">
            <a:avLst/>
          </a:prstGeom>
          <a:noFill/>
        </p:spPr>
        <p:txBody>
          <a:bodyPr vert="vert270" wrap="square">
            <a:spAutoFit/>
          </a:bodyPr>
          <a:lstStyle/>
          <a:p>
            <a:pPr>
              <a:defRPr/>
            </a:pPr>
            <a:r>
              <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Levels of </a:t>
            </a:r>
            <a:r>
              <a:rPr lang="lt-LT" sz="2000"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knowledge</a:t>
            </a:r>
            <a:endParaRPr lang="lt-LT"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4642268"/>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4" name="Google Shape;1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12</a:t>
            </a:fld>
            <a:endParaRPr/>
          </a:p>
        </p:txBody>
      </p:sp>
      <p:cxnSp>
        <p:nvCxnSpPr>
          <p:cNvPr id="126" name="Google Shape;126;p16"/>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27" name="Google Shape;127;p16"/>
          <p:cNvSpPr txBox="1"/>
          <p:nvPr/>
        </p:nvSpPr>
        <p:spPr>
          <a:xfrm>
            <a:off x="419820" y="408352"/>
            <a:ext cx="8304363" cy="189781"/>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78B5E2"/>
              </a:buClr>
              <a:buSzPts val="1000"/>
              <a:buFont typeface="Verdana"/>
              <a:buNone/>
            </a:pPr>
            <a:endParaRPr sz="1000" b="0" i="0" u="none" strike="noStrike" cap="none">
              <a:solidFill>
                <a:srgbClr val="191919"/>
              </a:solidFill>
              <a:latin typeface="Verdana"/>
              <a:ea typeface="Verdana"/>
              <a:cs typeface="Verdana"/>
              <a:sym typeface="Verdana"/>
            </a:endParaRPr>
          </a:p>
        </p:txBody>
      </p:sp>
      <p:sp>
        <p:nvSpPr>
          <p:cNvPr id="128" name="Google Shape;128;p16"/>
          <p:cNvSpPr/>
          <p:nvPr/>
        </p:nvSpPr>
        <p:spPr>
          <a:xfrm>
            <a:off x="3025244" y="2532122"/>
            <a:ext cx="1590711" cy="1624242"/>
          </a:xfrm>
          <a:custGeom>
            <a:avLst/>
            <a:gdLst/>
            <a:ahLst/>
            <a:cxnLst/>
            <a:rect l="l" t="t" r="r" b="b"/>
            <a:pathLst>
              <a:path w="318" h="325" extrusionOk="0">
                <a:moveTo>
                  <a:pt x="159" y="0"/>
                </a:moveTo>
                <a:cubicBezTo>
                  <a:pt x="71" y="0"/>
                  <a:pt x="0" y="71"/>
                  <a:pt x="0" y="159"/>
                </a:cubicBezTo>
                <a:cubicBezTo>
                  <a:pt x="0" y="203"/>
                  <a:pt x="17" y="243"/>
                  <a:pt x="46" y="272"/>
                </a:cubicBezTo>
                <a:cubicBezTo>
                  <a:pt x="38" y="325"/>
                  <a:pt x="38" y="325"/>
                  <a:pt x="38" y="325"/>
                </a:cubicBezTo>
                <a:cubicBezTo>
                  <a:pt x="92" y="304"/>
                  <a:pt x="92" y="304"/>
                  <a:pt x="92" y="304"/>
                </a:cubicBezTo>
                <a:cubicBezTo>
                  <a:pt x="113" y="313"/>
                  <a:pt x="135" y="319"/>
                  <a:pt x="159" y="319"/>
                </a:cubicBezTo>
                <a:cubicBezTo>
                  <a:pt x="247" y="319"/>
                  <a:pt x="318" y="247"/>
                  <a:pt x="318" y="159"/>
                </a:cubicBezTo>
                <a:cubicBezTo>
                  <a:pt x="318" y="71"/>
                  <a:pt x="247" y="0"/>
                  <a:pt x="159" y="0"/>
                </a:cubicBezTo>
                <a:close/>
              </a:path>
            </a:pathLst>
          </a:custGeom>
          <a:solidFill>
            <a:srgbClr val="0051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16"/>
          <p:cNvSpPr txBox="1"/>
          <p:nvPr/>
        </p:nvSpPr>
        <p:spPr>
          <a:xfrm>
            <a:off x="2437377" y="2986444"/>
            <a:ext cx="2766447" cy="892746"/>
          </a:xfrm>
          <a:prstGeom prst="rect">
            <a:avLst/>
          </a:prstGeom>
          <a:noFill/>
          <a:ln>
            <a:noFill/>
          </a:ln>
        </p:spPr>
        <p:txBody>
          <a:bodyPr spcFirstLastPara="1" wrap="square" lIns="91425" tIns="45700" rIns="91425" bIns="45700" anchor="t" anchorCtr="0">
            <a:noAutofit/>
          </a:bodyPr>
          <a:lstStyle/>
          <a:p>
            <a:pPr marL="0" marR="0" lvl="0" indent="0" algn="ctr" rtl="0">
              <a:lnSpc>
                <a:spcPct val="108333"/>
              </a:lnSpc>
              <a:spcBef>
                <a:spcPts val="0"/>
              </a:spcBef>
              <a:spcAft>
                <a:spcPts val="0"/>
              </a:spcAft>
              <a:buClr>
                <a:schemeClr val="lt1"/>
              </a:buClr>
              <a:buSzPts val="2400"/>
              <a:buFont typeface="Verdana"/>
              <a:buNone/>
            </a:pPr>
            <a:r>
              <a:rPr lang="en-GB" sz="2400" b="0" i="0" u="none" strike="noStrike" cap="none">
                <a:solidFill>
                  <a:schemeClr val="lt1"/>
                </a:solidFill>
                <a:latin typeface="Verdana"/>
                <a:ea typeface="Verdana"/>
                <a:cs typeface="Verdana"/>
                <a:sym typeface="Verdana"/>
              </a:rPr>
              <a:t>THANK</a:t>
            </a:r>
            <a:endParaRPr sz="1400" b="0" i="0" u="none" strike="noStrike" cap="none">
              <a:solidFill>
                <a:srgbClr val="000000"/>
              </a:solidFill>
              <a:latin typeface="Arial"/>
              <a:ea typeface="Arial"/>
              <a:cs typeface="Arial"/>
              <a:sym typeface="Arial"/>
            </a:endParaRPr>
          </a:p>
          <a:p>
            <a:pPr marL="0" marR="0" lvl="0" indent="0" algn="ctr" rtl="0">
              <a:lnSpc>
                <a:spcPct val="108333"/>
              </a:lnSpc>
              <a:spcBef>
                <a:spcPts val="0"/>
              </a:spcBef>
              <a:spcAft>
                <a:spcPts val="0"/>
              </a:spcAft>
              <a:buClr>
                <a:schemeClr val="lt1"/>
              </a:buClr>
              <a:buSzPts val="2400"/>
              <a:buFont typeface="Verdana"/>
              <a:buNone/>
            </a:pPr>
            <a:r>
              <a:rPr lang="en-GB" sz="2400" b="0" i="0" u="none" strike="noStrike" cap="none">
                <a:solidFill>
                  <a:schemeClr val="lt1"/>
                </a:solidFill>
                <a:latin typeface="Verdana"/>
                <a:ea typeface="Verdana"/>
                <a:cs typeface="Verdana"/>
                <a:sym typeface="Verdana"/>
              </a:rPr>
              <a:t>YOU!</a:t>
            </a:r>
            <a:endParaRPr sz="2400" b="0" i="0" u="none" strike="noStrike" cap="none">
              <a:solidFill>
                <a:schemeClr val="lt1"/>
              </a:solidFill>
              <a:latin typeface="Verdana"/>
              <a:ea typeface="Verdana"/>
              <a:cs typeface="Verdana"/>
              <a:sym typeface="Verdana"/>
            </a:endParaRPr>
          </a:p>
        </p:txBody>
      </p:sp>
      <p:sp>
        <p:nvSpPr>
          <p:cNvPr id="2" name="TextBox 1"/>
          <p:cNvSpPr txBox="1"/>
          <p:nvPr/>
        </p:nvSpPr>
        <p:spPr>
          <a:xfrm>
            <a:off x="1127447" y="5013176"/>
            <a:ext cx="3488507" cy="584775"/>
          </a:xfrm>
          <a:prstGeom prst="rect">
            <a:avLst/>
          </a:prstGeom>
          <a:noFill/>
        </p:spPr>
        <p:txBody>
          <a:bodyPr wrap="square" rtlCol="0">
            <a:spAutoFit/>
          </a:bodyPr>
          <a:lstStyle/>
          <a:p>
            <a:r>
              <a:rPr lang="en-US"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Vilija</a:t>
            </a:r>
            <a:r>
              <a:rPr lang="en-US" sz="1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Šemetienė</a:t>
            </a:r>
            <a:endParaRPr lang="en-US" sz="1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lt-LT"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vilija.semetiene</a:t>
            </a:r>
            <a:r>
              <a:rPr lang="en-US" sz="1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finmin.lt</a:t>
            </a:r>
            <a:endParaRPr lang="lt-LT" sz="1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a:t>
            </a:fld>
            <a:endParaRPr dirty="0"/>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4" name="Google Shape;114;p15"/>
          <p:cNvSpPr txBox="1"/>
          <p:nvPr/>
        </p:nvSpPr>
        <p:spPr>
          <a:xfrm>
            <a:off x="419820" y="408352"/>
            <a:ext cx="8304363" cy="189781"/>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78B5E2"/>
              </a:buClr>
              <a:buSzPts val="1000"/>
              <a:buFont typeface="Verdana"/>
              <a:buNone/>
            </a:pPr>
            <a:endParaRPr sz="1000" b="0" i="0" u="none" strike="noStrike" cap="none">
              <a:solidFill>
                <a:srgbClr val="191919"/>
              </a:solidFill>
              <a:latin typeface="Verdana"/>
              <a:ea typeface="Verdana"/>
              <a:cs typeface="Verdana"/>
              <a:sym typeface="Verdana"/>
            </a:endParaRPr>
          </a:p>
        </p:txBody>
      </p:sp>
      <p:sp>
        <p:nvSpPr>
          <p:cNvPr id="117" name="Google Shape;117;p15"/>
          <p:cNvSpPr/>
          <p:nvPr/>
        </p:nvSpPr>
        <p:spPr>
          <a:xfrm>
            <a:off x="602076" y="1700808"/>
            <a:ext cx="3338692" cy="3312368"/>
          </a:xfrm>
          <a:prstGeom prst="ellipse">
            <a:avLst/>
          </a:prstGeom>
          <a:solidFill>
            <a:schemeClr val="bg2">
              <a:lumMod val="40000"/>
              <a:lumOff val="60000"/>
            </a:schemeClr>
          </a:solidFill>
          <a:ln w="28575">
            <a:solidFill>
              <a:schemeClr val="accent1">
                <a:lumMod val="75000"/>
              </a:schemeClr>
            </a:solidFill>
          </a:ln>
        </p:spPr>
        <p:txBody>
          <a:bodyPr spcFirstLastPara="1" wrap="square" lIns="91425" tIns="45700" rIns="91425" bIns="45700" anchor="ctr" anchorCtr="0">
            <a:noAutofit/>
          </a:bodyPr>
          <a:lstStyle/>
          <a:p>
            <a:pPr lvl="0" algn="ctr">
              <a:lnSpc>
                <a:spcPct val="81250"/>
              </a:lnSpc>
              <a:buClr>
                <a:srgbClr val="00517E"/>
              </a:buClr>
              <a:buSzPts val="2400"/>
            </a:pPr>
            <a:r>
              <a:rPr lang="en-US" sz="3600" b="1" dirty="0">
                <a:solidFill>
                  <a:srgbClr val="00517E"/>
                </a:solidFill>
                <a:effectLst>
                  <a:outerShdw blurRad="38100" dist="38100" dir="2700000" algn="tl">
                    <a:srgbClr val="000000">
                      <a:alpha val="43137"/>
                    </a:srgbClr>
                  </a:outerShdw>
                </a:effectLst>
                <a:latin typeface="Verdana"/>
                <a:ea typeface="Verdana"/>
                <a:cs typeface="Verdana"/>
                <a:sym typeface="Verdana"/>
              </a:rPr>
              <a:t>Content</a:t>
            </a:r>
          </a:p>
        </p:txBody>
      </p:sp>
      <p:cxnSp>
        <p:nvCxnSpPr>
          <p:cNvPr id="6" name="Tiesioji jungtis 5"/>
          <p:cNvCxnSpPr/>
          <p:nvPr/>
        </p:nvCxnSpPr>
        <p:spPr>
          <a:xfrm flipV="1">
            <a:off x="2855640" y="996083"/>
            <a:ext cx="1133041" cy="786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Tiesioji jungtis 7"/>
          <p:cNvCxnSpPr/>
          <p:nvPr/>
        </p:nvCxnSpPr>
        <p:spPr>
          <a:xfrm flipV="1">
            <a:off x="3642760" y="1628800"/>
            <a:ext cx="1402573" cy="762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Tiesioji jungtis 11"/>
          <p:cNvCxnSpPr>
            <a:cxnSpLocks/>
            <a:stCxn id="117" idx="5"/>
          </p:cNvCxnSpPr>
          <p:nvPr/>
        </p:nvCxnSpPr>
        <p:spPr>
          <a:xfrm>
            <a:off x="3451828" y="4528091"/>
            <a:ext cx="1214099" cy="69520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8250" y="526944"/>
            <a:ext cx="7269541" cy="523220"/>
          </a:xfrm>
          <a:prstGeom prst="rect">
            <a:avLst/>
          </a:prstGeom>
          <a:solidFill>
            <a:schemeClr val="bg1"/>
          </a:solidFill>
        </p:spPr>
        <p:txBody>
          <a:bodyPr wrap="square" rtlCol="0">
            <a:spAutoFit/>
          </a:bodyPr>
          <a:lstStyle/>
          <a:p>
            <a:pPr lvl="1"/>
            <a:r>
              <a:rPr lang="en-US"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What </a:t>
            </a:r>
            <a:r>
              <a:rPr lang="lt-LT" sz="2800"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is</a:t>
            </a:r>
            <a:r>
              <a:rPr lang="lt-LT" sz="2800"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a:t>
            </a:r>
            <a:r>
              <a:rPr lang="lt-LT" sz="2800"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impact</a:t>
            </a:r>
            <a:r>
              <a:rPr lang="en-US" sz="2800"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 the evaluations?</a:t>
            </a:r>
            <a:endPar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341261" y="1347815"/>
            <a:ext cx="6765844" cy="1384995"/>
          </a:xfrm>
          <a:prstGeom prst="rect">
            <a:avLst/>
          </a:prstGeom>
          <a:solidFill>
            <a:schemeClr val="bg1"/>
          </a:solidFill>
        </p:spPr>
        <p:txBody>
          <a:bodyPr wrap="square" rtlCol="0">
            <a:spAutoFit/>
          </a:bodyPr>
          <a:lstStyle/>
          <a:p>
            <a:pPr lvl="1">
              <a:buSzPts val="2800"/>
            </a:pPr>
            <a:r>
              <a:rPr lang="en-US"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System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for</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communication</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monitoring</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use</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results</a:t>
            </a:r>
            <a:endPar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5578297" y="5117972"/>
            <a:ext cx="5846295" cy="954107"/>
          </a:xfrm>
          <a:prstGeom prst="rect">
            <a:avLst/>
          </a:prstGeom>
          <a:solidFill>
            <a:schemeClr val="bg1"/>
          </a:solidFill>
        </p:spPr>
        <p:txBody>
          <a:bodyPr wrap="square" rtlCol="0">
            <a:spAutoFit/>
          </a:bodyPr>
          <a:lstStyle/>
          <a:p>
            <a:pPr lvl="1"/>
            <a:r>
              <a:rPr lang="en-US"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How to increase the benefits </a:t>
            </a:r>
            <a:r>
              <a:rPr lang="en-US" sz="2800"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evaluations</a:t>
            </a:r>
            <a:r>
              <a:rPr lang="en-US"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endPar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17" name="Tiesioji jungtis 16"/>
          <p:cNvCxnSpPr/>
          <p:nvPr/>
        </p:nvCxnSpPr>
        <p:spPr>
          <a:xfrm>
            <a:off x="3948407" y="3191075"/>
            <a:ext cx="1231700" cy="58557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327" y="3407100"/>
            <a:ext cx="4536177" cy="954107"/>
          </a:xfrm>
          <a:prstGeom prst="rect">
            <a:avLst/>
          </a:prstGeom>
          <a:solidFill>
            <a:schemeClr val="bg1"/>
          </a:solidFill>
        </p:spPr>
        <p:txBody>
          <a:bodyPr wrap="square" rtlCol="0">
            <a:spAutoFit/>
          </a:bodyPr>
          <a:lstStyle/>
          <a:p>
            <a:r>
              <a:rPr lang="en-US"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way to implement strategic proposals</a:t>
            </a:r>
            <a:endParaRPr lang="lt-LT" sz="28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Ovalas 19"/>
          <p:cNvSpPr/>
          <p:nvPr/>
        </p:nvSpPr>
        <p:spPr>
          <a:xfrm>
            <a:off x="3534939" y="503242"/>
            <a:ext cx="811657" cy="739091"/>
          </a:xfrm>
          <a:prstGeom prst="ellipse">
            <a:avLst/>
          </a:prstGeom>
          <a:solidFill>
            <a:schemeClr val="accent1">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Ovalas 23"/>
          <p:cNvSpPr/>
          <p:nvPr/>
        </p:nvSpPr>
        <p:spPr>
          <a:xfrm>
            <a:off x="4427767" y="1331262"/>
            <a:ext cx="811657" cy="739091"/>
          </a:xfrm>
          <a:prstGeom prst="ellipse">
            <a:avLst/>
          </a:prstGeom>
          <a:solidFill>
            <a:schemeClr val="accent1">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Ovalas 24"/>
          <p:cNvSpPr/>
          <p:nvPr/>
        </p:nvSpPr>
        <p:spPr>
          <a:xfrm>
            <a:off x="5182302" y="3407100"/>
            <a:ext cx="811657" cy="739091"/>
          </a:xfrm>
          <a:prstGeom prst="ellipse">
            <a:avLst/>
          </a:prstGeom>
          <a:solidFill>
            <a:schemeClr val="accent1">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6" name="Ovalas 25"/>
          <p:cNvSpPr/>
          <p:nvPr/>
        </p:nvSpPr>
        <p:spPr>
          <a:xfrm>
            <a:off x="4639505" y="5038927"/>
            <a:ext cx="811657" cy="739091"/>
          </a:xfrm>
          <a:prstGeom prst="ellipse">
            <a:avLst/>
          </a:prstGeom>
          <a:solidFill>
            <a:schemeClr val="accent1">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2591352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3</a:t>
            </a:fld>
            <a:endParaRPr/>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3" name="Google Shape;113;p15"/>
          <p:cNvSpPr txBox="1"/>
          <p:nvPr/>
        </p:nvSpPr>
        <p:spPr>
          <a:xfrm>
            <a:off x="119336" y="70238"/>
            <a:ext cx="8304363" cy="676227"/>
          </a:xfrm>
          <a:prstGeom prst="rect">
            <a:avLst/>
          </a:prstGeom>
          <a:noFill/>
          <a:ln>
            <a:noFill/>
          </a:ln>
        </p:spPr>
        <p:txBody>
          <a:bodyPr spcFirstLastPara="1" wrap="square" lIns="0" tIns="0" rIns="0" bIns="36000" anchor="t" anchorCtr="0">
            <a:noAutofit/>
          </a:bodyPr>
          <a:lstStyle/>
          <a:p>
            <a:pPr lvl="1"/>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is</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impact</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 </a:t>
            </a: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evaluations?</a:t>
            </a:r>
            <a:endPar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14" name="Google Shape;114;p15"/>
          <p:cNvSpPr txBox="1"/>
          <p:nvPr/>
        </p:nvSpPr>
        <p:spPr>
          <a:xfrm>
            <a:off x="419820" y="408352"/>
            <a:ext cx="8304363" cy="189781"/>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78B5E2"/>
              </a:buClr>
              <a:buSzPts val="1000"/>
              <a:buFont typeface="Verdana"/>
              <a:buNone/>
            </a:pPr>
            <a:endParaRPr sz="1000" b="0" i="0" u="none" strike="noStrike" cap="none">
              <a:solidFill>
                <a:srgbClr val="191919"/>
              </a:solidFill>
              <a:latin typeface="Verdana"/>
              <a:ea typeface="Verdana"/>
              <a:cs typeface="Verdana"/>
              <a:sym typeface="Verdana"/>
            </a:endParaRPr>
          </a:p>
        </p:txBody>
      </p:sp>
      <p:sp>
        <p:nvSpPr>
          <p:cNvPr id="10" name="Chevron 57"/>
          <p:cNvSpPr/>
          <p:nvPr/>
        </p:nvSpPr>
        <p:spPr>
          <a:xfrm>
            <a:off x="445387" y="4873990"/>
            <a:ext cx="2785265" cy="581403"/>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1" name="Chevron 57"/>
          <p:cNvSpPr/>
          <p:nvPr/>
        </p:nvSpPr>
        <p:spPr>
          <a:xfrm>
            <a:off x="8976320" y="1819702"/>
            <a:ext cx="2304256" cy="583203"/>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Impact</a:t>
            </a:r>
            <a:endParaRPr lang="en-US"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Chevron 57"/>
          <p:cNvSpPr/>
          <p:nvPr/>
        </p:nvSpPr>
        <p:spPr>
          <a:xfrm>
            <a:off x="8866137" y="4873990"/>
            <a:ext cx="2304256" cy="618804"/>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Impact</a:t>
            </a:r>
            <a:endParaRPr lang="en-US"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Chevron 57"/>
          <p:cNvSpPr/>
          <p:nvPr/>
        </p:nvSpPr>
        <p:spPr>
          <a:xfrm>
            <a:off x="3592666" y="1831965"/>
            <a:ext cx="2239796" cy="576065"/>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5" name="Freeform 32"/>
          <p:cNvSpPr>
            <a:spLocks noEditPoints="1"/>
          </p:cNvSpPr>
          <p:nvPr/>
        </p:nvSpPr>
        <p:spPr bwMode="auto">
          <a:xfrm>
            <a:off x="1201279" y="4100645"/>
            <a:ext cx="861586" cy="583202"/>
          </a:xfrm>
          <a:custGeom>
            <a:avLst/>
            <a:gdLst>
              <a:gd name="T0" fmla="*/ 325 w 325"/>
              <a:gd name="T1" fmla="*/ 112 h 318"/>
              <a:gd name="T2" fmla="*/ 325 w 325"/>
              <a:gd name="T3" fmla="*/ 238 h 318"/>
              <a:gd name="T4" fmla="*/ 299 w 325"/>
              <a:gd name="T5" fmla="*/ 265 h 318"/>
              <a:gd name="T6" fmla="*/ 273 w 325"/>
              <a:gd name="T7" fmla="*/ 265 h 318"/>
              <a:gd name="T8" fmla="*/ 284 w 325"/>
              <a:gd name="T9" fmla="*/ 318 h 318"/>
              <a:gd name="T10" fmla="*/ 46 w 325"/>
              <a:gd name="T11" fmla="*/ 318 h 318"/>
              <a:gd name="T12" fmla="*/ 56 w 325"/>
              <a:gd name="T13" fmla="*/ 265 h 318"/>
              <a:gd name="T14" fmla="*/ 27 w 325"/>
              <a:gd name="T15" fmla="*/ 265 h 318"/>
              <a:gd name="T16" fmla="*/ 0 w 325"/>
              <a:gd name="T17" fmla="*/ 238 h 318"/>
              <a:gd name="T18" fmla="*/ 0 w 325"/>
              <a:gd name="T19" fmla="*/ 112 h 318"/>
              <a:gd name="T20" fmla="*/ 27 w 325"/>
              <a:gd name="T21" fmla="*/ 85 h 318"/>
              <a:gd name="T22" fmla="*/ 60 w 325"/>
              <a:gd name="T23" fmla="*/ 85 h 318"/>
              <a:gd name="T24" fmla="*/ 60 w 325"/>
              <a:gd name="T25" fmla="*/ 45 h 318"/>
              <a:gd name="T26" fmla="*/ 72 w 325"/>
              <a:gd name="T27" fmla="*/ 45 h 318"/>
              <a:gd name="T28" fmla="*/ 72 w 325"/>
              <a:gd name="T29" fmla="*/ 0 h 318"/>
              <a:gd name="T30" fmla="*/ 254 w 325"/>
              <a:gd name="T31" fmla="*/ 0 h 318"/>
              <a:gd name="T32" fmla="*/ 254 w 325"/>
              <a:gd name="T33" fmla="*/ 45 h 318"/>
              <a:gd name="T34" fmla="*/ 265 w 325"/>
              <a:gd name="T35" fmla="*/ 45 h 318"/>
              <a:gd name="T36" fmla="*/ 265 w 325"/>
              <a:gd name="T37" fmla="*/ 85 h 318"/>
              <a:gd name="T38" fmla="*/ 299 w 325"/>
              <a:gd name="T39" fmla="*/ 85 h 318"/>
              <a:gd name="T40" fmla="*/ 325 w 325"/>
              <a:gd name="T41" fmla="*/ 112 h 318"/>
              <a:gd name="T42" fmla="*/ 64 w 325"/>
              <a:gd name="T43" fmla="*/ 132 h 318"/>
              <a:gd name="T44" fmla="*/ 45 w 325"/>
              <a:gd name="T45" fmla="*/ 114 h 318"/>
              <a:gd name="T46" fmla="*/ 27 w 325"/>
              <a:gd name="T47" fmla="*/ 132 h 318"/>
              <a:gd name="T48" fmla="*/ 45 w 325"/>
              <a:gd name="T49" fmla="*/ 151 h 318"/>
              <a:gd name="T50" fmla="*/ 64 w 325"/>
              <a:gd name="T51" fmla="*/ 132 h 318"/>
              <a:gd name="T52" fmla="*/ 262 w 325"/>
              <a:gd name="T53" fmla="*/ 302 h 318"/>
              <a:gd name="T54" fmla="*/ 246 w 325"/>
              <a:gd name="T55" fmla="*/ 218 h 318"/>
              <a:gd name="T56" fmla="*/ 79 w 325"/>
              <a:gd name="T57" fmla="*/ 218 h 318"/>
              <a:gd name="T58" fmla="*/ 67 w 325"/>
              <a:gd name="T59" fmla="*/ 302 h 318"/>
              <a:gd name="T60" fmla="*/ 262 w 325"/>
              <a:gd name="T61" fmla="*/ 302 h 318"/>
              <a:gd name="T62" fmla="*/ 84 w 325"/>
              <a:gd name="T63" fmla="*/ 117 h 318"/>
              <a:gd name="T64" fmla="*/ 242 w 325"/>
              <a:gd name="T65" fmla="*/ 117 h 318"/>
              <a:gd name="T66" fmla="*/ 242 w 325"/>
              <a:gd name="T67" fmla="*/ 17 h 318"/>
              <a:gd name="T68" fmla="*/ 84 w 325"/>
              <a:gd name="T69" fmla="*/ 17 h 318"/>
              <a:gd name="T70" fmla="*/ 84 w 325"/>
              <a:gd name="T71" fmla="*/ 117 h 318"/>
              <a:gd name="T72" fmla="*/ 154 w 325"/>
              <a:gd name="T73" fmla="*/ 251 h 318"/>
              <a:gd name="T74" fmla="*/ 106 w 325"/>
              <a:gd name="T75" fmla="*/ 251 h 318"/>
              <a:gd name="T76" fmla="*/ 106 w 325"/>
              <a:gd name="T77" fmla="*/ 263 h 318"/>
              <a:gd name="T78" fmla="*/ 154 w 325"/>
              <a:gd name="T79" fmla="*/ 263 h 318"/>
              <a:gd name="T80" fmla="*/ 154 w 325"/>
              <a:gd name="T81" fmla="*/ 251 h 318"/>
              <a:gd name="T82" fmla="*/ 222 w 325"/>
              <a:gd name="T83" fmla="*/ 251 h 318"/>
              <a:gd name="T84" fmla="*/ 174 w 325"/>
              <a:gd name="T85" fmla="*/ 251 h 318"/>
              <a:gd name="T86" fmla="*/ 174 w 325"/>
              <a:gd name="T87" fmla="*/ 263 h 318"/>
              <a:gd name="T88" fmla="*/ 222 w 325"/>
              <a:gd name="T89" fmla="*/ 263 h 318"/>
              <a:gd name="T90" fmla="*/ 222 w 325"/>
              <a:gd name="T91" fmla="*/ 25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18">
                <a:moveTo>
                  <a:pt x="325" y="112"/>
                </a:moveTo>
                <a:cubicBezTo>
                  <a:pt x="325" y="238"/>
                  <a:pt x="325" y="238"/>
                  <a:pt x="325" y="238"/>
                </a:cubicBezTo>
                <a:cubicBezTo>
                  <a:pt x="325" y="253"/>
                  <a:pt x="313" y="265"/>
                  <a:pt x="299" y="265"/>
                </a:cubicBezTo>
                <a:cubicBezTo>
                  <a:pt x="273" y="265"/>
                  <a:pt x="273" y="265"/>
                  <a:pt x="273" y="265"/>
                </a:cubicBezTo>
                <a:cubicBezTo>
                  <a:pt x="284" y="318"/>
                  <a:pt x="284" y="318"/>
                  <a:pt x="284" y="318"/>
                </a:cubicBezTo>
                <a:cubicBezTo>
                  <a:pt x="46" y="318"/>
                  <a:pt x="46" y="318"/>
                  <a:pt x="46" y="318"/>
                </a:cubicBezTo>
                <a:cubicBezTo>
                  <a:pt x="56" y="265"/>
                  <a:pt x="56" y="265"/>
                  <a:pt x="56" y="265"/>
                </a:cubicBezTo>
                <a:cubicBezTo>
                  <a:pt x="27" y="265"/>
                  <a:pt x="27" y="265"/>
                  <a:pt x="27" y="265"/>
                </a:cubicBezTo>
                <a:cubicBezTo>
                  <a:pt x="12" y="265"/>
                  <a:pt x="0" y="253"/>
                  <a:pt x="0" y="238"/>
                </a:cubicBezTo>
                <a:cubicBezTo>
                  <a:pt x="0" y="112"/>
                  <a:pt x="0" y="112"/>
                  <a:pt x="0" y="112"/>
                </a:cubicBezTo>
                <a:cubicBezTo>
                  <a:pt x="0" y="97"/>
                  <a:pt x="12" y="85"/>
                  <a:pt x="27" y="85"/>
                </a:cubicBezTo>
                <a:cubicBezTo>
                  <a:pt x="60" y="85"/>
                  <a:pt x="60" y="85"/>
                  <a:pt x="60" y="85"/>
                </a:cubicBezTo>
                <a:cubicBezTo>
                  <a:pt x="60" y="45"/>
                  <a:pt x="60" y="45"/>
                  <a:pt x="60" y="45"/>
                </a:cubicBezTo>
                <a:cubicBezTo>
                  <a:pt x="72" y="45"/>
                  <a:pt x="72" y="45"/>
                  <a:pt x="72" y="45"/>
                </a:cubicBezTo>
                <a:cubicBezTo>
                  <a:pt x="72" y="0"/>
                  <a:pt x="72" y="0"/>
                  <a:pt x="72" y="0"/>
                </a:cubicBezTo>
                <a:cubicBezTo>
                  <a:pt x="254" y="0"/>
                  <a:pt x="254" y="0"/>
                  <a:pt x="254" y="0"/>
                </a:cubicBezTo>
                <a:cubicBezTo>
                  <a:pt x="254" y="45"/>
                  <a:pt x="254" y="45"/>
                  <a:pt x="254" y="45"/>
                </a:cubicBezTo>
                <a:cubicBezTo>
                  <a:pt x="265" y="45"/>
                  <a:pt x="265" y="45"/>
                  <a:pt x="265" y="45"/>
                </a:cubicBezTo>
                <a:cubicBezTo>
                  <a:pt x="265" y="85"/>
                  <a:pt x="265" y="85"/>
                  <a:pt x="265" y="85"/>
                </a:cubicBezTo>
                <a:cubicBezTo>
                  <a:pt x="299" y="85"/>
                  <a:pt x="299" y="85"/>
                  <a:pt x="299" y="85"/>
                </a:cubicBezTo>
                <a:cubicBezTo>
                  <a:pt x="313" y="85"/>
                  <a:pt x="325" y="97"/>
                  <a:pt x="325" y="112"/>
                </a:cubicBezTo>
                <a:close/>
                <a:moveTo>
                  <a:pt x="64" y="132"/>
                </a:moveTo>
                <a:cubicBezTo>
                  <a:pt x="64" y="122"/>
                  <a:pt x="56" y="114"/>
                  <a:pt x="45" y="114"/>
                </a:cubicBezTo>
                <a:cubicBezTo>
                  <a:pt x="35" y="114"/>
                  <a:pt x="27" y="122"/>
                  <a:pt x="27" y="132"/>
                </a:cubicBezTo>
                <a:cubicBezTo>
                  <a:pt x="27" y="143"/>
                  <a:pt x="35" y="151"/>
                  <a:pt x="45" y="151"/>
                </a:cubicBezTo>
                <a:cubicBezTo>
                  <a:pt x="56" y="151"/>
                  <a:pt x="64" y="143"/>
                  <a:pt x="64" y="132"/>
                </a:cubicBezTo>
                <a:close/>
                <a:moveTo>
                  <a:pt x="262" y="302"/>
                </a:moveTo>
                <a:cubicBezTo>
                  <a:pt x="246" y="218"/>
                  <a:pt x="246" y="218"/>
                  <a:pt x="246" y="218"/>
                </a:cubicBezTo>
                <a:cubicBezTo>
                  <a:pt x="79" y="218"/>
                  <a:pt x="79" y="218"/>
                  <a:pt x="79" y="218"/>
                </a:cubicBezTo>
                <a:cubicBezTo>
                  <a:pt x="67" y="302"/>
                  <a:pt x="67" y="302"/>
                  <a:pt x="67" y="302"/>
                </a:cubicBezTo>
                <a:lnTo>
                  <a:pt x="262" y="302"/>
                </a:lnTo>
                <a:close/>
                <a:moveTo>
                  <a:pt x="84" y="117"/>
                </a:moveTo>
                <a:cubicBezTo>
                  <a:pt x="242" y="117"/>
                  <a:pt x="242" y="117"/>
                  <a:pt x="242" y="117"/>
                </a:cubicBezTo>
                <a:cubicBezTo>
                  <a:pt x="242" y="17"/>
                  <a:pt x="242" y="17"/>
                  <a:pt x="242" y="17"/>
                </a:cubicBezTo>
                <a:cubicBezTo>
                  <a:pt x="84" y="17"/>
                  <a:pt x="84" y="17"/>
                  <a:pt x="84" y="17"/>
                </a:cubicBezTo>
                <a:lnTo>
                  <a:pt x="84" y="117"/>
                </a:lnTo>
                <a:close/>
                <a:moveTo>
                  <a:pt x="154" y="251"/>
                </a:moveTo>
                <a:cubicBezTo>
                  <a:pt x="106" y="251"/>
                  <a:pt x="106" y="251"/>
                  <a:pt x="106" y="251"/>
                </a:cubicBezTo>
                <a:cubicBezTo>
                  <a:pt x="106" y="263"/>
                  <a:pt x="106" y="263"/>
                  <a:pt x="106" y="263"/>
                </a:cubicBezTo>
                <a:cubicBezTo>
                  <a:pt x="154" y="263"/>
                  <a:pt x="154" y="263"/>
                  <a:pt x="154" y="263"/>
                </a:cubicBezTo>
                <a:lnTo>
                  <a:pt x="154" y="251"/>
                </a:lnTo>
                <a:close/>
                <a:moveTo>
                  <a:pt x="222" y="251"/>
                </a:moveTo>
                <a:cubicBezTo>
                  <a:pt x="174" y="251"/>
                  <a:pt x="174" y="251"/>
                  <a:pt x="174" y="251"/>
                </a:cubicBezTo>
                <a:cubicBezTo>
                  <a:pt x="174" y="263"/>
                  <a:pt x="174" y="263"/>
                  <a:pt x="174" y="263"/>
                </a:cubicBezTo>
                <a:cubicBezTo>
                  <a:pt x="222" y="263"/>
                  <a:pt x="222" y="263"/>
                  <a:pt x="222" y="263"/>
                </a:cubicBezTo>
                <a:lnTo>
                  <a:pt x="222" y="2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 name="Stačiakampis 1"/>
          <p:cNvSpPr/>
          <p:nvPr/>
        </p:nvSpPr>
        <p:spPr>
          <a:xfrm>
            <a:off x="852063" y="4860227"/>
            <a:ext cx="1874231" cy="584775"/>
          </a:xfrm>
          <a:prstGeom prst="rect">
            <a:avLst/>
          </a:prstGeom>
        </p:spPr>
        <p:txBody>
          <a:bodyPr wrap="none">
            <a:spAutoFit/>
          </a:bodyPr>
          <a:lstStyle/>
          <a:p>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New</a:t>
            </a:r>
            <a:r>
              <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knowledge</a:t>
            </a:r>
            <a:r>
              <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created</a:t>
            </a:r>
            <a:endPar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Freeform 56"/>
          <p:cNvSpPr>
            <a:spLocks noEditPoints="1"/>
          </p:cNvSpPr>
          <p:nvPr/>
        </p:nvSpPr>
        <p:spPr bwMode="auto">
          <a:xfrm>
            <a:off x="4245827" y="1268760"/>
            <a:ext cx="806636" cy="511915"/>
          </a:xfrm>
          <a:custGeom>
            <a:avLst/>
            <a:gdLst>
              <a:gd name="T0" fmla="*/ 118 w 266"/>
              <a:gd name="T1" fmla="*/ 5 h 239"/>
              <a:gd name="T2" fmla="*/ 118 w 266"/>
              <a:gd name="T3" fmla="*/ 233 h 239"/>
              <a:gd name="T4" fmla="*/ 113 w 266"/>
              <a:gd name="T5" fmla="*/ 239 h 239"/>
              <a:gd name="T6" fmla="*/ 101 w 266"/>
              <a:gd name="T7" fmla="*/ 239 h 239"/>
              <a:gd name="T8" fmla="*/ 96 w 266"/>
              <a:gd name="T9" fmla="*/ 233 h 239"/>
              <a:gd name="T10" fmla="*/ 96 w 266"/>
              <a:gd name="T11" fmla="*/ 117 h 239"/>
              <a:gd name="T12" fmla="*/ 48 w 266"/>
              <a:gd name="T13" fmla="*/ 117 h 239"/>
              <a:gd name="T14" fmla="*/ 41 w 266"/>
              <a:gd name="T15" fmla="*/ 115 h 239"/>
              <a:gd name="T16" fmla="*/ 34 w 266"/>
              <a:gd name="T17" fmla="*/ 112 h 239"/>
              <a:gd name="T18" fmla="*/ 3 w 266"/>
              <a:gd name="T19" fmla="*/ 90 h 239"/>
              <a:gd name="T20" fmla="*/ 0 w 266"/>
              <a:gd name="T21" fmla="*/ 86 h 239"/>
              <a:gd name="T22" fmla="*/ 3 w 266"/>
              <a:gd name="T23" fmla="*/ 81 h 239"/>
              <a:gd name="T24" fmla="*/ 34 w 266"/>
              <a:gd name="T25" fmla="*/ 60 h 239"/>
              <a:gd name="T26" fmla="*/ 41 w 266"/>
              <a:gd name="T27" fmla="*/ 57 h 239"/>
              <a:gd name="T28" fmla="*/ 48 w 266"/>
              <a:gd name="T29" fmla="*/ 55 h 239"/>
              <a:gd name="T30" fmla="*/ 96 w 266"/>
              <a:gd name="T31" fmla="*/ 55 h 239"/>
              <a:gd name="T32" fmla="*/ 96 w 266"/>
              <a:gd name="T33" fmla="*/ 5 h 239"/>
              <a:gd name="T34" fmla="*/ 101 w 266"/>
              <a:gd name="T35" fmla="*/ 0 h 239"/>
              <a:gd name="T36" fmla="*/ 113 w 266"/>
              <a:gd name="T37" fmla="*/ 0 h 239"/>
              <a:gd name="T38" fmla="*/ 118 w 266"/>
              <a:gd name="T39" fmla="*/ 5 h 239"/>
              <a:gd name="T40" fmla="*/ 266 w 266"/>
              <a:gd name="T41" fmla="*/ 60 h 239"/>
              <a:gd name="T42" fmla="*/ 262 w 266"/>
              <a:gd name="T43" fmla="*/ 64 h 239"/>
              <a:gd name="T44" fmla="*/ 231 w 266"/>
              <a:gd name="T45" fmla="*/ 86 h 239"/>
              <a:gd name="T46" fmla="*/ 224 w 266"/>
              <a:gd name="T47" fmla="*/ 89 h 239"/>
              <a:gd name="T48" fmla="*/ 217 w 266"/>
              <a:gd name="T49" fmla="*/ 90 h 239"/>
              <a:gd name="T50" fmla="*/ 137 w 266"/>
              <a:gd name="T51" fmla="*/ 90 h 239"/>
              <a:gd name="T52" fmla="*/ 126 w 266"/>
              <a:gd name="T53" fmla="*/ 29 h 239"/>
              <a:gd name="T54" fmla="*/ 217 w 266"/>
              <a:gd name="T55" fmla="*/ 29 h 239"/>
              <a:gd name="T56" fmla="*/ 224 w 266"/>
              <a:gd name="T57" fmla="*/ 31 h 239"/>
              <a:gd name="T58" fmla="*/ 231 w 266"/>
              <a:gd name="T59" fmla="*/ 34 h 239"/>
              <a:gd name="T60" fmla="*/ 262 w 266"/>
              <a:gd name="T61" fmla="*/ 55 h 239"/>
              <a:gd name="T62" fmla="*/ 266 w 266"/>
              <a:gd name="T63" fmla="*/ 6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239">
                <a:moveTo>
                  <a:pt x="118" y="5"/>
                </a:moveTo>
                <a:cubicBezTo>
                  <a:pt x="118" y="233"/>
                  <a:pt x="118" y="233"/>
                  <a:pt x="118" y="233"/>
                </a:cubicBezTo>
                <a:cubicBezTo>
                  <a:pt x="118" y="237"/>
                  <a:pt x="116" y="239"/>
                  <a:pt x="113" y="239"/>
                </a:cubicBezTo>
                <a:cubicBezTo>
                  <a:pt x="101" y="239"/>
                  <a:pt x="101" y="239"/>
                  <a:pt x="101" y="239"/>
                </a:cubicBezTo>
                <a:cubicBezTo>
                  <a:pt x="98" y="239"/>
                  <a:pt x="96" y="237"/>
                  <a:pt x="96" y="233"/>
                </a:cubicBezTo>
                <a:cubicBezTo>
                  <a:pt x="96" y="117"/>
                  <a:pt x="96" y="117"/>
                  <a:pt x="96" y="117"/>
                </a:cubicBezTo>
                <a:cubicBezTo>
                  <a:pt x="48" y="117"/>
                  <a:pt x="48" y="117"/>
                  <a:pt x="48" y="117"/>
                </a:cubicBezTo>
                <a:cubicBezTo>
                  <a:pt x="46" y="117"/>
                  <a:pt x="44" y="116"/>
                  <a:pt x="41" y="115"/>
                </a:cubicBezTo>
                <a:cubicBezTo>
                  <a:pt x="38" y="114"/>
                  <a:pt x="36" y="113"/>
                  <a:pt x="34" y="112"/>
                </a:cubicBezTo>
                <a:cubicBezTo>
                  <a:pt x="3" y="90"/>
                  <a:pt x="3" y="90"/>
                  <a:pt x="3" y="90"/>
                </a:cubicBezTo>
                <a:cubicBezTo>
                  <a:pt x="1" y="89"/>
                  <a:pt x="0" y="88"/>
                  <a:pt x="0" y="86"/>
                </a:cubicBezTo>
                <a:cubicBezTo>
                  <a:pt x="0" y="85"/>
                  <a:pt x="1" y="83"/>
                  <a:pt x="3" y="81"/>
                </a:cubicBezTo>
                <a:cubicBezTo>
                  <a:pt x="34" y="60"/>
                  <a:pt x="34" y="60"/>
                  <a:pt x="34" y="60"/>
                </a:cubicBezTo>
                <a:cubicBezTo>
                  <a:pt x="36" y="59"/>
                  <a:pt x="38" y="58"/>
                  <a:pt x="41" y="57"/>
                </a:cubicBezTo>
                <a:cubicBezTo>
                  <a:pt x="44" y="56"/>
                  <a:pt x="46" y="55"/>
                  <a:pt x="48" y="55"/>
                </a:cubicBezTo>
                <a:cubicBezTo>
                  <a:pt x="96" y="55"/>
                  <a:pt x="96" y="55"/>
                  <a:pt x="96" y="55"/>
                </a:cubicBezTo>
                <a:cubicBezTo>
                  <a:pt x="96" y="5"/>
                  <a:pt x="96" y="5"/>
                  <a:pt x="96" y="5"/>
                </a:cubicBezTo>
                <a:cubicBezTo>
                  <a:pt x="96" y="2"/>
                  <a:pt x="98" y="0"/>
                  <a:pt x="101" y="0"/>
                </a:cubicBezTo>
                <a:cubicBezTo>
                  <a:pt x="113" y="0"/>
                  <a:pt x="113" y="0"/>
                  <a:pt x="113" y="0"/>
                </a:cubicBezTo>
                <a:cubicBezTo>
                  <a:pt x="116" y="0"/>
                  <a:pt x="118" y="2"/>
                  <a:pt x="118" y="5"/>
                </a:cubicBezTo>
                <a:close/>
                <a:moveTo>
                  <a:pt x="266" y="60"/>
                </a:moveTo>
                <a:cubicBezTo>
                  <a:pt x="266" y="61"/>
                  <a:pt x="265" y="63"/>
                  <a:pt x="262" y="64"/>
                </a:cubicBezTo>
                <a:cubicBezTo>
                  <a:pt x="231" y="86"/>
                  <a:pt x="231" y="86"/>
                  <a:pt x="231" y="86"/>
                </a:cubicBezTo>
                <a:cubicBezTo>
                  <a:pt x="229" y="87"/>
                  <a:pt x="227" y="88"/>
                  <a:pt x="224" y="89"/>
                </a:cubicBezTo>
                <a:cubicBezTo>
                  <a:pt x="222" y="89"/>
                  <a:pt x="219" y="90"/>
                  <a:pt x="217" y="90"/>
                </a:cubicBezTo>
                <a:cubicBezTo>
                  <a:pt x="137" y="90"/>
                  <a:pt x="137" y="90"/>
                  <a:pt x="137" y="90"/>
                </a:cubicBezTo>
                <a:cubicBezTo>
                  <a:pt x="126" y="29"/>
                  <a:pt x="126" y="29"/>
                  <a:pt x="126" y="29"/>
                </a:cubicBezTo>
                <a:cubicBezTo>
                  <a:pt x="217" y="29"/>
                  <a:pt x="217" y="29"/>
                  <a:pt x="217" y="29"/>
                </a:cubicBezTo>
                <a:cubicBezTo>
                  <a:pt x="219" y="29"/>
                  <a:pt x="222" y="29"/>
                  <a:pt x="224" y="31"/>
                </a:cubicBezTo>
                <a:cubicBezTo>
                  <a:pt x="227" y="31"/>
                  <a:pt x="229" y="32"/>
                  <a:pt x="231" y="34"/>
                </a:cubicBezTo>
                <a:cubicBezTo>
                  <a:pt x="262" y="55"/>
                  <a:pt x="262" y="55"/>
                  <a:pt x="262" y="55"/>
                </a:cubicBezTo>
                <a:cubicBezTo>
                  <a:pt x="265" y="57"/>
                  <a:pt x="266" y="58"/>
                  <a:pt x="266"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 name="Stačiakampis 2"/>
          <p:cNvSpPr/>
          <p:nvPr/>
        </p:nvSpPr>
        <p:spPr>
          <a:xfrm>
            <a:off x="3830302" y="1902999"/>
            <a:ext cx="2084225" cy="338554"/>
          </a:xfrm>
          <a:prstGeom prst="rect">
            <a:avLst/>
          </a:prstGeom>
        </p:spPr>
        <p:txBody>
          <a:bodyPr wrap="none">
            <a:spAutoFit/>
          </a:bodyPr>
          <a:lstStyle/>
          <a:p>
            <a:r>
              <a:rPr lang="lt-LT" altLang="lt-LT" sz="1600" dirty="0" err="1" smtClean="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Recommendations</a:t>
            </a:r>
            <a:endPar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Chevron 57"/>
          <p:cNvSpPr/>
          <p:nvPr/>
        </p:nvSpPr>
        <p:spPr>
          <a:xfrm>
            <a:off x="6308514" y="1828396"/>
            <a:ext cx="2304256" cy="583202"/>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4" name="Stačiakampis 3"/>
          <p:cNvSpPr/>
          <p:nvPr/>
        </p:nvSpPr>
        <p:spPr>
          <a:xfrm>
            <a:off x="6641583" y="1872485"/>
            <a:ext cx="1824538" cy="338554"/>
          </a:xfrm>
          <a:prstGeom prst="rect">
            <a:avLst/>
          </a:prstGeom>
        </p:spPr>
        <p:txBody>
          <a:bodyPr wrap="none">
            <a:spAutoFit/>
          </a:bodyPr>
          <a:lstStyle/>
          <a:p>
            <a:r>
              <a:rPr lang="lt-LT" alt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Implementation</a:t>
            </a:r>
            <a:endPar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Freeform 9"/>
          <p:cNvSpPr>
            <a:spLocks noEditPoints="1"/>
          </p:cNvSpPr>
          <p:nvPr/>
        </p:nvSpPr>
        <p:spPr bwMode="auto">
          <a:xfrm>
            <a:off x="6754796" y="1212812"/>
            <a:ext cx="816787" cy="511915"/>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5" name="Freeform 112"/>
          <p:cNvSpPr>
            <a:spLocks/>
          </p:cNvSpPr>
          <p:nvPr/>
        </p:nvSpPr>
        <p:spPr bwMode="auto">
          <a:xfrm>
            <a:off x="9622221" y="1216435"/>
            <a:ext cx="792088" cy="508292"/>
          </a:xfrm>
          <a:custGeom>
            <a:avLst/>
            <a:gdLst>
              <a:gd name="T0" fmla="*/ 130 w 133"/>
              <a:gd name="T1" fmla="*/ 3 h 133"/>
              <a:gd name="T2" fmla="*/ 131 w 133"/>
              <a:gd name="T3" fmla="*/ 17 h 133"/>
              <a:gd name="T4" fmla="*/ 121 w 133"/>
              <a:gd name="T5" fmla="*/ 34 h 133"/>
              <a:gd name="T6" fmla="*/ 106 w 133"/>
              <a:gd name="T7" fmla="*/ 49 h 133"/>
              <a:gd name="T8" fmla="*/ 121 w 133"/>
              <a:gd name="T9" fmla="*/ 115 h 133"/>
              <a:gd name="T10" fmla="*/ 120 w 133"/>
              <a:gd name="T11" fmla="*/ 118 h 133"/>
              <a:gd name="T12" fmla="*/ 108 w 133"/>
              <a:gd name="T13" fmla="*/ 127 h 133"/>
              <a:gd name="T14" fmla="*/ 106 w 133"/>
              <a:gd name="T15" fmla="*/ 127 h 133"/>
              <a:gd name="T16" fmla="*/ 105 w 133"/>
              <a:gd name="T17" fmla="*/ 127 h 133"/>
              <a:gd name="T18" fmla="*/ 103 w 133"/>
              <a:gd name="T19" fmla="*/ 126 h 133"/>
              <a:gd name="T20" fmla="*/ 77 w 133"/>
              <a:gd name="T21" fmla="*/ 78 h 133"/>
              <a:gd name="T22" fmla="*/ 52 w 133"/>
              <a:gd name="T23" fmla="*/ 102 h 133"/>
              <a:gd name="T24" fmla="*/ 57 w 133"/>
              <a:gd name="T25" fmla="*/ 121 h 133"/>
              <a:gd name="T26" fmla="*/ 57 w 133"/>
              <a:gd name="T27" fmla="*/ 124 h 133"/>
              <a:gd name="T28" fmla="*/ 48 w 133"/>
              <a:gd name="T29" fmla="*/ 133 h 133"/>
              <a:gd name="T30" fmla="*/ 45 w 133"/>
              <a:gd name="T31" fmla="*/ 133 h 133"/>
              <a:gd name="T32" fmla="*/ 45 w 133"/>
              <a:gd name="T33" fmla="*/ 133 h 133"/>
              <a:gd name="T34" fmla="*/ 43 w 133"/>
              <a:gd name="T35" fmla="*/ 132 h 133"/>
              <a:gd name="T36" fmla="*/ 25 w 133"/>
              <a:gd name="T37" fmla="*/ 108 h 133"/>
              <a:gd name="T38" fmla="*/ 1 w 133"/>
              <a:gd name="T39" fmla="*/ 91 h 133"/>
              <a:gd name="T40" fmla="*/ 0 w 133"/>
              <a:gd name="T41" fmla="*/ 88 h 133"/>
              <a:gd name="T42" fmla="*/ 1 w 133"/>
              <a:gd name="T43" fmla="*/ 86 h 133"/>
              <a:gd name="T44" fmla="*/ 10 w 133"/>
              <a:gd name="T45" fmla="*/ 77 h 133"/>
              <a:gd name="T46" fmla="*/ 12 w 133"/>
              <a:gd name="T47" fmla="*/ 76 h 133"/>
              <a:gd name="T48" fmla="*/ 13 w 133"/>
              <a:gd name="T49" fmla="*/ 76 h 133"/>
              <a:gd name="T50" fmla="*/ 31 w 133"/>
              <a:gd name="T51" fmla="*/ 81 h 133"/>
              <a:gd name="T52" fmla="*/ 56 w 133"/>
              <a:gd name="T53" fmla="*/ 57 h 133"/>
              <a:gd name="T54" fmla="*/ 8 w 133"/>
              <a:gd name="T55" fmla="*/ 30 h 133"/>
              <a:gd name="T56" fmla="*/ 6 w 133"/>
              <a:gd name="T57" fmla="*/ 28 h 133"/>
              <a:gd name="T58" fmla="*/ 7 w 133"/>
              <a:gd name="T59" fmla="*/ 25 h 133"/>
              <a:gd name="T60" fmla="*/ 19 w 133"/>
              <a:gd name="T61" fmla="*/ 13 h 133"/>
              <a:gd name="T62" fmla="*/ 22 w 133"/>
              <a:gd name="T63" fmla="*/ 13 h 133"/>
              <a:gd name="T64" fmla="*/ 85 w 133"/>
              <a:gd name="T65" fmla="*/ 28 h 133"/>
              <a:gd name="T66" fmla="*/ 100 w 133"/>
              <a:gd name="T67" fmla="*/ 12 h 133"/>
              <a:gd name="T68" fmla="*/ 116 w 133"/>
              <a:gd name="T69" fmla="*/ 2 h 133"/>
              <a:gd name="T70" fmla="*/ 130 w 133"/>
              <a:gd name="T71"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3">
                <a:moveTo>
                  <a:pt x="130" y="3"/>
                </a:moveTo>
                <a:cubicBezTo>
                  <a:pt x="133" y="7"/>
                  <a:pt x="133" y="11"/>
                  <a:pt x="131" y="17"/>
                </a:cubicBezTo>
                <a:cubicBezTo>
                  <a:pt x="129" y="23"/>
                  <a:pt x="126" y="29"/>
                  <a:pt x="121" y="34"/>
                </a:cubicBezTo>
                <a:cubicBezTo>
                  <a:pt x="106" y="49"/>
                  <a:pt x="106" y="49"/>
                  <a:pt x="106" y="49"/>
                </a:cubicBezTo>
                <a:cubicBezTo>
                  <a:pt x="121" y="115"/>
                  <a:pt x="121" y="115"/>
                  <a:pt x="121" y="115"/>
                </a:cubicBezTo>
                <a:cubicBezTo>
                  <a:pt x="121" y="116"/>
                  <a:pt x="121" y="117"/>
                  <a:pt x="120" y="118"/>
                </a:cubicBezTo>
                <a:cubicBezTo>
                  <a:pt x="108" y="127"/>
                  <a:pt x="108" y="127"/>
                  <a:pt x="108" y="127"/>
                </a:cubicBezTo>
                <a:cubicBezTo>
                  <a:pt x="107" y="127"/>
                  <a:pt x="107" y="127"/>
                  <a:pt x="106" y="127"/>
                </a:cubicBezTo>
                <a:cubicBezTo>
                  <a:pt x="106" y="127"/>
                  <a:pt x="106" y="127"/>
                  <a:pt x="105" y="127"/>
                </a:cubicBezTo>
                <a:cubicBezTo>
                  <a:pt x="104" y="127"/>
                  <a:pt x="104" y="127"/>
                  <a:pt x="103" y="126"/>
                </a:cubicBezTo>
                <a:cubicBezTo>
                  <a:pt x="77" y="78"/>
                  <a:pt x="77" y="78"/>
                  <a:pt x="77" y="78"/>
                </a:cubicBezTo>
                <a:cubicBezTo>
                  <a:pt x="52" y="102"/>
                  <a:pt x="52" y="102"/>
                  <a:pt x="52" y="102"/>
                </a:cubicBezTo>
                <a:cubicBezTo>
                  <a:pt x="57" y="121"/>
                  <a:pt x="57" y="121"/>
                  <a:pt x="57" y="121"/>
                </a:cubicBezTo>
                <a:cubicBezTo>
                  <a:pt x="58" y="122"/>
                  <a:pt x="58" y="123"/>
                  <a:pt x="57" y="124"/>
                </a:cubicBezTo>
                <a:cubicBezTo>
                  <a:pt x="48" y="133"/>
                  <a:pt x="48" y="133"/>
                  <a:pt x="48" y="133"/>
                </a:cubicBezTo>
                <a:cubicBezTo>
                  <a:pt x="47" y="133"/>
                  <a:pt x="46" y="133"/>
                  <a:pt x="45" y="133"/>
                </a:cubicBezTo>
                <a:cubicBezTo>
                  <a:pt x="45" y="133"/>
                  <a:pt x="45" y="133"/>
                  <a:pt x="45" y="133"/>
                </a:cubicBezTo>
                <a:cubicBezTo>
                  <a:pt x="44" y="133"/>
                  <a:pt x="44" y="133"/>
                  <a:pt x="43" y="132"/>
                </a:cubicBezTo>
                <a:cubicBezTo>
                  <a:pt x="25" y="108"/>
                  <a:pt x="25" y="108"/>
                  <a:pt x="25" y="108"/>
                </a:cubicBezTo>
                <a:cubicBezTo>
                  <a:pt x="1" y="91"/>
                  <a:pt x="1" y="91"/>
                  <a:pt x="1" y="91"/>
                </a:cubicBezTo>
                <a:cubicBezTo>
                  <a:pt x="1" y="90"/>
                  <a:pt x="0" y="89"/>
                  <a:pt x="0" y="88"/>
                </a:cubicBezTo>
                <a:cubicBezTo>
                  <a:pt x="0" y="88"/>
                  <a:pt x="0" y="87"/>
                  <a:pt x="1" y="86"/>
                </a:cubicBezTo>
                <a:cubicBezTo>
                  <a:pt x="10" y="77"/>
                  <a:pt x="10" y="77"/>
                  <a:pt x="10" y="77"/>
                </a:cubicBezTo>
                <a:cubicBezTo>
                  <a:pt x="11" y="76"/>
                  <a:pt x="11" y="76"/>
                  <a:pt x="12" y="76"/>
                </a:cubicBezTo>
                <a:cubicBezTo>
                  <a:pt x="13" y="76"/>
                  <a:pt x="13" y="76"/>
                  <a:pt x="13" y="76"/>
                </a:cubicBezTo>
                <a:cubicBezTo>
                  <a:pt x="31" y="81"/>
                  <a:pt x="31" y="81"/>
                  <a:pt x="31" y="81"/>
                </a:cubicBezTo>
                <a:cubicBezTo>
                  <a:pt x="56" y="57"/>
                  <a:pt x="56" y="57"/>
                  <a:pt x="56" y="57"/>
                </a:cubicBezTo>
                <a:cubicBezTo>
                  <a:pt x="8" y="30"/>
                  <a:pt x="8" y="30"/>
                  <a:pt x="8" y="30"/>
                </a:cubicBezTo>
                <a:cubicBezTo>
                  <a:pt x="7" y="30"/>
                  <a:pt x="6" y="29"/>
                  <a:pt x="6" y="28"/>
                </a:cubicBezTo>
                <a:cubicBezTo>
                  <a:pt x="6" y="27"/>
                  <a:pt x="6" y="26"/>
                  <a:pt x="7" y="25"/>
                </a:cubicBezTo>
                <a:cubicBezTo>
                  <a:pt x="19" y="13"/>
                  <a:pt x="19" y="13"/>
                  <a:pt x="19" y="13"/>
                </a:cubicBezTo>
                <a:cubicBezTo>
                  <a:pt x="20" y="12"/>
                  <a:pt x="21" y="12"/>
                  <a:pt x="22" y="13"/>
                </a:cubicBezTo>
                <a:cubicBezTo>
                  <a:pt x="85" y="28"/>
                  <a:pt x="85" y="28"/>
                  <a:pt x="85" y="28"/>
                </a:cubicBezTo>
                <a:cubicBezTo>
                  <a:pt x="100" y="12"/>
                  <a:pt x="100" y="12"/>
                  <a:pt x="100" y="12"/>
                </a:cubicBezTo>
                <a:cubicBezTo>
                  <a:pt x="105" y="8"/>
                  <a:pt x="110" y="4"/>
                  <a:pt x="116" y="2"/>
                </a:cubicBezTo>
                <a:cubicBezTo>
                  <a:pt x="122" y="0"/>
                  <a:pt x="127" y="1"/>
                  <a:pt x="13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 name="TextBox 26"/>
          <p:cNvSpPr txBox="1"/>
          <p:nvPr/>
        </p:nvSpPr>
        <p:spPr>
          <a:xfrm>
            <a:off x="405148" y="746465"/>
            <a:ext cx="3480686" cy="338554"/>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lt-LT"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a:t>
            </a:r>
            <a:r>
              <a:rPr lang="en-US"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 prevailing theory of change</a:t>
            </a:r>
            <a:endParaRPr lang="lt-LT"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0" name="Freeform 56"/>
          <p:cNvSpPr>
            <a:spLocks noEditPoints="1"/>
          </p:cNvSpPr>
          <p:nvPr/>
        </p:nvSpPr>
        <p:spPr bwMode="auto">
          <a:xfrm>
            <a:off x="4015864" y="5152615"/>
            <a:ext cx="856550" cy="517986"/>
          </a:xfrm>
          <a:custGeom>
            <a:avLst/>
            <a:gdLst>
              <a:gd name="T0" fmla="*/ 118 w 266"/>
              <a:gd name="T1" fmla="*/ 5 h 239"/>
              <a:gd name="T2" fmla="*/ 118 w 266"/>
              <a:gd name="T3" fmla="*/ 233 h 239"/>
              <a:gd name="T4" fmla="*/ 113 w 266"/>
              <a:gd name="T5" fmla="*/ 239 h 239"/>
              <a:gd name="T6" fmla="*/ 101 w 266"/>
              <a:gd name="T7" fmla="*/ 239 h 239"/>
              <a:gd name="T8" fmla="*/ 96 w 266"/>
              <a:gd name="T9" fmla="*/ 233 h 239"/>
              <a:gd name="T10" fmla="*/ 96 w 266"/>
              <a:gd name="T11" fmla="*/ 117 h 239"/>
              <a:gd name="T12" fmla="*/ 48 w 266"/>
              <a:gd name="T13" fmla="*/ 117 h 239"/>
              <a:gd name="T14" fmla="*/ 41 w 266"/>
              <a:gd name="T15" fmla="*/ 115 h 239"/>
              <a:gd name="T16" fmla="*/ 34 w 266"/>
              <a:gd name="T17" fmla="*/ 112 h 239"/>
              <a:gd name="T18" fmla="*/ 3 w 266"/>
              <a:gd name="T19" fmla="*/ 90 h 239"/>
              <a:gd name="T20" fmla="*/ 0 w 266"/>
              <a:gd name="T21" fmla="*/ 86 h 239"/>
              <a:gd name="T22" fmla="*/ 3 w 266"/>
              <a:gd name="T23" fmla="*/ 81 h 239"/>
              <a:gd name="T24" fmla="*/ 34 w 266"/>
              <a:gd name="T25" fmla="*/ 60 h 239"/>
              <a:gd name="T26" fmla="*/ 41 w 266"/>
              <a:gd name="T27" fmla="*/ 57 h 239"/>
              <a:gd name="T28" fmla="*/ 48 w 266"/>
              <a:gd name="T29" fmla="*/ 55 h 239"/>
              <a:gd name="T30" fmla="*/ 96 w 266"/>
              <a:gd name="T31" fmla="*/ 55 h 239"/>
              <a:gd name="T32" fmla="*/ 96 w 266"/>
              <a:gd name="T33" fmla="*/ 5 h 239"/>
              <a:gd name="T34" fmla="*/ 101 w 266"/>
              <a:gd name="T35" fmla="*/ 0 h 239"/>
              <a:gd name="T36" fmla="*/ 113 w 266"/>
              <a:gd name="T37" fmla="*/ 0 h 239"/>
              <a:gd name="T38" fmla="*/ 118 w 266"/>
              <a:gd name="T39" fmla="*/ 5 h 239"/>
              <a:gd name="T40" fmla="*/ 266 w 266"/>
              <a:gd name="T41" fmla="*/ 60 h 239"/>
              <a:gd name="T42" fmla="*/ 262 w 266"/>
              <a:gd name="T43" fmla="*/ 64 h 239"/>
              <a:gd name="T44" fmla="*/ 231 w 266"/>
              <a:gd name="T45" fmla="*/ 86 h 239"/>
              <a:gd name="T46" fmla="*/ 224 w 266"/>
              <a:gd name="T47" fmla="*/ 89 h 239"/>
              <a:gd name="T48" fmla="*/ 217 w 266"/>
              <a:gd name="T49" fmla="*/ 90 h 239"/>
              <a:gd name="T50" fmla="*/ 137 w 266"/>
              <a:gd name="T51" fmla="*/ 90 h 239"/>
              <a:gd name="T52" fmla="*/ 126 w 266"/>
              <a:gd name="T53" fmla="*/ 29 h 239"/>
              <a:gd name="T54" fmla="*/ 217 w 266"/>
              <a:gd name="T55" fmla="*/ 29 h 239"/>
              <a:gd name="T56" fmla="*/ 224 w 266"/>
              <a:gd name="T57" fmla="*/ 31 h 239"/>
              <a:gd name="T58" fmla="*/ 231 w 266"/>
              <a:gd name="T59" fmla="*/ 34 h 239"/>
              <a:gd name="T60" fmla="*/ 262 w 266"/>
              <a:gd name="T61" fmla="*/ 55 h 239"/>
              <a:gd name="T62" fmla="*/ 266 w 266"/>
              <a:gd name="T63" fmla="*/ 6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239">
                <a:moveTo>
                  <a:pt x="118" y="5"/>
                </a:moveTo>
                <a:cubicBezTo>
                  <a:pt x="118" y="233"/>
                  <a:pt x="118" y="233"/>
                  <a:pt x="118" y="233"/>
                </a:cubicBezTo>
                <a:cubicBezTo>
                  <a:pt x="118" y="237"/>
                  <a:pt x="116" y="239"/>
                  <a:pt x="113" y="239"/>
                </a:cubicBezTo>
                <a:cubicBezTo>
                  <a:pt x="101" y="239"/>
                  <a:pt x="101" y="239"/>
                  <a:pt x="101" y="239"/>
                </a:cubicBezTo>
                <a:cubicBezTo>
                  <a:pt x="98" y="239"/>
                  <a:pt x="96" y="237"/>
                  <a:pt x="96" y="233"/>
                </a:cubicBezTo>
                <a:cubicBezTo>
                  <a:pt x="96" y="117"/>
                  <a:pt x="96" y="117"/>
                  <a:pt x="96" y="117"/>
                </a:cubicBezTo>
                <a:cubicBezTo>
                  <a:pt x="48" y="117"/>
                  <a:pt x="48" y="117"/>
                  <a:pt x="48" y="117"/>
                </a:cubicBezTo>
                <a:cubicBezTo>
                  <a:pt x="46" y="117"/>
                  <a:pt x="44" y="116"/>
                  <a:pt x="41" y="115"/>
                </a:cubicBezTo>
                <a:cubicBezTo>
                  <a:pt x="38" y="114"/>
                  <a:pt x="36" y="113"/>
                  <a:pt x="34" y="112"/>
                </a:cubicBezTo>
                <a:cubicBezTo>
                  <a:pt x="3" y="90"/>
                  <a:pt x="3" y="90"/>
                  <a:pt x="3" y="90"/>
                </a:cubicBezTo>
                <a:cubicBezTo>
                  <a:pt x="1" y="89"/>
                  <a:pt x="0" y="88"/>
                  <a:pt x="0" y="86"/>
                </a:cubicBezTo>
                <a:cubicBezTo>
                  <a:pt x="0" y="85"/>
                  <a:pt x="1" y="83"/>
                  <a:pt x="3" y="81"/>
                </a:cubicBezTo>
                <a:cubicBezTo>
                  <a:pt x="34" y="60"/>
                  <a:pt x="34" y="60"/>
                  <a:pt x="34" y="60"/>
                </a:cubicBezTo>
                <a:cubicBezTo>
                  <a:pt x="36" y="59"/>
                  <a:pt x="38" y="58"/>
                  <a:pt x="41" y="57"/>
                </a:cubicBezTo>
                <a:cubicBezTo>
                  <a:pt x="44" y="56"/>
                  <a:pt x="46" y="55"/>
                  <a:pt x="48" y="55"/>
                </a:cubicBezTo>
                <a:cubicBezTo>
                  <a:pt x="96" y="55"/>
                  <a:pt x="96" y="55"/>
                  <a:pt x="96" y="55"/>
                </a:cubicBezTo>
                <a:cubicBezTo>
                  <a:pt x="96" y="5"/>
                  <a:pt x="96" y="5"/>
                  <a:pt x="96" y="5"/>
                </a:cubicBezTo>
                <a:cubicBezTo>
                  <a:pt x="96" y="2"/>
                  <a:pt x="98" y="0"/>
                  <a:pt x="101" y="0"/>
                </a:cubicBezTo>
                <a:cubicBezTo>
                  <a:pt x="113" y="0"/>
                  <a:pt x="113" y="0"/>
                  <a:pt x="113" y="0"/>
                </a:cubicBezTo>
                <a:cubicBezTo>
                  <a:pt x="116" y="0"/>
                  <a:pt x="118" y="2"/>
                  <a:pt x="118" y="5"/>
                </a:cubicBezTo>
                <a:close/>
                <a:moveTo>
                  <a:pt x="266" y="60"/>
                </a:moveTo>
                <a:cubicBezTo>
                  <a:pt x="266" y="61"/>
                  <a:pt x="265" y="63"/>
                  <a:pt x="262" y="64"/>
                </a:cubicBezTo>
                <a:cubicBezTo>
                  <a:pt x="231" y="86"/>
                  <a:pt x="231" y="86"/>
                  <a:pt x="231" y="86"/>
                </a:cubicBezTo>
                <a:cubicBezTo>
                  <a:pt x="229" y="87"/>
                  <a:pt x="227" y="88"/>
                  <a:pt x="224" y="89"/>
                </a:cubicBezTo>
                <a:cubicBezTo>
                  <a:pt x="222" y="89"/>
                  <a:pt x="219" y="90"/>
                  <a:pt x="217" y="90"/>
                </a:cubicBezTo>
                <a:cubicBezTo>
                  <a:pt x="137" y="90"/>
                  <a:pt x="137" y="90"/>
                  <a:pt x="137" y="90"/>
                </a:cubicBezTo>
                <a:cubicBezTo>
                  <a:pt x="126" y="29"/>
                  <a:pt x="126" y="29"/>
                  <a:pt x="126" y="29"/>
                </a:cubicBezTo>
                <a:cubicBezTo>
                  <a:pt x="217" y="29"/>
                  <a:pt x="217" y="29"/>
                  <a:pt x="217" y="29"/>
                </a:cubicBezTo>
                <a:cubicBezTo>
                  <a:pt x="219" y="29"/>
                  <a:pt x="222" y="29"/>
                  <a:pt x="224" y="31"/>
                </a:cubicBezTo>
                <a:cubicBezTo>
                  <a:pt x="227" y="31"/>
                  <a:pt x="229" y="32"/>
                  <a:pt x="231" y="34"/>
                </a:cubicBezTo>
                <a:cubicBezTo>
                  <a:pt x="262" y="55"/>
                  <a:pt x="262" y="55"/>
                  <a:pt x="262" y="55"/>
                </a:cubicBezTo>
                <a:cubicBezTo>
                  <a:pt x="265" y="57"/>
                  <a:pt x="266" y="58"/>
                  <a:pt x="266"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9" name="TextBox 28"/>
          <p:cNvSpPr txBox="1"/>
          <p:nvPr/>
        </p:nvSpPr>
        <p:spPr>
          <a:xfrm>
            <a:off x="322941" y="2996679"/>
            <a:ext cx="3558988" cy="338554"/>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lt-LT" sz="16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a:t>
            </a:r>
            <a:r>
              <a:rPr lang="lt-LT"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alternative</a:t>
            </a:r>
            <a:r>
              <a:rPr lang="lt-LT"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theory</a:t>
            </a:r>
            <a:r>
              <a:rPr lang="lt-LT"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change</a:t>
            </a:r>
            <a:endParaRPr lang="lt-LT" sz="16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2" name="Chevron 57"/>
          <p:cNvSpPr/>
          <p:nvPr/>
        </p:nvSpPr>
        <p:spPr>
          <a:xfrm>
            <a:off x="3115919" y="5715701"/>
            <a:ext cx="2798607" cy="583202"/>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altLang="lt-LT" sz="1600" dirty="0" err="1" smtClean="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Recommendations</a:t>
            </a:r>
            <a:endPar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3" name="Chevron 57"/>
          <p:cNvSpPr/>
          <p:nvPr/>
        </p:nvSpPr>
        <p:spPr>
          <a:xfrm>
            <a:off x="3136410" y="4061273"/>
            <a:ext cx="2615457" cy="583202"/>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t>
            </a:r>
            <a:r>
              <a:rPr lang="en-US"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trategic</a:t>
            </a:r>
            <a:r>
              <a:rPr lang="en-US"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proposals</a:t>
            </a:r>
            <a:endParaRPr lang="en-US" sz="160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4" name="Chevron 57"/>
          <p:cNvSpPr/>
          <p:nvPr/>
        </p:nvSpPr>
        <p:spPr>
          <a:xfrm>
            <a:off x="6101188" y="5715701"/>
            <a:ext cx="2539704" cy="583202"/>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Implementation</a:t>
            </a:r>
            <a:endParaRPr lang="en-US"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5" name="Freeform 9"/>
          <p:cNvSpPr>
            <a:spLocks noEditPoints="1"/>
          </p:cNvSpPr>
          <p:nvPr/>
        </p:nvSpPr>
        <p:spPr bwMode="auto">
          <a:xfrm>
            <a:off x="6882652" y="5045034"/>
            <a:ext cx="729172" cy="575978"/>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6" name="Freeform 112"/>
          <p:cNvSpPr>
            <a:spLocks/>
          </p:cNvSpPr>
          <p:nvPr/>
        </p:nvSpPr>
        <p:spPr bwMode="auto">
          <a:xfrm>
            <a:off x="9732404" y="4159502"/>
            <a:ext cx="792088" cy="599471"/>
          </a:xfrm>
          <a:custGeom>
            <a:avLst/>
            <a:gdLst>
              <a:gd name="T0" fmla="*/ 130 w 133"/>
              <a:gd name="T1" fmla="*/ 3 h 133"/>
              <a:gd name="T2" fmla="*/ 131 w 133"/>
              <a:gd name="T3" fmla="*/ 17 h 133"/>
              <a:gd name="T4" fmla="*/ 121 w 133"/>
              <a:gd name="T5" fmla="*/ 34 h 133"/>
              <a:gd name="T6" fmla="*/ 106 w 133"/>
              <a:gd name="T7" fmla="*/ 49 h 133"/>
              <a:gd name="T8" fmla="*/ 121 w 133"/>
              <a:gd name="T9" fmla="*/ 115 h 133"/>
              <a:gd name="T10" fmla="*/ 120 w 133"/>
              <a:gd name="T11" fmla="*/ 118 h 133"/>
              <a:gd name="T12" fmla="*/ 108 w 133"/>
              <a:gd name="T13" fmla="*/ 127 h 133"/>
              <a:gd name="T14" fmla="*/ 106 w 133"/>
              <a:gd name="T15" fmla="*/ 127 h 133"/>
              <a:gd name="T16" fmla="*/ 105 w 133"/>
              <a:gd name="T17" fmla="*/ 127 h 133"/>
              <a:gd name="T18" fmla="*/ 103 w 133"/>
              <a:gd name="T19" fmla="*/ 126 h 133"/>
              <a:gd name="T20" fmla="*/ 77 w 133"/>
              <a:gd name="T21" fmla="*/ 78 h 133"/>
              <a:gd name="T22" fmla="*/ 52 w 133"/>
              <a:gd name="T23" fmla="*/ 102 h 133"/>
              <a:gd name="T24" fmla="*/ 57 w 133"/>
              <a:gd name="T25" fmla="*/ 121 h 133"/>
              <a:gd name="T26" fmla="*/ 57 w 133"/>
              <a:gd name="T27" fmla="*/ 124 h 133"/>
              <a:gd name="T28" fmla="*/ 48 w 133"/>
              <a:gd name="T29" fmla="*/ 133 h 133"/>
              <a:gd name="T30" fmla="*/ 45 w 133"/>
              <a:gd name="T31" fmla="*/ 133 h 133"/>
              <a:gd name="T32" fmla="*/ 45 w 133"/>
              <a:gd name="T33" fmla="*/ 133 h 133"/>
              <a:gd name="T34" fmla="*/ 43 w 133"/>
              <a:gd name="T35" fmla="*/ 132 h 133"/>
              <a:gd name="T36" fmla="*/ 25 w 133"/>
              <a:gd name="T37" fmla="*/ 108 h 133"/>
              <a:gd name="T38" fmla="*/ 1 w 133"/>
              <a:gd name="T39" fmla="*/ 91 h 133"/>
              <a:gd name="T40" fmla="*/ 0 w 133"/>
              <a:gd name="T41" fmla="*/ 88 h 133"/>
              <a:gd name="T42" fmla="*/ 1 w 133"/>
              <a:gd name="T43" fmla="*/ 86 h 133"/>
              <a:gd name="T44" fmla="*/ 10 w 133"/>
              <a:gd name="T45" fmla="*/ 77 h 133"/>
              <a:gd name="T46" fmla="*/ 12 w 133"/>
              <a:gd name="T47" fmla="*/ 76 h 133"/>
              <a:gd name="T48" fmla="*/ 13 w 133"/>
              <a:gd name="T49" fmla="*/ 76 h 133"/>
              <a:gd name="T50" fmla="*/ 31 w 133"/>
              <a:gd name="T51" fmla="*/ 81 h 133"/>
              <a:gd name="T52" fmla="*/ 56 w 133"/>
              <a:gd name="T53" fmla="*/ 57 h 133"/>
              <a:gd name="T54" fmla="*/ 8 w 133"/>
              <a:gd name="T55" fmla="*/ 30 h 133"/>
              <a:gd name="T56" fmla="*/ 6 w 133"/>
              <a:gd name="T57" fmla="*/ 28 h 133"/>
              <a:gd name="T58" fmla="*/ 7 w 133"/>
              <a:gd name="T59" fmla="*/ 25 h 133"/>
              <a:gd name="T60" fmla="*/ 19 w 133"/>
              <a:gd name="T61" fmla="*/ 13 h 133"/>
              <a:gd name="T62" fmla="*/ 22 w 133"/>
              <a:gd name="T63" fmla="*/ 13 h 133"/>
              <a:gd name="T64" fmla="*/ 85 w 133"/>
              <a:gd name="T65" fmla="*/ 28 h 133"/>
              <a:gd name="T66" fmla="*/ 100 w 133"/>
              <a:gd name="T67" fmla="*/ 12 h 133"/>
              <a:gd name="T68" fmla="*/ 116 w 133"/>
              <a:gd name="T69" fmla="*/ 2 h 133"/>
              <a:gd name="T70" fmla="*/ 130 w 133"/>
              <a:gd name="T71"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3">
                <a:moveTo>
                  <a:pt x="130" y="3"/>
                </a:moveTo>
                <a:cubicBezTo>
                  <a:pt x="133" y="7"/>
                  <a:pt x="133" y="11"/>
                  <a:pt x="131" y="17"/>
                </a:cubicBezTo>
                <a:cubicBezTo>
                  <a:pt x="129" y="23"/>
                  <a:pt x="126" y="29"/>
                  <a:pt x="121" y="34"/>
                </a:cubicBezTo>
                <a:cubicBezTo>
                  <a:pt x="106" y="49"/>
                  <a:pt x="106" y="49"/>
                  <a:pt x="106" y="49"/>
                </a:cubicBezTo>
                <a:cubicBezTo>
                  <a:pt x="121" y="115"/>
                  <a:pt x="121" y="115"/>
                  <a:pt x="121" y="115"/>
                </a:cubicBezTo>
                <a:cubicBezTo>
                  <a:pt x="121" y="116"/>
                  <a:pt x="121" y="117"/>
                  <a:pt x="120" y="118"/>
                </a:cubicBezTo>
                <a:cubicBezTo>
                  <a:pt x="108" y="127"/>
                  <a:pt x="108" y="127"/>
                  <a:pt x="108" y="127"/>
                </a:cubicBezTo>
                <a:cubicBezTo>
                  <a:pt x="107" y="127"/>
                  <a:pt x="107" y="127"/>
                  <a:pt x="106" y="127"/>
                </a:cubicBezTo>
                <a:cubicBezTo>
                  <a:pt x="106" y="127"/>
                  <a:pt x="106" y="127"/>
                  <a:pt x="105" y="127"/>
                </a:cubicBezTo>
                <a:cubicBezTo>
                  <a:pt x="104" y="127"/>
                  <a:pt x="104" y="127"/>
                  <a:pt x="103" y="126"/>
                </a:cubicBezTo>
                <a:cubicBezTo>
                  <a:pt x="77" y="78"/>
                  <a:pt x="77" y="78"/>
                  <a:pt x="77" y="78"/>
                </a:cubicBezTo>
                <a:cubicBezTo>
                  <a:pt x="52" y="102"/>
                  <a:pt x="52" y="102"/>
                  <a:pt x="52" y="102"/>
                </a:cubicBezTo>
                <a:cubicBezTo>
                  <a:pt x="57" y="121"/>
                  <a:pt x="57" y="121"/>
                  <a:pt x="57" y="121"/>
                </a:cubicBezTo>
                <a:cubicBezTo>
                  <a:pt x="58" y="122"/>
                  <a:pt x="58" y="123"/>
                  <a:pt x="57" y="124"/>
                </a:cubicBezTo>
                <a:cubicBezTo>
                  <a:pt x="48" y="133"/>
                  <a:pt x="48" y="133"/>
                  <a:pt x="48" y="133"/>
                </a:cubicBezTo>
                <a:cubicBezTo>
                  <a:pt x="47" y="133"/>
                  <a:pt x="46" y="133"/>
                  <a:pt x="45" y="133"/>
                </a:cubicBezTo>
                <a:cubicBezTo>
                  <a:pt x="45" y="133"/>
                  <a:pt x="45" y="133"/>
                  <a:pt x="45" y="133"/>
                </a:cubicBezTo>
                <a:cubicBezTo>
                  <a:pt x="44" y="133"/>
                  <a:pt x="44" y="133"/>
                  <a:pt x="43" y="132"/>
                </a:cubicBezTo>
                <a:cubicBezTo>
                  <a:pt x="25" y="108"/>
                  <a:pt x="25" y="108"/>
                  <a:pt x="25" y="108"/>
                </a:cubicBezTo>
                <a:cubicBezTo>
                  <a:pt x="1" y="91"/>
                  <a:pt x="1" y="91"/>
                  <a:pt x="1" y="91"/>
                </a:cubicBezTo>
                <a:cubicBezTo>
                  <a:pt x="1" y="90"/>
                  <a:pt x="0" y="89"/>
                  <a:pt x="0" y="88"/>
                </a:cubicBezTo>
                <a:cubicBezTo>
                  <a:pt x="0" y="88"/>
                  <a:pt x="0" y="87"/>
                  <a:pt x="1" y="86"/>
                </a:cubicBezTo>
                <a:cubicBezTo>
                  <a:pt x="10" y="77"/>
                  <a:pt x="10" y="77"/>
                  <a:pt x="10" y="77"/>
                </a:cubicBezTo>
                <a:cubicBezTo>
                  <a:pt x="11" y="76"/>
                  <a:pt x="11" y="76"/>
                  <a:pt x="12" y="76"/>
                </a:cubicBezTo>
                <a:cubicBezTo>
                  <a:pt x="13" y="76"/>
                  <a:pt x="13" y="76"/>
                  <a:pt x="13" y="76"/>
                </a:cubicBezTo>
                <a:cubicBezTo>
                  <a:pt x="31" y="81"/>
                  <a:pt x="31" y="81"/>
                  <a:pt x="31" y="81"/>
                </a:cubicBezTo>
                <a:cubicBezTo>
                  <a:pt x="56" y="57"/>
                  <a:pt x="56" y="57"/>
                  <a:pt x="56" y="57"/>
                </a:cubicBezTo>
                <a:cubicBezTo>
                  <a:pt x="8" y="30"/>
                  <a:pt x="8" y="30"/>
                  <a:pt x="8" y="30"/>
                </a:cubicBezTo>
                <a:cubicBezTo>
                  <a:pt x="7" y="30"/>
                  <a:pt x="6" y="29"/>
                  <a:pt x="6" y="28"/>
                </a:cubicBezTo>
                <a:cubicBezTo>
                  <a:pt x="6" y="27"/>
                  <a:pt x="6" y="26"/>
                  <a:pt x="7" y="25"/>
                </a:cubicBezTo>
                <a:cubicBezTo>
                  <a:pt x="19" y="13"/>
                  <a:pt x="19" y="13"/>
                  <a:pt x="19" y="13"/>
                </a:cubicBezTo>
                <a:cubicBezTo>
                  <a:pt x="20" y="12"/>
                  <a:pt x="21" y="12"/>
                  <a:pt x="22" y="13"/>
                </a:cubicBezTo>
                <a:cubicBezTo>
                  <a:pt x="85" y="28"/>
                  <a:pt x="85" y="28"/>
                  <a:pt x="85" y="28"/>
                </a:cubicBezTo>
                <a:cubicBezTo>
                  <a:pt x="100" y="12"/>
                  <a:pt x="100" y="12"/>
                  <a:pt x="100" y="12"/>
                </a:cubicBezTo>
                <a:cubicBezTo>
                  <a:pt x="105" y="8"/>
                  <a:pt x="110" y="4"/>
                  <a:pt x="116" y="2"/>
                </a:cubicBezTo>
                <a:cubicBezTo>
                  <a:pt x="122" y="0"/>
                  <a:pt x="127" y="1"/>
                  <a:pt x="13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7" name="Freeform 28"/>
          <p:cNvSpPr>
            <a:spLocks noEditPoints="1"/>
          </p:cNvSpPr>
          <p:nvPr/>
        </p:nvSpPr>
        <p:spPr bwMode="auto">
          <a:xfrm>
            <a:off x="3949843" y="3501008"/>
            <a:ext cx="820030" cy="528760"/>
          </a:xfrm>
          <a:custGeom>
            <a:avLst/>
            <a:gdLst>
              <a:gd name="T0" fmla="*/ 172 w 172"/>
              <a:gd name="T1" fmla="*/ 115 h 121"/>
              <a:gd name="T2" fmla="*/ 167 w 172"/>
              <a:gd name="T3" fmla="*/ 121 h 121"/>
              <a:gd name="T4" fmla="*/ 101 w 172"/>
              <a:gd name="T5" fmla="*/ 121 h 121"/>
              <a:gd name="T6" fmla="*/ 103 w 172"/>
              <a:gd name="T7" fmla="*/ 121 h 121"/>
              <a:gd name="T8" fmla="*/ 104 w 172"/>
              <a:gd name="T9" fmla="*/ 118 h 121"/>
              <a:gd name="T10" fmla="*/ 102 w 172"/>
              <a:gd name="T11" fmla="*/ 94 h 121"/>
              <a:gd name="T12" fmla="*/ 101 w 172"/>
              <a:gd name="T13" fmla="*/ 92 h 121"/>
              <a:gd name="T14" fmla="*/ 98 w 172"/>
              <a:gd name="T15" fmla="*/ 91 h 121"/>
              <a:gd name="T16" fmla="*/ 73 w 172"/>
              <a:gd name="T17" fmla="*/ 91 h 121"/>
              <a:gd name="T18" fmla="*/ 71 w 172"/>
              <a:gd name="T19" fmla="*/ 92 h 121"/>
              <a:gd name="T20" fmla="*/ 69 w 172"/>
              <a:gd name="T21" fmla="*/ 94 h 121"/>
              <a:gd name="T22" fmla="*/ 68 w 172"/>
              <a:gd name="T23" fmla="*/ 118 h 121"/>
              <a:gd name="T24" fmla="*/ 68 w 172"/>
              <a:gd name="T25" fmla="*/ 121 h 121"/>
              <a:gd name="T26" fmla="*/ 70 w 172"/>
              <a:gd name="T27" fmla="*/ 121 h 121"/>
              <a:gd name="T28" fmla="*/ 4 w 172"/>
              <a:gd name="T29" fmla="*/ 121 h 121"/>
              <a:gd name="T30" fmla="*/ 0 w 172"/>
              <a:gd name="T31" fmla="*/ 115 h 121"/>
              <a:gd name="T32" fmla="*/ 2 w 172"/>
              <a:gd name="T33" fmla="*/ 104 h 121"/>
              <a:gd name="T34" fmla="*/ 41 w 172"/>
              <a:gd name="T35" fmla="*/ 5 h 121"/>
              <a:gd name="T36" fmla="*/ 44 w 172"/>
              <a:gd name="T37" fmla="*/ 2 h 121"/>
              <a:gd name="T38" fmla="*/ 47 w 172"/>
              <a:gd name="T39" fmla="*/ 0 h 121"/>
              <a:gd name="T40" fmla="*/ 80 w 172"/>
              <a:gd name="T41" fmla="*/ 0 h 121"/>
              <a:gd name="T42" fmla="*/ 77 w 172"/>
              <a:gd name="T43" fmla="*/ 1 h 121"/>
              <a:gd name="T44" fmla="*/ 76 w 172"/>
              <a:gd name="T45" fmla="*/ 3 h 121"/>
              <a:gd name="T46" fmla="*/ 75 w 172"/>
              <a:gd name="T47" fmla="*/ 22 h 121"/>
              <a:gd name="T48" fmla="*/ 76 w 172"/>
              <a:gd name="T49" fmla="*/ 24 h 121"/>
              <a:gd name="T50" fmla="*/ 78 w 172"/>
              <a:gd name="T51" fmla="*/ 25 h 121"/>
              <a:gd name="T52" fmla="*/ 93 w 172"/>
              <a:gd name="T53" fmla="*/ 25 h 121"/>
              <a:gd name="T54" fmla="*/ 96 w 172"/>
              <a:gd name="T55" fmla="*/ 24 h 121"/>
              <a:gd name="T56" fmla="*/ 96 w 172"/>
              <a:gd name="T57" fmla="*/ 22 h 121"/>
              <a:gd name="T58" fmla="*/ 95 w 172"/>
              <a:gd name="T59" fmla="*/ 3 h 121"/>
              <a:gd name="T60" fmla="*/ 94 w 172"/>
              <a:gd name="T61" fmla="*/ 1 h 121"/>
              <a:gd name="T62" fmla="*/ 92 w 172"/>
              <a:gd name="T63" fmla="*/ 0 h 121"/>
              <a:gd name="T64" fmla="*/ 124 w 172"/>
              <a:gd name="T65" fmla="*/ 0 h 121"/>
              <a:gd name="T66" fmla="*/ 127 w 172"/>
              <a:gd name="T67" fmla="*/ 2 h 121"/>
              <a:gd name="T68" fmla="*/ 130 w 172"/>
              <a:gd name="T69" fmla="*/ 5 h 121"/>
              <a:gd name="T70" fmla="*/ 169 w 172"/>
              <a:gd name="T71" fmla="*/ 104 h 121"/>
              <a:gd name="T72" fmla="*/ 172 w 172"/>
              <a:gd name="T73" fmla="*/ 115 h 121"/>
              <a:gd name="T74" fmla="*/ 100 w 172"/>
              <a:gd name="T75" fmla="*/ 70 h 121"/>
              <a:gd name="T76" fmla="*/ 100 w 172"/>
              <a:gd name="T77" fmla="*/ 70 h 121"/>
              <a:gd name="T78" fmla="*/ 98 w 172"/>
              <a:gd name="T79" fmla="*/ 40 h 121"/>
              <a:gd name="T80" fmla="*/ 97 w 172"/>
              <a:gd name="T81" fmla="*/ 38 h 121"/>
              <a:gd name="T82" fmla="*/ 94 w 172"/>
              <a:gd name="T83" fmla="*/ 37 h 121"/>
              <a:gd name="T84" fmla="*/ 77 w 172"/>
              <a:gd name="T85" fmla="*/ 37 h 121"/>
              <a:gd name="T86" fmla="*/ 75 w 172"/>
              <a:gd name="T87" fmla="*/ 38 h 121"/>
              <a:gd name="T88" fmla="*/ 74 w 172"/>
              <a:gd name="T89" fmla="*/ 40 h 121"/>
              <a:gd name="T90" fmla="*/ 71 w 172"/>
              <a:gd name="T91" fmla="*/ 70 h 121"/>
              <a:gd name="T92" fmla="*/ 71 w 172"/>
              <a:gd name="T93" fmla="*/ 70 h 121"/>
              <a:gd name="T94" fmla="*/ 72 w 172"/>
              <a:gd name="T95" fmla="*/ 72 h 121"/>
              <a:gd name="T96" fmla="*/ 74 w 172"/>
              <a:gd name="T97" fmla="*/ 73 h 121"/>
              <a:gd name="T98" fmla="*/ 97 w 172"/>
              <a:gd name="T99" fmla="*/ 73 h 121"/>
              <a:gd name="T100" fmla="*/ 99 w 172"/>
              <a:gd name="T101" fmla="*/ 72 h 121"/>
              <a:gd name="T102" fmla="*/ 100 w 172"/>
              <a:gd name="T10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21">
                <a:moveTo>
                  <a:pt x="172" y="115"/>
                </a:moveTo>
                <a:cubicBezTo>
                  <a:pt x="172" y="119"/>
                  <a:pt x="170" y="121"/>
                  <a:pt x="167" y="121"/>
                </a:cubicBezTo>
                <a:cubicBezTo>
                  <a:pt x="101" y="121"/>
                  <a:pt x="101" y="121"/>
                  <a:pt x="101" y="121"/>
                </a:cubicBezTo>
                <a:cubicBezTo>
                  <a:pt x="102" y="121"/>
                  <a:pt x="102" y="121"/>
                  <a:pt x="103" y="121"/>
                </a:cubicBezTo>
                <a:cubicBezTo>
                  <a:pt x="103" y="120"/>
                  <a:pt x="104" y="119"/>
                  <a:pt x="104" y="118"/>
                </a:cubicBezTo>
                <a:cubicBezTo>
                  <a:pt x="102" y="94"/>
                  <a:pt x="102" y="94"/>
                  <a:pt x="102" y="94"/>
                </a:cubicBezTo>
                <a:cubicBezTo>
                  <a:pt x="102" y="93"/>
                  <a:pt x="101" y="93"/>
                  <a:pt x="101" y="92"/>
                </a:cubicBezTo>
                <a:cubicBezTo>
                  <a:pt x="100" y="92"/>
                  <a:pt x="99" y="91"/>
                  <a:pt x="98" y="91"/>
                </a:cubicBezTo>
                <a:cubicBezTo>
                  <a:pt x="73" y="91"/>
                  <a:pt x="73" y="91"/>
                  <a:pt x="73" y="91"/>
                </a:cubicBezTo>
                <a:cubicBezTo>
                  <a:pt x="72" y="91"/>
                  <a:pt x="71" y="92"/>
                  <a:pt x="71" y="92"/>
                </a:cubicBezTo>
                <a:cubicBezTo>
                  <a:pt x="70" y="93"/>
                  <a:pt x="70" y="93"/>
                  <a:pt x="69" y="94"/>
                </a:cubicBezTo>
                <a:cubicBezTo>
                  <a:pt x="68" y="118"/>
                  <a:pt x="68" y="118"/>
                  <a:pt x="68" y="118"/>
                </a:cubicBezTo>
                <a:cubicBezTo>
                  <a:pt x="68" y="119"/>
                  <a:pt x="68" y="120"/>
                  <a:pt x="68" y="121"/>
                </a:cubicBezTo>
                <a:cubicBezTo>
                  <a:pt x="69" y="121"/>
                  <a:pt x="70" y="121"/>
                  <a:pt x="70" y="121"/>
                </a:cubicBezTo>
                <a:cubicBezTo>
                  <a:pt x="4" y="121"/>
                  <a:pt x="4" y="121"/>
                  <a:pt x="4" y="121"/>
                </a:cubicBezTo>
                <a:cubicBezTo>
                  <a:pt x="1" y="121"/>
                  <a:pt x="0" y="119"/>
                  <a:pt x="0" y="115"/>
                </a:cubicBezTo>
                <a:cubicBezTo>
                  <a:pt x="0" y="111"/>
                  <a:pt x="0" y="108"/>
                  <a:pt x="2" y="104"/>
                </a:cubicBezTo>
                <a:cubicBezTo>
                  <a:pt x="41" y="5"/>
                  <a:pt x="41" y="5"/>
                  <a:pt x="41" y="5"/>
                </a:cubicBezTo>
                <a:cubicBezTo>
                  <a:pt x="42" y="4"/>
                  <a:pt x="43" y="3"/>
                  <a:pt x="44" y="2"/>
                </a:cubicBezTo>
                <a:cubicBezTo>
                  <a:pt x="45" y="1"/>
                  <a:pt x="46" y="0"/>
                  <a:pt x="47" y="0"/>
                </a:cubicBezTo>
                <a:cubicBezTo>
                  <a:pt x="80" y="0"/>
                  <a:pt x="80" y="0"/>
                  <a:pt x="80" y="0"/>
                </a:cubicBezTo>
                <a:cubicBezTo>
                  <a:pt x="79" y="0"/>
                  <a:pt x="78" y="1"/>
                  <a:pt x="77" y="1"/>
                </a:cubicBezTo>
                <a:cubicBezTo>
                  <a:pt x="77" y="2"/>
                  <a:pt x="76" y="3"/>
                  <a:pt x="76" y="3"/>
                </a:cubicBezTo>
                <a:cubicBezTo>
                  <a:pt x="75" y="22"/>
                  <a:pt x="75" y="22"/>
                  <a:pt x="75" y="22"/>
                </a:cubicBezTo>
                <a:cubicBezTo>
                  <a:pt x="75" y="23"/>
                  <a:pt x="75" y="23"/>
                  <a:pt x="76" y="24"/>
                </a:cubicBezTo>
                <a:cubicBezTo>
                  <a:pt x="76" y="24"/>
                  <a:pt x="77" y="25"/>
                  <a:pt x="78" y="25"/>
                </a:cubicBezTo>
                <a:cubicBezTo>
                  <a:pt x="93" y="25"/>
                  <a:pt x="93" y="25"/>
                  <a:pt x="93" y="25"/>
                </a:cubicBezTo>
                <a:cubicBezTo>
                  <a:pt x="94" y="25"/>
                  <a:pt x="95" y="24"/>
                  <a:pt x="96" y="24"/>
                </a:cubicBezTo>
                <a:cubicBezTo>
                  <a:pt x="96" y="23"/>
                  <a:pt x="96" y="23"/>
                  <a:pt x="96" y="22"/>
                </a:cubicBezTo>
                <a:cubicBezTo>
                  <a:pt x="95" y="3"/>
                  <a:pt x="95" y="3"/>
                  <a:pt x="95" y="3"/>
                </a:cubicBezTo>
                <a:cubicBezTo>
                  <a:pt x="95" y="3"/>
                  <a:pt x="94" y="2"/>
                  <a:pt x="94" y="1"/>
                </a:cubicBezTo>
                <a:cubicBezTo>
                  <a:pt x="93" y="1"/>
                  <a:pt x="92" y="0"/>
                  <a:pt x="92" y="0"/>
                </a:cubicBezTo>
                <a:cubicBezTo>
                  <a:pt x="124" y="0"/>
                  <a:pt x="124" y="0"/>
                  <a:pt x="124" y="0"/>
                </a:cubicBezTo>
                <a:cubicBezTo>
                  <a:pt x="125" y="0"/>
                  <a:pt x="126" y="1"/>
                  <a:pt x="127" y="2"/>
                </a:cubicBezTo>
                <a:cubicBezTo>
                  <a:pt x="128" y="3"/>
                  <a:pt x="129" y="4"/>
                  <a:pt x="130" y="5"/>
                </a:cubicBezTo>
                <a:cubicBezTo>
                  <a:pt x="169" y="104"/>
                  <a:pt x="169" y="104"/>
                  <a:pt x="169" y="104"/>
                </a:cubicBezTo>
                <a:cubicBezTo>
                  <a:pt x="171" y="108"/>
                  <a:pt x="172" y="111"/>
                  <a:pt x="172" y="115"/>
                </a:cubicBezTo>
                <a:close/>
                <a:moveTo>
                  <a:pt x="100" y="70"/>
                </a:moveTo>
                <a:cubicBezTo>
                  <a:pt x="100" y="70"/>
                  <a:pt x="100" y="70"/>
                  <a:pt x="100" y="70"/>
                </a:cubicBezTo>
                <a:cubicBezTo>
                  <a:pt x="98" y="40"/>
                  <a:pt x="98" y="40"/>
                  <a:pt x="98" y="40"/>
                </a:cubicBezTo>
                <a:cubicBezTo>
                  <a:pt x="98" y="39"/>
                  <a:pt x="97" y="38"/>
                  <a:pt x="97" y="38"/>
                </a:cubicBezTo>
                <a:cubicBezTo>
                  <a:pt x="96" y="37"/>
                  <a:pt x="95" y="37"/>
                  <a:pt x="94" y="37"/>
                </a:cubicBezTo>
                <a:cubicBezTo>
                  <a:pt x="77" y="37"/>
                  <a:pt x="77" y="37"/>
                  <a:pt x="77" y="37"/>
                </a:cubicBezTo>
                <a:cubicBezTo>
                  <a:pt x="76" y="37"/>
                  <a:pt x="75" y="37"/>
                  <a:pt x="75" y="38"/>
                </a:cubicBezTo>
                <a:cubicBezTo>
                  <a:pt x="74" y="38"/>
                  <a:pt x="74" y="39"/>
                  <a:pt x="74" y="40"/>
                </a:cubicBezTo>
                <a:cubicBezTo>
                  <a:pt x="71" y="70"/>
                  <a:pt x="71" y="70"/>
                  <a:pt x="71" y="70"/>
                </a:cubicBezTo>
                <a:cubicBezTo>
                  <a:pt x="71" y="70"/>
                  <a:pt x="71" y="70"/>
                  <a:pt x="71" y="70"/>
                </a:cubicBezTo>
                <a:cubicBezTo>
                  <a:pt x="71" y="71"/>
                  <a:pt x="71" y="72"/>
                  <a:pt x="72" y="72"/>
                </a:cubicBezTo>
                <a:cubicBezTo>
                  <a:pt x="73" y="73"/>
                  <a:pt x="73" y="73"/>
                  <a:pt x="74" y="73"/>
                </a:cubicBezTo>
                <a:cubicBezTo>
                  <a:pt x="97" y="73"/>
                  <a:pt x="97" y="73"/>
                  <a:pt x="97" y="73"/>
                </a:cubicBezTo>
                <a:cubicBezTo>
                  <a:pt x="98" y="73"/>
                  <a:pt x="99" y="73"/>
                  <a:pt x="99" y="72"/>
                </a:cubicBezTo>
                <a:cubicBezTo>
                  <a:pt x="100" y="72"/>
                  <a:pt x="100" y="71"/>
                  <a:pt x="10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8" name="Chevron 57"/>
          <p:cNvSpPr/>
          <p:nvPr/>
        </p:nvSpPr>
        <p:spPr>
          <a:xfrm>
            <a:off x="6066927" y="4122079"/>
            <a:ext cx="2536234" cy="583202"/>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Decision</a:t>
            </a:r>
            <a:r>
              <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making</a:t>
            </a:r>
            <a:endParaRPr lang="en-US"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9" name="Freeform 10"/>
          <p:cNvSpPr>
            <a:spLocks noEditPoints="1"/>
          </p:cNvSpPr>
          <p:nvPr/>
        </p:nvSpPr>
        <p:spPr bwMode="auto">
          <a:xfrm>
            <a:off x="6077814" y="3501008"/>
            <a:ext cx="594250" cy="556003"/>
          </a:xfrm>
          <a:custGeom>
            <a:avLst/>
            <a:gdLst>
              <a:gd name="T0" fmla="*/ 0 w 187"/>
              <a:gd name="T1" fmla="*/ 208 h 208"/>
              <a:gd name="T2" fmla="*/ 7 w 187"/>
              <a:gd name="T3" fmla="*/ 154 h 208"/>
              <a:gd name="T4" fmla="*/ 15 w 187"/>
              <a:gd name="T5" fmla="*/ 140 h 208"/>
              <a:gd name="T6" fmla="*/ 28 w 187"/>
              <a:gd name="T7" fmla="*/ 135 h 208"/>
              <a:gd name="T8" fmla="*/ 158 w 187"/>
              <a:gd name="T9" fmla="*/ 135 h 208"/>
              <a:gd name="T10" fmla="*/ 172 w 187"/>
              <a:gd name="T11" fmla="*/ 140 h 208"/>
              <a:gd name="T12" fmla="*/ 179 w 187"/>
              <a:gd name="T13" fmla="*/ 154 h 208"/>
              <a:gd name="T14" fmla="*/ 187 w 187"/>
              <a:gd name="T15" fmla="*/ 208 h 208"/>
              <a:gd name="T16" fmla="*/ 0 w 187"/>
              <a:gd name="T17" fmla="*/ 208 h 208"/>
              <a:gd name="T18" fmla="*/ 52 w 187"/>
              <a:gd name="T19" fmla="*/ 41 h 208"/>
              <a:gd name="T20" fmla="*/ 64 w 187"/>
              <a:gd name="T21" fmla="*/ 12 h 208"/>
              <a:gd name="T22" fmla="*/ 93 w 187"/>
              <a:gd name="T23" fmla="*/ 0 h 208"/>
              <a:gd name="T24" fmla="*/ 123 w 187"/>
              <a:gd name="T25" fmla="*/ 12 h 208"/>
              <a:gd name="T26" fmla="*/ 135 w 187"/>
              <a:gd name="T27" fmla="*/ 41 h 208"/>
              <a:gd name="T28" fmla="*/ 135 w 187"/>
              <a:gd name="T29" fmla="*/ 47 h 208"/>
              <a:gd name="T30" fmla="*/ 134 w 187"/>
              <a:gd name="T31" fmla="*/ 52 h 208"/>
              <a:gd name="T32" fmla="*/ 124 w 187"/>
              <a:gd name="T33" fmla="*/ 90 h 208"/>
              <a:gd name="T34" fmla="*/ 124 w 187"/>
              <a:gd name="T35" fmla="*/ 90 h 208"/>
              <a:gd name="T36" fmla="*/ 113 w 187"/>
              <a:gd name="T37" fmla="*/ 107 h 208"/>
              <a:gd name="T38" fmla="*/ 93 w 187"/>
              <a:gd name="T39" fmla="*/ 114 h 208"/>
              <a:gd name="T40" fmla="*/ 74 w 187"/>
              <a:gd name="T41" fmla="*/ 107 h 208"/>
              <a:gd name="T42" fmla="*/ 63 w 187"/>
              <a:gd name="T43" fmla="*/ 90 h 208"/>
              <a:gd name="T44" fmla="*/ 63 w 187"/>
              <a:gd name="T45" fmla="*/ 90 h 208"/>
              <a:gd name="T46" fmla="*/ 53 w 187"/>
              <a:gd name="T47" fmla="*/ 52 h 208"/>
              <a:gd name="T48" fmla="*/ 52 w 187"/>
              <a:gd name="T49" fmla="*/ 47 h 208"/>
              <a:gd name="T50" fmla="*/ 52 w 187"/>
              <a:gd name="T51" fmla="*/ 4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208">
                <a:moveTo>
                  <a:pt x="0" y="208"/>
                </a:moveTo>
                <a:cubicBezTo>
                  <a:pt x="7" y="154"/>
                  <a:pt x="7" y="154"/>
                  <a:pt x="7" y="154"/>
                </a:cubicBezTo>
                <a:cubicBezTo>
                  <a:pt x="8" y="149"/>
                  <a:pt x="11" y="144"/>
                  <a:pt x="15" y="140"/>
                </a:cubicBezTo>
                <a:cubicBezTo>
                  <a:pt x="19" y="137"/>
                  <a:pt x="23" y="135"/>
                  <a:pt x="28" y="135"/>
                </a:cubicBezTo>
                <a:cubicBezTo>
                  <a:pt x="158" y="135"/>
                  <a:pt x="158" y="135"/>
                  <a:pt x="158" y="135"/>
                </a:cubicBezTo>
                <a:cubicBezTo>
                  <a:pt x="163" y="135"/>
                  <a:pt x="168" y="137"/>
                  <a:pt x="172" y="140"/>
                </a:cubicBezTo>
                <a:cubicBezTo>
                  <a:pt x="176" y="144"/>
                  <a:pt x="178" y="148"/>
                  <a:pt x="179" y="154"/>
                </a:cubicBezTo>
                <a:cubicBezTo>
                  <a:pt x="187" y="208"/>
                  <a:pt x="187" y="208"/>
                  <a:pt x="187" y="208"/>
                </a:cubicBezTo>
                <a:lnTo>
                  <a:pt x="0" y="208"/>
                </a:lnTo>
                <a:close/>
                <a:moveTo>
                  <a:pt x="52" y="41"/>
                </a:moveTo>
                <a:cubicBezTo>
                  <a:pt x="52" y="30"/>
                  <a:pt x="56" y="20"/>
                  <a:pt x="64" y="12"/>
                </a:cubicBezTo>
                <a:cubicBezTo>
                  <a:pt x="72" y="4"/>
                  <a:pt x="82" y="0"/>
                  <a:pt x="93" y="0"/>
                </a:cubicBezTo>
                <a:cubicBezTo>
                  <a:pt x="105" y="0"/>
                  <a:pt x="114" y="4"/>
                  <a:pt x="123" y="12"/>
                </a:cubicBezTo>
                <a:cubicBezTo>
                  <a:pt x="131" y="20"/>
                  <a:pt x="135" y="30"/>
                  <a:pt x="135" y="41"/>
                </a:cubicBezTo>
                <a:cubicBezTo>
                  <a:pt x="135" y="43"/>
                  <a:pt x="135" y="45"/>
                  <a:pt x="135" y="47"/>
                </a:cubicBezTo>
                <a:cubicBezTo>
                  <a:pt x="134" y="48"/>
                  <a:pt x="134" y="50"/>
                  <a:pt x="134" y="52"/>
                </a:cubicBezTo>
                <a:cubicBezTo>
                  <a:pt x="124" y="90"/>
                  <a:pt x="124" y="90"/>
                  <a:pt x="124" y="90"/>
                </a:cubicBezTo>
                <a:cubicBezTo>
                  <a:pt x="124" y="90"/>
                  <a:pt x="124" y="90"/>
                  <a:pt x="124" y="90"/>
                </a:cubicBezTo>
                <a:cubicBezTo>
                  <a:pt x="122" y="97"/>
                  <a:pt x="118" y="103"/>
                  <a:pt x="113" y="107"/>
                </a:cubicBezTo>
                <a:cubicBezTo>
                  <a:pt x="107" y="112"/>
                  <a:pt x="101" y="114"/>
                  <a:pt x="93" y="114"/>
                </a:cubicBezTo>
                <a:cubicBezTo>
                  <a:pt x="86" y="114"/>
                  <a:pt x="79" y="112"/>
                  <a:pt x="74" y="107"/>
                </a:cubicBezTo>
                <a:cubicBezTo>
                  <a:pt x="68" y="103"/>
                  <a:pt x="65" y="97"/>
                  <a:pt x="63" y="90"/>
                </a:cubicBezTo>
                <a:cubicBezTo>
                  <a:pt x="63" y="90"/>
                  <a:pt x="63" y="90"/>
                  <a:pt x="63" y="90"/>
                </a:cubicBezTo>
                <a:cubicBezTo>
                  <a:pt x="53" y="52"/>
                  <a:pt x="53" y="52"/>
                  <a:pt x="53" y="52"/>
                </a:cubicBezTo>
                <a:cubicBezTo>
                  <a:pt x="53" y="50"/>
                  <a:pt x="52" y="48"/>
                  <a:pt x="52" y="47"/>
                </a:cubicBezTo>
                <a:cubicBezTo>
                  <a:pt x="52" y="45"/>
                  <a:pt x="52" y="43"/>
                  <a:pt x="5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0" name="Freeform 12"/>
          <p:cNvSpPr>
            <a:spLocks noEditPoints="1"/>
          </p:cNvSpPr>
          <p:nvPr/>
        </p:nvSpPr>
        <p:spPr bwMode="auto">
          <a:xfrm>
            <a:off x="6882652" y="3501008"/>
            <a:ext cx="761542" cy="556003"/>
          </a:xfrm>
          <a:custGeom>
            <a:avLst/>
            <a:gdLst>
              <a:gd name="T0" fmla="*/ 14 w 229"/>
              <a:gd name="T1" fmla="*/ 148 h 148"/>
              <a:gd name="T2" fmla="*/ 6 w 229"/>
              <a:gd name="T3" fmla="*/ 111 h 148"/>
              <a:gd name="T4" fmla="*/ 10 w 229"/>
              <a:gd name="T5" fmla="*/ 102 h 148"/>
              <a:gd name="T6" fmla="*/ 20 w 229"/>
              <a:gd name="T7" fmla="*/ 99 h 148"/>
              <a:gd name="T8" fmla="*/ 48 w 229"/>
              <a:gd name="T9" fmla="*/ 103 h 148"/>
              <a:gd name="T10" fmla="*/ 40 w 229"/>
              <a:gd name="T11" fmla="*/ 148 h 148"/>
              <a:gd name="T12" fmla="*/ 85 w 229"/>
              <a:gd name="T13" fmla="*/ 63 h 148"/>
              <a:gd name="T14" fmla="*/ 81 w 229"/>
              <a:gd name="T15" fmla="*/ 75 h 148"/>
              <a:gd name="T16" fmla="*/ 70 w 229"/>
              <a:gd name="T17" fmla="*/ 84 h 148"/>
              <a:gd name="T18" fmla="*/ 56 w 229"/>
              <a:gd name="T19" fmla="*/ 84 h 148"/>
              <a:gd name="T20" fmla="*/ 46 w 229"/>
              <a:gd name="T21" fmla="*/ 75 h 148"/>
              <a:gd name="T22" fmla="*/ 43 w 229"/>
              <a:gd name="T23" fmla="*/ 69 h 148"/>
              <a:gd name="T24" fmla="*/ 35 w 229"/>
              <a:gd name="T25" fmla="*/ 36 h 148"/>
              <a:gd name="T26" fmla="*/ 44 w 229"/>
              <a:gd name="T27" fmla="*/ 16 h 148"/>
              <a:gd name="T28" fmla="*/ 63 w 229"/>
              <a:gd name="T29" fmla="*/ 8 h 148"/>
              <a:gd name="T30" fmla="*/ 80 w 229"/>
              <a:gd name="T31" fmla="*/ 13 h 148"/>
              <a:gd name="T32" fmla="*/ 78 w 229"/>
              <a:gd name="T33" fmla="*/ 36 h 148"/>
              <a:gd name="T34" fmla="*/ 166 w 229"/>
              <a:gd name="T35" fmla="*/ 97 h 148"/>
              <a:gd name="T36" fmla="*/ 174 w 229"/>
              <a:gd name="T37" fmla="*/ 104 h 148"/>
              <a:gd name="T38" fmla="*/ 182 w 229"/>
              <a:gd name="T39" fmla="*/ 148 h 148"/>
              <a:gd name="T40" fmla="*/ 63 w 229"/>
              <a:gd name="T41" fmla="*/ 148 h 148"/>
              <a:gd name="T42" fmla="*/ 54 w 229"/>
              <a:gd name="T43" fmla="*/ 109 h 148"/>
              <a:gd name="T44" fmla="*/ 59 w 229"/>
              <a:gd name="T45" fmla="*/ 100 h 148"/>
              <a:gd name="T46" fmla="*/ 68 w 229"/>
              <a:gd name="T47" fmla="*/ 96 h 148"/>
              <a:gd name="T48" fmla="*/ 136 w 229"/>
              <a:gd name="T49" fmla="*/ 64 h 148"/>
              <a:gd name="T50" fmla="*/ 134 w 229"/>
              <a:gd name="T51" fmla="*/ 71 h 148"/>
              <a:gd name="T52" fmla="*/ 122 w 229"/>
              <a:gd name="T53" fmla="*/ 80 h 148"/>
              <a:gd name="T54" fmla="*/ 107 w 229"/>
              <a:gd name="T55" fmla="*/ 80 h 148"/>
              <a:gd name="T56" fmla="*/ 96 w 229"/>
              <a:gd name="T57" fmla="*/ 71 h 148"/>
              <a:gd name="T58" fmla="*/ 86 w 229"/>
              <a:gd name="T59" fmla="*/ 37 h 148"/>
              <a:gd name="T60" fmla="*/ 85 w 229"/>
              <a:gd name="T61" fmla="*/ 29 h 148"/>
              <a:gd name="T62" fmla="*/ 94 w 229"/>
              <a:gd name="T63" fmla="*/ 8 h 148"/>
              <a:gd name="T64" fmla="*/ 115 w 229"/>
              <a:gd name="T65" fmla="*/ 0 h 148"/>
              <a:gd name="T66" fmla="*/ 136 w 229"/>
              <a:gd name="T67" fmla="*/ 8 h 148"/>
              <a:gd name="T68" fmla="*/ 145 w 229"/>
              <a:gd name="T69" fmla="*/ 29 h 148"/>
              <a:gd name="T70" fmla="*/ 144 w 229"/>
              <a:gd name="T71" fmla="*/ 37 h 148"/>
              <a:gd name="T72" fmla="*/ 186 w 229"/>
              <a:gd name="T73" fmla="*/ 69 h 148"/>
              <a:gd name="T74" fmla="*/ 179 w 229"/>
              <a:gd name="T75" fmla="*/ 80 h 148"/>
              <a:gd name="T76" fmla="*/ 166 w 229"/>
              <a:gd name="T77" fmla="*/ 85 h 148"/>
              <a:gd name="T78" fmla="*/ 153 w 229"/>
              <a:gd name="T79" fmla="*/ 80 h 148"/>
              <a:gd name="T80" fmla="*/ 146 w 229"/>
              <a:gd name="T81" fmla="*/ 69 h 148"/>
              <a:gd name="T82" fmla="*/ 151 w 229"/>
              <a:gd name="T83" fmla="*/ 36 h 148"/>
              <a:gd name="T84" fmla="*/ 150 w 229"/>
              <a:gd name="T85" fmla="*/ 13 h 148"/>
              <a:gd name="T86" fmla="*/ 166 w 229"/>
              <a:gd name="T87" fmla="*/ 8 h 148"/>
              <a:gd name="T88" fmla="*/ 186 w 229"/>
              <a:gd name="T89" fmla="*/ 16 h 148"/>
              <a:gd name="T90" fmla="*/ 194 w 229"/>
              <a:gd name="T91" fmla="*/ 36 h 148"/>
              <a:gd name="T92" fmla="*/ 186 w 229"/>
              <a:gd name="T93" fmla="*/ 69 h 148"/>
              <a:gd name="T94" fmla="*/ 184 w 229"/>
              <a:gd name="T95" fmla="*/ 109 h 148"/>
              <a:gd name="T96" fmla="*/ 177 w 229"/>
              <a:gd name="T97" fmla="*/ 99 h 148"/>
              <a:gd name="T98" fmla="*/ 215 w 229"/>
              <a:gd name="T99" fmla="*/ 100 h 148"/>
              <a:gd name="T100" fmla="*/ 222 w 229"/>
              <a:gd name="T101" fmla="*/ 106 h 148"/>
              <a:gd name="T102" fmla="*/ 229 w 229"/>
              <a:gd name="T103" fmla="*/ 148 h 148"/>
              <a:gd name="T104" fmla="*/ 189 w 229"/>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 h="148">
                <a:moveTo>
                  <a:pt x="40" y="148"/>
                </a:moveTo>
                <a:cubicBezTo>
                  <a:pt x="14" y="148"/>
                  <a:pt x="14" y="148"/>
                  <a:pt x="14" y="148"/>
                </a:cubicBezTo>
                <a:cubicBezTo>
                  <a:pt x="0" y="148"/>
                  <a:pt x="0" y="148"/>
                  <a:pt x="0" y="148"/>
                </a:cubicBezTo>
                <a:cubicBezTo>
                  <a:pt x="6" y="111"/>
                  <a:pt x="6" y="111"/>
                  <a:pt x="6" y="111"/>
                </a:cubicBezTo>
                <a:cubicBezTo>
                  <a:pt x="6" y="110"/>
                  <a:pt x="6" y="108"/>
                  <a:pt x="7" y="106"/>
                </a:cubicBezTo>
                <a:cubicBezTo>
                  <a:pt x="8" y="105"/>
                  <a:pt x="9" y="104"/>
                  <a:pt x="10" y="102"/>
                </a:cubicBezTo>
                <a:cubicBezTo>
                  <a:pt x="12" y="101"/>
                  <a:pt x="13" y="100"/>
                  <a:pt x="15" y="100"/>
                </a:cubicBezTo>
                <a:cubicBezTo>
                  <a:pt x="16" y="99"/>
                  <a:pt x="18" y="99"/>
                  <a:pt x="20" y="99"/>
                </a:cubicBezTo>
                <a:cubicBezTo>
                  <a:pt x="52" y="99"/>
                  <a:pt x="52" y="99"/>
                  <a:pt x="52" y="99"/>
                </a:cubicBezTo>
                <a:cubicBezTo>
                  <a:pt x="50" y="100"/>
                  <a:pt x="49" y="101"/>
                  <a:pt x="48" y="103"/>
                </a:cubicBezTo>
                <a:cubicBezTo>
                  <a:pt x="47" y="105"/>
                  <a:pt x="46" y="107"/>
                  <a:pt x="45" y="109"/>
                </a:cubicBezTo>
                <a:lnTo>
                  <a:pt x="40" y="148"/>
                </a:lnTo>
                <a:close/>
                <a:moveTo>
                  <a:pt x="78" y="36"/>
                </a:moveTo>
                <a:cubicBezTo>
                  <a:pt x="85" y="63"/>
                  <a:pt x="85" y="63"/>
                  <a:pt x="85" y="63"/>
                </a:cubicBezTo>
                <a:cubicBezTo>
                  <a:pt x="84" y="69"/>
                  <a:pt x="84" y="69"/>
                  <a:pt x="84" y="69"/>
                </a:cubicBezTo>
                <a:cubicBezTo>
                  <a:pt x="83" y="71"/>
                  <a:pt x="82" y="73"/>
                  <a:pt x="81" y="75"/>
                </a:cubicBezTo>
                <a:cubicBezTo>
                  <a:pt x="80" y="77"/>
                  <a:pt x="78" y="79"/>
                  <a:pt x="76" y="80"/>
                </a:cubicBezTo>
                <a:cubicBezTo>
                  <a:pt x="75" y="82"/>
                  <a:pt x="73" y="83"/>
                  <a:pt x="70" y="84"/>
                </a:cubicBezTo>
                <a:cubicBezTo>
                  <a:pt x="68" y="84"/>
                  <a:pt x="66" y="85"/>
                  <a:pt x="63" y="85"/>
                </a:cubicBezTo>
                <a:cubicBezTo>
                  <a:pt x="61" y="85"/>
                  <a:pt x="59" y="84"/>
                  <a:pt x="56" y="84"/>
                </a:cubicBezTo>
                <a:cubicBezTo>
                  <a:pt x="54" y="83"/>
                  <a:pt x="52" y="82"/>
                  <a:pt x="50" y="80"/>
                </a:cubicBezTo>
                <a:cubicBezTo>
                  <a:pt x="49" y="79"/>
                  <a:pt x="47" y="77"/>
                  <a:pt x="46" y="75"/>
                </a:cubicBezTo>
                <a:cubicBezTo>
                  <a:pt x="44" y="73"/>
                  <a:pt x="44" y="71"/>
                  <a:pt x="43" y="69"/>
                </a:cubicBezTo>
                <a:cubicBezTo>
                  <a:pt x="43" y="69"/>
                  <a:pt x="43" y="69"/>
                  <a:pt x="43" y="69"/>
                </a:cubicBezTo>
                <a:cubicBezTo>
                  <a:pt x="36" y="43"/>
                  <a:pt x="36" y="43"/>
                  <a:pt x="36" y="43"/>
                </a:cubicBezTo>
                <a:cubicBezTo>
                  <a:pt x="36" y="40"/>
                  <a:pt x="35" y="38"/>
                  <a:pt x="35" y="36"/>
                </a:cubicBezTo>
                <a:cubicBezTo>
                  <a:pt x="35" y="32"/>
                  <a:pt x="36" y="28"/>
                  <a:pt x="38" y="25"/>
                </a:cubicBezTo>
                <a:cubicBezTo>
                  <a:pt x="39" y="21"/>
                  <a:pt x="41" y="19"/>
                  <a:pt x="44" y="16"/>
                </a:cubicBezTo>
                <a:cubicBezTo>
                  <a:pt x="46" y="13"/>
                  <a:pt x="49" y="11"/>
                  <a:pt x="52" y="10"/>
                </a:cubicBezTo>
                <a:cubicBezTo>
                  <a:pt x="56" y="8"/>
                  <a:pt x="59" y="8"/>
                  <a:pt x="63" y="8"/>
                </a:cubicBezTo>
                <a:cubicBezTo>
                  <a:pt x="66" y="8"/>
                  <a:pt x="69" y="8"/>
                  <a:pt x="72" y="9"/>
                </a:cubicBezTo>
                <a:cubicBezTo>
                  <a:pt x="75" y="10"/>
                  <a:pt x="77" y="11"/>
                  <a:pt x="80" y="13"/>
                </a:cubicBezTo>
                <a:cubicBezTo>
                  <a:pt x="78" y="18"/>
                  <a:pt x="77" y="22"/>
                  <a:pt x="77" y="27"/>
                </a:cubicBezTo>
                <a:cubicBezTo>
                  <a:pt x="77" y="30"/>
                  <a:pt x="77" y="33"/>
                  <a:pt x="78" y="36"/>
                </a:cubicBezTo>
                <a:close/>
                <a:moveTo>
                  <a:pt x="161" y="96"/>
                </a:moveTo>
                <a:cubicBezTo>
                  <a:pt x="163" y="96"/>
                  <a:pt x="165" y="96"/>
                  <a:pt x="166" y="97"/>
                </a:cubicBezTo>
                <a:cubicBezTo>
                  <a:pt x="168" y="98"/>
                  <a:pt x="170" y="99"/>
                  <a:pt x="171" y="100"/>
                </a:cubicBezTo>
                <a:cubicBezTo>
                  <a:pt x="172" y="101"/>
                  <a:pt x="173" y="102"/>
                  <a:pt x="174" y="104"/>
                </a:cubicBezTo>
                <a:cubicBezTo>
                  <a:pt x="175" y="106"/>
                  <a:pt x="176" y="107"/>
                  <a:pt x="176" y="109"/>
                </a:cubicBezTo>
                <a:cubicBezTo>
                  <a:pt x="182" y="148"/>
                  <a:pt x="182" y="148"/>
                  <a:pt x="182" y="148"/>
                </a:cubicBezTo>
                <a:cubicBezTo>
                  <a:pt x="167" y="148"/>
                  <a:pt x="167" y="148"/>
                  <a:pt x="167" y="148"/>
                </a:cubicBezTo>
                <a:cubicBezTo>
                  <a:pt x="63" y="148"/>
                  <a:pt x="63" y="148"/>
                  <a:pt x="63" y="148"/>
                </a:cubicBezTo>
                <a:cubicBezTo>
                  <a:pt x="48" y="148"/>
                  <a:pt x="48" y="148"/>
                  <a:pt x="48" y="148"/>
                </a:cubicBezTo>
                <a:cubicBezTo>
                  <a:pt x="54" y="109"/>
                  <a:pt x="54" y="109"/>
                  <a:pt x="54" y="109"/>
                </a:cubicBezTo>
                <a:cubicBezTo>
                  <a:pt x="54" y="107"/>
                  <a:pt x="54" y="106"/>
                  <a:pt x="55" y="104"/>
                </a:cubicBezTo>
                <a:cubicBezTo>
                  <a:pt x="56" y="102"/>
                  <a:pt x="57" y="101"/>
                  <a:pt x="59" y="100"/>
                </a:cubicBezTo>
                <a:cubicBezTo>
                  <a:pt x="60" y="99"/>
                  <a:pt x="62" y="98"/>
                  <a:pt x="63" y="97"/>
                </a:cubicBezTo>
                <a:cubicBezTo>
                  <a:pt x="65" y="96"/>
                  <a:pt x="67" y="96"/>
                  <a:pt x="68" y="96"/>
                </a:cubicBezTo>
                <a:lnTo>
                  <a:pt x="161" y="96"/>
                </a:lnTo>
                <a:close/>
                <a:moveTo>
                  <a:pt x="136" y="64"/>
                </a:moveTo>
                <a:cubicBezTo>
                  <a:pt x="136" y="64"/>
                  <a:pt x="136" y="64"/>
                  <a:pt x="136" y="64"/>
                </a:cubicBezTo>
                <a:cubicBezTo>
                  <a:pt x="136" y="67"/>
                  <a:pt x="135" y="69"/>
                  <a:pt x="134" y="71"/>
                </a:cubicBezTo>
                <a:cubicBezTo>
                  <a:pt x="132" y="73"/>
                  <a:pt x="131" y="75"/>
                  <a:pt x="129" y="76"/>
                </a:cubicBezTo>
                <a:cubicBezTo>
                  <a:pt x="127" y="78"/>
                  <a:pt x="125" y="79"/>
                  <a:pt x="122" y="80"/>
                </a:cubicBezTo>
                <a:cubicBezTo>
                  <a:pt x="120" y="81"/>
                  <a:pt x="117" y="81"/>
                  <a:pt x="115" y="81"/>
                </a:cubicBezTo>
                <a:cubicBezTo>
                  <a:pt x="112" y="81"/>
                  <a:pt x="110" y="81"/>
                  <a:pt x="107" y="80"/>
                </a:cubicBezTo>
                <a:cubicBezTo>
                  <a:pt x="105" y="79"/>
                  <a:pt x="103" y="78"/>
                  <a:pt x="101" y="76"/>
                </a:cubicBezTo>
                <a:cubicBezTo>
                  <a:pt x="99" y="75"/>
                  <a:pt x="98" y="73"/>
                  <a:pt x="96" y="71"/>
                </a:cubicBezTo>
                <a:cubicBezTo>
                  <a:pt x="95" y="69"/>
                  <a:pt x="94" y="67"/>
                  <a:pt x="93" y="64"/>
                </a:cubicBezTo>
                <a:cubicBezTo>
                  <a:pt x="86" y="37"/>
                  <a:pt x="86" y="37"/>
                  <a:pt x="86" y="37"/>
                </a:cubicBezTo>
                <a:cubicBezTo>
                  <a:pt x="86" y="36"/>
                  <a:pt x="86" y="34"/>
                  <a:pt x="85" y="33"/>
                </a:cubicBezTo>
                <a:cubicBezTo>
                  <a:pt x="85" y="32"/>
                  <a:pt x="85" y="31"/>
                  <a:pt x="85" y="29"/>
                </a:cubicBezTo>
                <a:cubicBezTo>
                  <a:pt x="85" y="25"/>
                  <a:pt x="86" y="21"/>
                  <a:pt x="87" y="18"/>
                </a:cubicBezTo>
                <a:cubicBezTo>
                  <a:pt x="89" y="14"/>
                  <a:pt x="91" y="11"/>
                  <a:pt x="94" y="8"/>
                </a:cubicBezTo>
                <a:cubicBezTo>
                  <a:pt x="97" y="6"/>
                  <a:pt x="100" y="3"/>
                  <a:pt x="103" y="2"/>
                </a:cubicBezTo>
                <a:cubicBezTo>
                  <a:pt x="107" y="0"/>
                  <a:pt x="111" y="0"/>
                  <a:pt x="115" y="0"/>
                </a:cubicBezTo>
                <a:cubicBezTo>
                  <a:pt x="119" y="0"/>
                  <a:pt x="123" y="0"/>
                  <a:pt x="126" y="2"/>
                </a:cubicBezTo>
                <a:cubicBezTo>
                  <a:pt x="130" y="3"/>
                  <a:pt x="133" y="6"/>
                  <a:pt x="136" y="8"/>
                </a:cubicBezTo>
                <a:cubicBezTo>
                  <a:pt x="139" y="11"/>
                  <a:pt x="141" y="14"/>
                  <a:pt x="142" y="18"/>
                </a:cubicBezTo>
                <a:cubicBezTo>
                  <a:pt x="144" y="21"/>
                  <a:pt x="145" y="25"/>
                  <a:pt x="145" y="29"/>
                </a:cubicBezTo>
                <a:cubicBezTo>
                  <a:pt x="145" y="32"/>
                  <a:pt x="144" y="34"/>
                  <a:pt x="143" y="37"/>
                </a:cubicBezTo>
                <a:cubicBezTo>
                  <a:pt x="144" y="37"/>
                  <a:pt x="144" y="37"/>
                  <a:pt x="144" y="37"/>
                </a:cubicBezTo>
                <a:lnTo>
                  <a:pt x="136" y="64"/>
                </a:lnTo>
                <a:close/>
                <a:moveTo>
                  <a:pt x="186" y="69"/>
                </a:moveTo>
                <a:cubicBezTo>
                  <a:pt x="186" y="71"/>
                  <a:pt x="185" y="73"/>
                  <a:pt x="184" y="75"/>
                </a:cubicBezTo>
                <a:cubicBezTo>
                  <a:pt x="182" y="77"/>
                  <a:pt x="181" y="79"/>
                  <a:pt x="179" y="80"/>
                </a:cubicBezTo>
                <a:cubicBezTo>
                  <a:pt x="177" y="82"/>
                  <a:pt x="175" y="83"/>
                  <a:pt x="173" y="84"/>
                </a:cubicBezTo>
                <a:cubicBezTo>
                  <a:pt x="171" y="84"/>
                  <a:pt x="168" y="85"/>
                  <a:pt x="166" y="85"/>
                </a:cubicBezTo>
                <a:cubicBezTo>
                  <a:pt x="163" y="85"/>
                  <a:pt x="161" y="84"/>
                  <a:pt x="159" y="84"/>
                </a:cubicBezTo>
                <a:cubicBezTo>
                  <a:pt x="157" y="83"/>
                  <a:pt x="155" y="82"/>
                  <a:pt x="153" y="80"/>
                </a:cubicBezTo>
                <a:cubicBezTo>
                  <a:pt x="151" y="79"/>
                  <a:pt x="150" y="77"/>
                  <a:pt x="148" y="75"/>
                </a:cubicBezTo>
                <a:cubicBezTo>
                  <a:pt x="147" y="73"/>
                  <a:pt x="146" y="71"/>
                  <a:pt x="146" y="69"/>
                </a:cubicBezTo>
                <a:cubicBezTo>
                  <a:pt x="144" y="63"/>
                  <a:pt x="144" y="63"/>
                  <a:pt x="144" y="63"/>
                </a:cubicBezTo>
                <a:cubicBezTo>
                  <a:pt x="151" y="36"/>
                  <a:pt x="151" y="36"/>
                  <a:pt x="151" y="36"/>
                </a:cubicBezTo>
                <a:cubicBezTo>
                  <a:pt x="152" y="34"/>
                  <a:pt x="153" y="31"/>
                  <a:pt x="153" y="27"/>
                </a:cubicBezTo>
                <a:cubicBezTo>
                  <a:pt x="153" y="22"/>
                  <a:pt x="152" y="18"/>
                  <a:pt x="150" y="13"/>
                </a:cubicBezTo>
                <a:cubicBezTo>
                  <a:pt x="152" y="11"/>
                  <a:pt x="154" y="10"/>
                  <a:pt x="157" y="9"/>
                </a:cubicBezTo>
                <a:cubicBezTo>
                  <a:pt x="160" y="8"/>
                  <a:pt x="163" y="8"/>
                  <a:pt x="166" y="8"/>
                </a:cubicBezTo>
                <a:cubicBezTo>
                  <a:pt x="170" y="8"/>
                  <a:pt x="173" y="8"/>
                  <a:pt x="177" y="10"/>
                </a:cubicBezTo>
                <a:cubicBezTo>
                  <a:pt x="180" y="11"/>
                  <a:pt x="183" y="13"/>
                  <a:pt x="186" y="16"/>
                </a:cubicBezTo>
                <a:cubicBezTo>
                  <a:pt x="188" y="19"/>
                  <a:pt x="190" y="21"/>
                  <a:pt x="192" y="25"/>
                </a:cubicBezTo>
                <a:cubicBezTo>
                  <a:pt x="193" y="28"/>
                  <a:pt x="194" y="32"/>
                  <a:pt x="194" y="36"/>
                </a:cubicBezTo>
                <a:cubicBezTo>
                  <a:pt x="194" y="38"/>
                  <a:pt x="194" y="40"/>
                  <a:pt x="193" y="43"/>
                </a:cubicBezTo>
                <a:lnTo>
                  <a:pt x="186" y="69"/>
                </a:lnTo>
                <a:close/>
                <a:moveTo>
                  <a:pt x="189" y="148"/>
                </a:moveTo>
                <a:cubicBezTo>
                  <a:pt x="184" y="109"/>
                  <a:pt x="184" y="109"/>
                  <a:pt x="184" y="109"/>
                </a:cubicBezTo>
                <a:cubicBezTo>
                  <a:pt x="184" y="107"/>
                  <a:pt x="183" y="105"/>
                  <a:pt x="182" y="103"/>
                </a:cubicBezTo>
                <a:cubicBezTo>
                  <a:pt x="180" y="101"/>
                  <a:pt x="179" y="100"/>
                  <a:pt x="177" y="99"/>
                </a:cubicBezTo>
                <a:cubicBezTo>
                  <a:pt x="210" y="99"/>
                  <a:pt x="210" y="99"/>
                  <a:pt x="210" y="99"/>
                </a:cubicBezTo>
                <a:cubicBezTo>
                  <a:pt x="211" y="99"/>
                  <a:pt x="213" y="99"/>
                  <a:pt x="215" y="100"/>
                </a:cubicBezTo>
                <a:cubicBezTo>
                  <a:pt x="216" y="100"/>
                  <a:pt x="218" y="101"/>
                  <a:pt x="219" y="102"/>
                </a:cubicBezTo>
                <a:cubicBezTo>
                  <a:pt x="220" y="104"/>
                  <a:pt x="221" y="105"/>
                  <a:pt x="222" y="106"/>
                </a:cubicBezTo>
                <a:cubicBezTo>
                  <a:pt x="223" y="108"/>
                  <a:pt x="224" y="110"/>
                  <a:pt x="224" y="111"/>
                </a:cubicBezTo>
                <a:cubicBezTo>
                  <a:pt x="229" y="148"/>
                  <a:pt x="229" y="148"/>
                  <a:pt x="229" y="148"/>
                </a:cubicBezTo>
                <a:cubicBezTo>
                  <a:pt x="215" y="148"/>
                  <a:pt x="215" y="148"/>
                  <a:pt x="215" y="148"/>
                </a:cubicBezTo>
                <a:lnTo>
                  <a:pt x="18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Chevron 57"/>
          <p:cNvSpPr/>
          <p:nvPr/>
        </p:nvSpPr>
        <p:spPr>
          <a:xfrm>
            <a:off x="405147" y="1821502"/>
            <a:ext cx="2785265" cy="581403"/>
          </a:xfrm>
          <a:prstGeom prst="chevron">
            <a:avLst>
              <a:gd name="adj" fmla="val 58079"/>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35" name="Stačiakampis 34"/>
          <p:cNvSpPr/>
          <p:nvPr/>
        </p:nvSpPr>
        <p:spPr>
          <a:xfrm>
            <a:off x="852061" y="1858679"/>
            <a:ext cx="1874231" cy="584775"/>
          </a:xfrm>
          <a:prstGeom prst="rect">
            <a:avLst/>
          </a:prstGeom>
        </p:spPr>
        <p:txBody>
          <a:bodyPr wrap="none">
            <a:spAutoFit/>
          </a:bodyPr>
          <a:lstStyle/>
          <a:p>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New</a:t>
            </a:r>
            <a:r>
              <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knowledge</a:t>
            </a:r>
            <a:r>
              <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r>
              <a:rPr lang="lt-LT" sz="1600" dirty="0" err="1">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created</a:t>
            </a:r>
            <a:endParaRPr lang="lt-LT" sz="1600"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6" name="Freeform 32"/>
          <p:cNvSpPr>
            <a:spLocks noEditPoints="1"/>
          </p:cNvSpPr>
          <p:nvPr/>
        </p:nvSpPr>
        <p:spPr bwMode="auto">
          <a:xfrm>
            <a:off x="1343714" y="1212812"/>
            <a:ext cx="765989" cy="566638"/>
          </a:xfrm>
          <a:custGeom>
            <a:avLst/>
            <a:gdLst>
              <a:gd name="T0" fmla="*/ 325 w 325"/>
              <a:gd name="T1" fmla="*/ 112 h 318"/>
              <a:gd name="T2" fmla="*/ 325 w 325"/>
              <a:gd name="T3" fmla="*/ 238 h 318"/>
              <a:gd name="T4" fmla="*/ 299 w 325"/>
              <a:gd name="T5" fmla="*/ 265 h 318"/>
              <a:gd name="T6" fmla="*/ 273 w 325"/>
              <a:gd name="T7" fmla="*/ 265 h 318"/>
              <a:gd name="T8" fmla="*/ 284 w 325"/>
              <a:gd name="T9" fmla="*/ 318 h 318"/>
              <a:gd name="T10" fmla="*/ 46 w 325"/>
              <a:gd name="T11" fmla="*/ 318 h 318"/>
              <a:gd name="T12" fmla="*/ 56 w 325"/>
              <a:gd name="T13" fmla="*/ 265 h 318"/>
              <a:gd name="T14" fmla="*/ 27 w 325"/>
              <a:gd name="T15" fmla="*/ 265 h 318"/>
              <a:gd name="T16" fmla="*/ 0 w 325"/>
              <a:gd name="T17" fmla="*/ 238 h 318"/>
              <a:gd name="T18" fmla="*/ 0 w 325"/>
              <a:gd name="T19" fmla="*/ 112 h 318"/>
              <a:gd name="T20" fmla="*/ 27 w 325"/>
              <a:gd name="T21" fmla="*/ 85 h 318"/>
              <a:gd name="T22" fmla="*/ 60 w 325"/>
              <a:gd name="T23" fmla="*/ 85 h 318"/>
              <a:gd name="T24" fmla="*/ 60 w 325"/>
              <a:gd name="T25" fmla="*/ 45 h 318"/>
              <a:gd name="T26" fmla="*/ 72 w 325"/>
              <a:gd name="T27" fmla="*/ 45 h 318"/>
              <a:gd name="T28" fmla="*/ 72 w 325"/>
              <a:gd name="T29" fmla="*/ 0 h 318"/>
              <a:gd name="T30" fmla="*/ 254 w 325"/>
              <a:gd name="T31" fmla="*/ 0 h 318"/>
              <a:gd name="T32" fmla="*/ 254 w 325"/>
              <a:gd name="T33" fmla="*/ 45 h 318"/>
              <a:gd name="T34" fmla="*/ 265 w 325"/>
              <a:gd name="T35" fmla="*/ 45 h 318"/>
              <a:gd name="T36" fmla="*/ 265 w 325"/>
              <a:gd name="T37" fmla="*/ 85 h 318"/>
              <a:gd name="T38" fmla="*/ 299 w 325"/>
              <a:gd name="T39" fmla="*/ 85 h 318"/>
              <a:gd name="T40" fmla="*/ 325 w 325"/>
              <a:gd name="T41" fmla="*/ 112 h 318"/>
              <a:gd name="T42" fmla="*/ 64 w 325"/>
              <a:gd name="T43" fmla="*/ 132 h 318"/>
              <a:gd name="T44" fmla="*/ 45 w 325"/>
              <a:gd name="T45" fmla="*/ 114 h 318"/>
              <a:gd name="T46" fmla="*/ 27 w 325"/>
              <a:gd name="T47" fmla="*/ 132 h 318"/>
              <a:gd name="T48" fmla="*/ 45 w 325"/>
              <a:gd name="T49" fmla="*/ 151 h 318"/>
              <a:gd name="T50" fmla="*/ 64 w 325"/>
              <a:gd name="T51" fmla="*/ 132 h 318"/>
              <a:gd name="T52" fmla="*/ 262 w 325"/>
              <a:gd name="T53" fmla="*/ 302 h 318"/>
              <a:gd name="T54" fmla="*/ 246 w 325"/>
              <a:gd name="T55" fmla="*/ 218 h 318"/>
              <a:gd name="T56" fmla="*/ 79 w 325"/>
              <a:gd name="T57" fmla="*/ 218 h 318"/>
              <a:gd name="T58" fmla="*/ 67 w 325"/>
              <a:gd name="T59" fmla="*/ 302 h 318"/>
              <a:gd name="T60" fmla="*/ 262 w 325"/>
              <a:gd name="T61" fmla="*/ 302 h 318"/>
              <a:gd name="T62" fmla="*/ 84 w 325"/>
              <a:gd name="T63" fmla="*/ 117 h 318"/>
              <a:gd name="T64" fmla="*/ 242 w 325"/>
              <a:gd name="T65" fmla="*/ 117 h 318"/>
              <a:gd name="T66" fmla="*/ 242 w 325"/>
              <a:gd name="T67" fmla="*/ 17 h 318"/>
              <a:gd name="T68" fmla="*/ 84 w 325"/>
              <a:gd name="T69" fmla="*/ 17 h 318"/>
              <a:gd name="T70" fmla="*/ 84 w 325"/>
              <a:gd name="T71" fmla="*/ 117 h 318"/>
              <a:gd name="T72" fmla="*/ 154 w 325"/>
              <a:gd name="T73" fmla="*/ 251 h 318"/>
              <a:gd name="T74" fmla="*/ 106 w 325"/>
              <a:gd name="T75" fmla="*/ 251 h 318"/>
              <a:gd name="T76" fmla="*/ 106 w 325"/>
              <a:gd name="T77" fmla="*/ 263 h 318"/>
              <a:gd name="T78" fmla="*/ 154 w 325"/>
              <a:gd name="T79" fmla="*/ 263 h 318"/>
              <a:gd name="T80" fmla="*/ 154 w 325"/>
              <a:gd name="T81" fmla="*/ 251 h 318"/>
              <a:gd name="T82" fmla="*/ 222 w 325"/>
              <a:gd name="T83" fmla="*/ 251 h 318"/>
              <a:gd name="T84" fmla="*/ 174 w 325"/>
              <a:gd name="T85" fmla="*/ 251 h 318"/>
              <a:gd name="T86" fmla="*/ 174 w 325"/>
              <a:gd name="T87" fmla="*/ 263 h 318"/>
              <a:gd name="T88" fmla="*/ 222 w 325"/>
              <a:gd name="T89" fmla="*/ 263 h 318"/>
              <a:gd name="T90" fmla="*/ 222 w 325"/>
              <a:gd name="T91" fmla="*/ 25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18">
                <a:moveTo>
                  <a:pt x="325" y="112"/>
                </a:moveTo>
                <a:cubicBezTo>
                  <a:pt x="325" y="238"/>
                  <a:pt x="325" y="238"/>
                  <a:pt x="325" y="238"/>
                </a:cubicBezTo>
                <a:cubicBezTo>
                  <a:pt x="325" y="253"/>
                  <a:pt x="313" y="265"/>
                  <a:pt x="299" y="265"/>
                </a:cubicBezTo>
                <a:cubicBezTo>
                  <a:pt x="273" y="265"/>
                  <a:pt x="273" y="265"/>
                  <a:pt x="273" y="265"/>
                </a:cubicBezTo>
                <a:cubicBezTo>
                  <a:pt x="284" y="318"/>
                  <a:pt x="284" y="318"/>
                  <a:pt x="284" y="318"/>
                </a:cubicBezTo>
                <a:cubicBezTo>
                  <a:pt x="46" y="318"/>
                  <a:pt x="46" y="318"/>
                  <a:pt x="46" y="318"/>
                </a:cubicBezTo>
                <a:cubicBezTo>
                  <a:pt x="56" y="265"/>
                  <a:pt x="56" y="265"/>
                  <a:pt x="56" y="265"/>
                </a:cubicBezTo>
                <a:cubicBezTo>
                  <a:pt x="27" y="265"/>
                  <a:pt x="27" y="265"/>
                  <a:pt x="27" y="265"/>
                </a:cubicBezTo>
                <a:cubicBezTo>
                  <a:pt x="12" y="265"/>
                  <a:pt x="0" y="253"/>
                  <a:pt x="0" y="238"/>
                </a:cubicBezTo>
                <a:cubicBezTo>
                  <a:pt x="0" y="112"/>
                  <a:pt x="0" y="112"/>
                  <a:pt x="0" y="112"/>
                </a:cubicBezTo>
                <a:cubicBezTo>
                  <a:pt x="0" y="97"/>
                  <a:pt x="12" y="85"/>
                  <a:pt x="27" y="85"/>
                </a:cubicBezTo>
                <a:cubicBezTo>
                  <a:pt x="60" y="85"/>
                  <a:pt x="60" y="85"/>
                  <a:pt x="60" y="85"/>
                </a:cubicBezTo>
                <a:cubicBezTo>
                  <a:pt x="60" y="45"/>
                  <a:pt x="60" y="45"/>
                  <a:pt x="60" y="45"/>
                </a:cubicBezTo>
                <a:cubicBezTo>
                  <a:pt x="72" y="45"/>
                  <a:pt x="72" y="45"/>
                  <a:pt x="72" y="45"/>
                </a:cubicBezTo>
                <a:cubicBezTo>
                  <a:pt x="72" y="0"/>
                  <a:pt x="72" y="0"/>
                  <a:pt x="72" y="0"/>
                </a:cubicBezTo>
                <a:cubicBezTo>
                  <a:pt x="254" y="0"/>
                  <a:pt x="254" y="0"/>
                  <a:pt x="254" y="0"/>
                </a:cubicBezTo>
                <a:cubicBezTo>
                  <a:pt x="254" y="45"/>
                  <a:pt x="254" y="45"/>
                  <a:pt x="254" y="45"/>
                </a:cubicBezTo>
                <a:cubicBezTo>
                  <a:pt x="265" y="45"/>
                  <a:pt x="265" y="45"/>
                  <a:pt x="265" y="45"/>
                </a:cubicBezTo>
                <a:cubicBezTo>
                  <a:pt x="265" y="85"/>
                  <a:pt x="265" y="85"/>
                  <a:pt x="265" y="85"/>
                </a:cubicBezTo>
                <a:cubicBezTo>
                  <a:pt x="299" y="85"/>
                  <a:pt x="299" y="85"/>
                  <a:pt x="299" y="85"/>
                </a:cubicBezTo>
                <a:cubicBezTo>
                  <a:pt x="313" y="85"/>
                  <a:pt x="325" y="97"/>
                  <a:pt x="325" y="112"/>
                </a:cubicBezTo>
                <a:close/>
                <a:moveTo>
                  <a:pt x="64" y="132"/>
                </a:moveTo>
                <a:cubicBezTo>
                  <a:pt x="64" y="122"/>
                  <a:pt x="56" y="114"/>
                  <a:pt x="45" y="114"/>
                </a:cubicBezTo>
                <a:cubicBezTo>
                  <a:pt x="35" y="114"/>
                  <a:pt x="27" y="122"/>
                  <a:pt x="27" y="132"/>
                </a:cubicBezTo>
                <a:cubicBezTo>
                  <a:pt x="27" y="143"/>
                  <a:pt x="35" y="151"/>
                  <a:pt x="45" y="151"/>
                </a:cubicBezTo>
                <a:cubicBezTo>
                  <a:pt x="56" y="151"/>
                  <a:pt x="64" y="143"/>
                  <a:pt x="64" y="132"/>
                </a:cubicBezTo>
                <a:close/>
                <a:moveTo>
                  <a:pt x="262" y="302"/>
                </a:moveTo>
                <a:cubicBezTo>
                  <a:pt x="246" y="218"/>
                  <a:pt x="246" y="218"/>
                  <a:pt x="246" y="218"/>
                </a:cubicBezTo>
                <a:cubicBezTo>
                  <a:pt x="79" y="218"/>
                  <a:pt x="79" y="218"/>
                  <a:pt x="79" y="218"/>
                </a:cubicBezTo>
                <a:cubicBezTo>
                  <a:pt x="67" y="302"/>
                  <a:pt x="67" y="302"/>
                  <a:pt x="67" y="302"/>
                </a:cubicBezTo>
                <a:lnTo>
                  <a:pt x="262" y="302"/>
                </a:lnTo>
                <a:close/>
                <a:moveTo>
                  <a:pt x="84" y="117"/>
                </a:moveTo>
                <a:cubicBezTo>
                  <a:pt x="242" y="117"/>
                  <a:pt x="242" y="117"/>
                  <a:pt x="242" y="117"/>
                </a:cubicBezTo>
                <a:cubicBezTo>
                  <a:pt x="242" y="17"/>
                  <a:pt x="242" y="17"/>
                  <a:pt x="242" y="17"/>
                </a:cubicBezTo>
                <a:cubicBezTo>
                  <a:pt x="84" y="17"/>
                  <a:pt x="84" y="17"/>
                  <a:pt x="84" y="17"/>
                </a:cubicBezTo>
                <a:lnTo>
                  <a:pt x="84" y="117"/>
                </a:lnTo>
                <a:close/>
                <a:moveTo>
                  <a:pt x="154" y="251"/>
                </a:moveTo>
                <a:cubicBezTo>
                  <a:pt x="106" y="251"/>
                  <a:pt x="106" y="251"/>
                  <a:pt x="106" y="251"/>
                </a:cubicBezTo>
                <a:cubicBezTo>
                  <a:pt x="106" y="263"/>
                  <a:pt x="106" y="263"/>
                  <a:pt x="106" y="263"/>
                </a:cubicBezTo>
                <a:cubicBezTo>
                  <a:pt x="154" y="263"/>
                  <a:pt x="154" y="263"/>
                  <a:pt x="154" y="263"/>
                </a:cubicBezTo>
                <a:lnTo>
                  <a:pt x="154" y="251"/>
                </a:lnTo>
                <a:close/>
                <a:moveTo>
                  <a:pt x="222" y="251"/>
                </a:moveTo>
                <a:cubicBezTo>
                  <a:pt x="174" y="251"/>
                  <a:pt x="174" y="251"/>
                  <a:pt x="174" y="251"/>
                </a:cubicBezTo>
                <a:cubicBezTo>
                  <a:pt x="174" y="263"/>
                  <a:pt x="174" y="263"/>
                  <a:pt x="174" y="263"/>
                </a:cubicBezTo>
                <a:cubicBezTo>
                  <a:pt x="222" y="263"/>
                  <a:pt x="222" y="263"/>
                  <a:pt x="222" y="263"/>
                </a:cubicBezTo>
                <a:lnTo>
                  <a:pt x="222" y="2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 name="Ovalas 4"/>
          <p:cNvSpPr/>
          <p:nvPr/>
        </p:nvSpPr>
        <p:spPr>
          <a:xfrm>
            <a:off x="5561974" y="4029768"/>
            <a:ext cx="666010" cy="2567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b="1" dirty="0" err="1">
                <a:solidFill>
                  <a:schemeClr val="accent2"/>
                </a:solidFill>
              </a:rPr>
              <a:t>Communication</a:t>
            </a:r>
            <a:endParaRPr lang="lt-LT" b="1" dirty="0">
              <a:solidFill>
                <a:schemeClr val="accent2"/>
              </a:solidFill>
            </a:endParaRPr>
          </a:p>
        </p:txBody>
      </p:sp>
      <p:sp>
        <p:nvSpPr>
          <p:cNvPr id="37" name="Ovalas 36"/>
          <p:cNvSpPr/>
          <p:nvPr/>
        </p:nvSpPr>
        <p:spPr>
          <a:xfrm>
            <a:off x="5828125" y="770776"/>
            <a:ext cx="666010" cy="2567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b="1" dirty="0" err="1" smtClean="0">
                <a:solidFill>
                  <a:schemeClr val="accent2"/>
                </a:solidFill>
              </a:rPr>
              <a:t>Communication</a:t>
            </a:r>
            <a:endParaRPr lang="lt-LT" b="1" dirty="0">
              <a:solidFill>
                <a:schemeClr val="accent2"/>
              </a:solidFill>
            </a:endParaRPr>
          </a:p>
        </p:txBody>
      </p:sp>
    </p:spTree>
    <p:extLst>
      <p:ext uri="{BB962C8B-B14F-4D97-AF65-F5344CB8AC3E}">
        <p14:creationId xmlns:p14="http://schemas.microsoft.com/office/powerpoint/2010/main" val="3155568547"/>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4</a:t>
            </a:fld>
            <a:endParaRPr/>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4" name="Google Shape;114;p15"/>
          <p:cNvSpPr txBox="1"/>
          <p:nvPr/>
        </p:nvSpPr>
        <p:spPr>
          <a:xfrm>
            <a:off x="419820" y="408352"/>
            <a:ext cx="8304363" cy="189781"/>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78B5E2"/>
              </a:buClr>
              <a:buSzPts val="1000"/>
              <a:buFont typeface="Verdana"/>
              <a:buNone/>
            </a:pPr>
            <a:endParaRPr sz="1000" b="0" i="0" u="none" strike="noStrike" cap="none">
              <a:solidFill>
                <a:srgbClr val="191919"/>
              </a:solidFill>
              <a:latin typeface="Verdana"/>
              <a:ea typeface="Verdana"/>
              <a:cs typeface="Verdana"/>
              <a:sym typeface="Verdana"/>
            </a:endParaRPr>
          </a:p>
        </p:txBody>
      </p:sp>
      <p:sp>
        <p:nvSpPr>
          <p:cNvPr id="21" name="Text Placeholder 1"/>
          <p:cNvSpPr>
            <a:spLocks noGrp="1"/>
          </p:cNvSpPr>
          <p:nvPr>
            <p:ph type="body" sz="quarter" idx="10"/>
          </p:nvPr>
        </p:nvSpPr>
        <p:spPr>
          <a:xfrm>
            <a:off x="205138" y="116632"/>
            <a:ext cx="11076666" cy="511013"/>
          </a:xfrm>
        </p:spPr>
        <p:txBody>
          <a:bodyPr/>
          <a:lstStyle/>
          <a:p>
            <a:pPr marL="0" lvl="1" indent="0">
              <a:lnSpc>
                <a:spcPct val="100000"/>
              </a:lnSpc>
              <a:spcBef>
                <a:spcPts val="0"/>
              </a:spcBef>
              <a:buSzPts val="2800"/>
              <a:buNone/>
            </a:pPr>
            <a:endPar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lvl="1" indent="0">
              <a:lnSpc>
                <a:spcPct val="100000"/>
              </a:lnSpc>
              <a:spcBef>
                <a:spcPts val="0"/>
              </a:spcBef>
              <a:buSzPts val="2800"/>
              <a:buNone/>
            </a:pP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System </a:t>
            </a:r>
            <a:r>
              <a:rPr lang="lt-LT" sz="28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for</a:t>
            </a:r>
            <a:r>
              <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communication</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monitoring</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use</a:t>
            </a:r>
            <a:r>
              <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a:t>
            </a:r>
            <a:r>
              <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results</a:t>
            </a:r>
            <a:endPar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endParaRPr lang="en-US" sz="2800" dirty="0">
              <a:solidFill>
                <a:schemeClr val="accent2"/>
              </a:solidFill>
              <a:latin typeface="+mj-lt"/>
            </a:endParaRPr>
          </a:p>
        </p:txBody>
      </p:sp>
      <p:sp>
        <p:nvSpPr>
          <p:cNvPr id="22" name="Chevron 57"/>
          <p:cNvSpPr/>
          <p:nvPr/>
        </p:nvSpPr>
        <p:spPr>
          <a:xfrm>
            <a:off x="1271464" y="1126661"/>
            <a:ext cx="3708900" cy="959952"/>
          </a:xfrm>
          <a:prstGeom prst="chevron">
            <a:avLst>
              <a:gd name="adj" fmla="val 58079"/>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Report</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table</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recommendations</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p>
          <a:p>
            <a:pPr algn="ct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strategic</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proposals</a:t>
            </a:r>
            <a:endParaRPr lang="en-US"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1271464" y="2259703"/>
            <a:ext cx="3564884" cy="4401205"/>
          </a:xfrm>
          <a:prstGeom prst="rect">
            <a:avLst/>
          </a:prstGeom>
          <a:solidFill>
            <a:schemeClr val="bg2">
              <a:lumMod val="20000"/>
              <a:lumOff val="80000"/>
            </a:schemeClr>
          </a:solidFill>
        </p:spPr>
        <p:txBody>
          <a:bodyPr wrap="square" rtlCol="0">
            <a:spAutoFit/>
          </a:bodyPr>
          <a:lstStyle/>
          <a:p>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W</a:t>
            </a:r>
            <a:r>
              <a:rPr lang="en-US"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ithin</a:t>
            </a:r>
            <a:r>
              <a:rPr lang="en-US"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30 days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after</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completion of the </a:t>
            </a:r>
            <a:r>
              <a:rPr lang="en-US"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evaluation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342900" indent="-342900">
              <a:buFont typeface="Wingdings" panose="05000000000000000000" pitchFamily="2" charset="2"/>
              <a:buChar char="ü"/>
            </a:pP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Submite</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MA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evaluation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report</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summary</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LT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EN</a:t>
            </a:r>
            <a:endPar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Submite</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MA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table</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recomm</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a:t>
            </a:r>
            <a:endPar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Inform</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institutions</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about</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strat</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prop</a:t>
            </a:r>
            <a:endPar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r>
              <a:rPr lang="lt-LT" sz="2000" dirty="0" smtClean="0"/>
              <a:t>MA  - s</a:t>
            </a:r>
            <a:r>
              <a:rPr lang="en-US" sz="2000" dirty="0" err="1" smtClean="0"/>
              <a:t>ubmit</a:t>
            </a:r>
            <a:r>
              <a:rPr lang="en-US" sz="2000" dirty="0" smtClean="0"/>
              <a:t> </a:t>
            </a:r>
            <a:r>
              <a:rPr lang="en-US" sz="2000" dirty="0"/>
              <a:t>a summary to the Monitoring Committee</a:t>
            </a:r>
            <a:endParaRPr lang="lt-LT" sz="2000" dirty="0"/>
          </a:p>
          <a:p>
            <a:pPr marL="285750" indent="-285750">
              <a:buFont typeface="Wingdings" panose="05000000000000000000" pitchFamily="2" charset="2"/>
              <a:buChar char="ü"/>
            </a:pP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Appload</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the</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report</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on</a:t>
            </a:r>
            <a:r>
              <a:rPr lang="lt-L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webside</a:t>
            </a:r>
            <a:endParaRPr lang="lt-LT"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Chevron 76"/>
          <p:cNvSpPr/>
          <p:nvPr/>
        </p:nvSpPr>
        <p:spPr>
          <a:xfrm>
            <a:off x="4977532" y="2004307"/>
            <a:ext cx="3600400" cy="910904"/>
          </a:xfrm>
          <a:prstGeom prst="chevron">
            <a:avLst>
              <a:gd name="adj" fmla="val 58079"/>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Action</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plan</a:t>
            </a:r>
            <a:endParaRPr lang="en-US"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5231904" y="3137320"/>
            <a:ext cx="3091657" cy="2769989"/>
          </a:xfrm>
          <a:prstGeom prst="rect">
            <a:avLst/>
          </a:prstGeom>
          <a:solidFill>
            <a:schemeClr val="bg2">
              <a:lumMod val="20000"/>
              <a:lumOff val="80000"/>
            </a:schemeClr>
          </a:solidFill>
        </p:spPr>
        <p:txBody>
          <a:bodyPr wrap="square" lIns="0" tIns="0" rIns="0" bIns="0" rtlCol="0">
            <a:spAutoFit/>
          </a:bodyPr>
          <a:lstStyle/>
          <a:p>
            <a:r>
              <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a:t>
            </a:r>
            <a:r>
              <a:rPr lang="en-US" sz="20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ithin</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6</a:t>
            </a:r>
            <a:r>
              <a:rPr lang="en-US"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0 </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days </a:t>
            </a:r>
            <a:r>
              <a:rPr lang="lt-LT" sz="20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after</a:t>
            </a:r>
            <a:r>
              <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completion of the evaluation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342900" indent="-342900">
              <a:buFont typeface="Wingdings" panose="05000000000000000000" pitchFamily="2" charset="2"/>
              <a:buChar char="ü"/>
            </a:pP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Action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plan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for</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implementation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recommendations</a:t>
            </a:r>
            <a:endPar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ü"/>
            </a:pPr>
            <a:endPar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ü"/>
            </a:pP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Submite</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MA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updated</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information</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Chevron 88"/>
          <p:cNvSpPr/>
          <p:nvPr/>
        </p:nvSpPr>
        <p:spPr>
          <a:xfrm>
            <a:off x="8668116" y="3039557"/>
            <a:ext cx="3564783" cy="868189"/>
          </a:xfrm>
          <a:prstGeom prst="chevron">
            <a:avLst>
              <a:gd name="adj" fmla="val 58079"/>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Monitoring</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recommendations</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n-US"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a:off x="8904312" y="4055575"/>
            <a:ext cx="2843929" cy="1833835"/>
          </a:xfrm>
          <a:prstGeom prst="rect">
            <a:avLst/>
          </a:prstGeom>
          <a:solidFill>
            <a:schemeClr val="bg2">
              <a:lumMod val="20000"/>
              <a:lumOff val="80000"/>
            </a:schemeClr>
          </a:solidFill>
        </p:spPr>
        <p:txBody>
          <a:bodyPr wrap="square" lIns="0" tIns="0" rIns="0" bIns="0" rtlCol="0">
            <a:spAutoFit/>
          </a:bodyPr>
          <a:lstStyle/>
          <a:p>
            <a:pPr>
              <a:lnSpc>
                <a:spcPts val="1733"/>
              </a:lnSpc>
              <a:spcAft>
                <a:spcPts val="800"/>
              </a:spcAft>
            </a:pP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2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times</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per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year</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1733"/>
              </a:lnSpc>
              <a:spcAft>
                <a:spcPts val="800"/>
              </a:spcAft>
              <a:buFont typeface="Wingdings" panose="05000000000000000000" pitchFamily="2" charset="2"/>
              <a:buChar char="ü"/>
            </a:pP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MA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updates</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cumulative</a:t>
            </a:r>
            <a:r>
              <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table</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recommendations</a:t>
            </a:r>
            <a:endPar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1733"/>
              </a:lnSpc>
              <a:spcAft>
                <a:spcPts val="800"/>
              </a:spcAft>
            </a:pPr>
            <a:endPar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ts val="1733"/>
              </a:lnSpc>
              <a:spcAft>
                <a:spcPts val="800"/>
              </a:spcAft>
              <a:buFont typeface="Wingdings" panose="05000000000000000000" pitchFamily="2" charset="2"/>
              <a:buChar char="ü"/>
            </a:pP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Periodic</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study</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status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a:t>
            </a:r>
            <a:r>
              <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20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a:t>
            </a:r>
            <a:endParaRPr lang="lt-LT"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p:cNvSpPr txBox="1"/>
          <p:nvPr/>
        </p:nvSpPr>
        <p:spPr>
          <a:xfrm>
            <a:off x="1523483" y="1406582"/>
            <a:ext cx="367408" cy="400110"/>
          </a:xfrm>
          <a:prstGeom prst="rect">
            <a:avLst/>
          </a:prstGeom>
          <a:noFill/>
        </p:spPr>
        <p:txBody>
          <a:bodyPr wrap="none" rtlCol="0">
            <a:spAutoFit/>
          </a:bodyPr>
          <a:lstStyle/>
          <a:p>
            <a:r>
              <a:rPr lang="lt-LT" sz="2000" b="1" dirty="0" smtClean="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a:t>
            </a:r>
            <a:endParaRPr lang="lt-LT" sz="2000" b="1"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5474220" y="2259704"/>
            <a:ext cx="367408" cy="400110"/>
          </a:xfrm>
          <a:prstGeom prst="rect">
            <a:avLst/>
          </a:prstGeom>
          <a:noFill/>
        </p:spPr>
        <p:txBody>
          <a:bodyPr wrap="none" rtlCol="0">
            <a:spAutoFit/>
          </a:bodyPr>
          <a:lstStyle/>
          <a:p>
            <a:r>
              <a:rPr lang="lt-LT" sz="2000" b="1" dirty="0" smtClean="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endParaRPr lang="lt-LT" sz="2000" b="1"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9069209" y="3273596"/>
            <a:ext cx="367408" cy="400110"/>
          </a:xfrm>
          <a:prstGeom prst="rect">
            <a:avLst/>
          </a:prstGeom>
          <a:noFill/>
        </p:spPr>
        <p:txBody>
          <a:bodyPr wrap="none" rtlCol="0">
            <a:spAutoFit/>
          </a:bodyPr>
          <a:lstStyle/>
          <a:p>
            <a:r>
              <a:rPr lang="lt-LT" sz="2000" b="1" dirty="0" smtClean="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endParaRPr lang="lt-LT" sz="2000" b="1"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Ovalas 3"/>
          <p:cNvSpPr/>
          <p:nvPr/>
        </p:nvSpPr>
        <p:spPr>
          <a:xfrm>
            <a:off x="-1" y="2659814"/>
            <a:ext cx="1415481" cy="241324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err="1">
                <a:solidFill>
                  <a:schemeClr val="accent2"/>
                </a:solidFill>
              </a:rPr>
              <a:t>Event</a:t>
            </a:r>
            <a:r>
              <a:rPr lang="lt-LT" dirty="0">
                <a:solidFill>
                  <a:schemeClr val="accent2"/>
                </a:solidFill>
              </a:rPr>
              <a:t> </a:t>
            </a:r>
            <a:r>
              <a:rPr lang="lt-LT" dirty="0" err="1">
                <a:solidFill>
                  <a:schemeClr val="accent2"/>
                </a:solidFill>
              </a:rPr>
              <a:t>for</a:t>
            </a:r>
            <a:r>
              <a:rPr lang="lt-LT" dirty="0">
                <a:solidFill>
                  <a:schemeClr val="accent2"/>
                </a:solidFill>
              </a:rPr>
              <a:t> </a:t>
            </a:r>
            <a:r>
              <a:rPr lang="lt-LT" dirty="0" err="1">
                <a:solidFill>
                  <a:schemeClr val="accent2"/>
                </a:solidFill>
              </a:rPr>
              <a:t>publicity</a:t>
            </a:r>
            <a:r>
              <a:rPr lang="lt-LT" dirty="0">
                <a:solidFill>
                  <a:schemeClr val="accent2"/>
                </a:solidFill>
              </a:rPr>
              <a:t> </a:t>
            </a:r>
            <a:r>
              <a:rPr lang="lt-LT" dirty="0" err="1">
                <a:solidFill>
                  <a:schemeClr val="accent2"/>
                </a:solidFill>
              </a:rPr>
              <a:t>of</a:t>
            </a:r>
            <a:r>
              <a:rPr lang="lt-LT" dirty="0">
                <a:solidFill>
                  <a:schemeClr val="accent2"/>
                </a:solidFill>
              </a:rPr>
              <a:t> </a:t>
            </a:r>
            <a:r>
              <a:rPr lang="lt-LT" dirty="0" err="1" smtClean="0">
                <a:solidFill>
                  <a:schemeClr val="accent2"/>
                </a:solidFill>
              </a:rPr>
              <a:t>evaluation</a:t>
            </a:r>
            <a:r>
              <a:rPr lang="lt-LT" dirty="0" smtClean="0">
                <a:solidFill>
                  <a:schemeClr val="accent2"/>
                </a:solidFill>
              </a:rPr>
              <a:t> </a:t>
            </a:r>
            <a:r>
              <a:rPr lang="lt-LT" dirty="0" err="1">
                <a:solidFill>
                  <a:schemeClr val="accent2"/>
                </a:solidFill>
              </a:rPr>
              <a:t>findings</a:t>
            </a:r>
            <a:endParaRPr lang="lt-LT" dirty="0">
              <a:solidFill>
                <a:schemeClr val="accent2"/>
              </a:solidFill>
            </a:endParaRPr>
          </a:p>
        </p:txBody>
      </p:sp>
    </p:spTree>
    <p:extLst>
      <p:ext uri="{BB962C8B-B14F-4D97-AF65-F5344CB8AC3E}">
        <p14:creationId xmlns:p14="http://schemas.microsoft.com/office/powerpoint/2010/main" val="187943334"/>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5</a:t>
            </a:fld>
            <a:endParaRPr/>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4" name="Google Shape;114;p15"/>
          <p:cNvSpPr txBox="1"/>
          <p:nvPr/>
        </p:nvSpPr>
        <p:spPr>
          <a:xfrm>
            <a:off x="419820" y="408352"/>
            <a:ext cx="8304363" cy="189781"/>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78B5E2"/>
              </a:buClr>
              <a:buSzPts val="1000"/>
              <a:buFont typeface="Verdana"/>
              <a:buNone/>
            </a:pPr>
            <a:endParaRPr sz="1000" b="0" i="0" u="none" strike="noStrike" cap="none">
              <a:solidFill>
                <a:srgbClr val="191919"/>
              </a:solidFill>
              <a:latin typeface="Verdana"/>
              <a:ea typeface="Verdana"/>
              <a:cs typeface="Verdana"/>
              <a:sym typeface="Verdana"/>
            </a:endParaRPr>
          </a:p>
        </p:txBody>
      </p:sp>
      <p:sp>
        <p:nvSpPr>
          <p:cNvPr id="21" name="Text Placeholder 1"/>
          <p:cNvSpPr>
            <a:spLocks noGrp="1"/>
          </p:cNvSpPr>
          <p:nvPr>
            <p:ph type="body" sz="quarter" idx="10"/>
          </p:nvPr>
        </p:nvSpPr>
        <p:spPr>
          <a:xfrm>
            <a:off x="191344" y="152845"/>
            <a:ext cx="10529500" cy="511013"/>
          </a:xfrm>
        </p:spPr>
        <p:txBody>
          <a:bodyPr/>
          <a:lstStyle/>
          <a:p>
            <a:pPr marL="0" lvl="1" indent="0">
              <a:lnSpc>
                <a:spcPct val="100000"/>
              </a:lnSpc>
              <a:spcBef>
                <a:spcPts val="0"/>
              </a:spcBef>
              <a:buSzPts val="2800"/>
              <a:buNone/>
            </a:pP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a:t>
            </a:r>
            <a:r>
              <a:rPr lang="en-US"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ecommendations</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and/or strategic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proposals</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Why</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endParaRPr lang="en-US" sz="2800" dirty="0">
              <a:solidFill>
                <a:schemeClr val="accent1">
                  <a:lumMod val="75000"/>
                </a:schemeClr>
              </a:solidFill>
            </a:endParaRPr>
          </a:p>
        </p:txBody>
      </p:sp>
      <p:sp>
        <p:nvSpPr>
          <p:cNvPr id="22" name="Rectangle 21"/>
          <p:cNvSpPr/>
          <p:nvPr/>
        </p:nvSpPr>
        <p:spPr>
          <a:xfrm>
            <a:off x="551384" y="1271538"/>
            <a:ext cx="5139268" cy="438971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mj-lt"/>
            </a:endParaRPr>
          </a:p>
        </p:txBody>
      </p:sp>
      <p:sp>
        <p:nvSpPr>
          <p:cNvPr id="23" name="Rectangle 33"/>
          <p:cNvSpPr/>
          <p:nvPr/>
        </p:nvSpPr>
        <p:spPr>
          <a:xfrm>
            <a:off x="551384" y="1228934"/>
            <a:ext cx="5139268" cy="482600"/>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lt-LT"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a:t>
            </a:r>
            <a:r>
              <a:rPr lang="en-US" sz="20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ecommendations</a:t>
            </a:r>
            <a:r>
              <a:rPr lang="lt-LT"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0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do</a:t>
            </a:r>
            <a:r>
              <a:rPr lang="lt-LT"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it“)</a:t>
            </a:r>
            <a:r>
              <a:rPr lang="en-U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en-US" sz="2000" b="1" dirty="0">
              <a:solidFill>
                <a:schemeClr val="accent1">
                  <a:lumMod val="75000"/>
                </a:schemeClr>
              </a:solidFill>
              <a:latin typeface="+mj-lt"/>
            </a:endParaRPr>
          </a:p>
        </p:txBody>
      </p:sp>
      <p:sp>
        <p:nvSpPr>
          <p:cNvPr id="27" name="TextBox 26"/>
          <p:cNvSpPr txBox="1"/>
          <p:nvPr/>
        </p:nvSpPr>
        <p:spPr>
          <a:xfrm>
            <a:off x="1118127" y="4437112"/>
            <a:ext cx="4087625" cy="436017"/>
          </a:xfrm>
          <a:prstGeom prst="rect">
            <a:avLst/>
          </a:prstGeom>
          <a:noFill/>
        </p:spPr>
        <p:txBody>
          <a:bodyPr wrap="square" lIns="0" tIns="0" rIns="0" bIns="0" rtlCol="0">
            <a:spAutoFit/>
          </a:bodyPr>
          <a:lstStyle/>
          <a:p>
            <a:pPr algn="just">
              <a:lnSpc>
                <a:spcPts val="1733"/>
              </a:lnSpc>
              <a:spcAft>
                <a:spcPts val="1600"/>
              </a:spcAft>
            </a:pPr>
            <a:r>
              <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a:t>
            </a:r>
            <a:r>
              <a:rPr lang="en-US" sz="20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lear</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concrete actions to be taken</a:t>
            </a:r>
            <a:endParaRPr lang="en-US" sz="19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1118127" y="3091908"/>
            <a:ext cx="4087625" cy="439929"/>
          </a:xfrm>
          <a:prstGeom prst="rect">
            <a:avLst/>
          </a:prstGeom>
          <a:noFill/>
        </p:spPr>
        <p:txBody>
          <a:bodyPr wrap="square" lIns="0" tIns="0" rIns="0" bIns="0" rtlCol="0">
            <a:spAutoFit/>
          </a:bodyPr>
          <a:lstStyle/>
          <a:p>
            <a:pPr algn="just">
              <a:lnSpc>
                <a:spcPts val="1733"/>
              </a:lnSpc>
              <a:spcAft>
                <a:spcPts val="1600"/>
              </a:spcAft>
            </a:pPr>
            <a:r>
              <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a:t>
            </a:r>
            <a:r>
              <a:rPr lang="en-US" sz="20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mplementation</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lasts no longer than 1 year</a:t>
            </a:r>
            <a:endParaRPr lang="en-US" sz="19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1089029" y="1981179"/>
            <a:ext cx="4087625" cy="436017"/>
          </a:xfrm>
          <a:prstGeom prst="rect">
            <a:avLst/>
          </a:prstGeom>
          <a:noFill/>
        </p:spPr>
        <p:txBody>
          <a:bodyPr wrap="square" lIns="0" tIns="0" rIns="0" bIns="0" rtlCol="0">
            <a:spAutoFit/>
          </a:bodyPr>
          <a:lstStyle/>
          <a:p>
            <a:pPr algn="just">
              <a:lnSpc>
                <a:spcPts val="1733"/>
              </a:lnSpc>
              <a:spcAft>
                <a:spcPts val="1600"/>
              </a:spcAft>
            </a:pPr>
            <a:r>
              <a:rPr lang="lt-LT"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a:t>
            </a:r>
            <a:r>
              <a:rPr lang="en-US" sz="20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imple</a:t>
            </a:r>
            <a:r>
              <a:rPr lang="en-US"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changes that can be implemented by one institution</a:t>
            </a:r>
            <a:endParaRPr lang="en-US" sz="19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angle 67"/>
          <p:cNvSpPr/>
          <p:nvPr/>
        </p:nvSpPr>
        <p:spPr>
          <a:xfrm>
            <a:off x="6098281" y="1271538"/>
            <a:ext cx="5209606" cy="438971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latin typeface="+mj-lt"/>
            </a:endParaRPr>
          </a:p>
        </p:txBody>
      </p:sp>
      <p:sp>
        <p:nvSpPr>
          <p:cNvPr id="31" name="Rectangle 66"/>
          <p:cNvSpPr/>
          <p:nvPr/>
        </p:nvSpPr>
        <p:spPr>
          <a:xfrm>
            <a:off x="6098281" y="1217467"/>
            <a:ext cx="5209606" cy="482598"/>
          </a:xfrm>
          <a:prstGeom prst="rect">
            <a:avLst/>
          </a:prstGeom>
          <a:solidFill>
            <a:schemeClr val="accent6">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lt-LT"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t>
            </a:r>
            <a:r>
              <a:rPr lang="en-US" sz="20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trategic</a:t>
            </a:r>
            <a:r>
              <a:rPr lang="en-US"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0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proposals</a:t>
            </a:r>
            <a:r>
              <a:rPr lang="lt-LT"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0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know</a:t>
            </a:r>
            <a:r>
              <a:rPr lang="lt-LT" sz="20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it“)</a:t>
            </a:r>
            <a:endParaRPr lang="en-US" sz="2000" dirty="0">
              <a:solidFill>
                <a:schemeClr val="accent1">
                  <a:lumMod val="75000"/>
                </a:schemeClr>
              </a:solidFill>
              <a:latin typeface="+mj-lt"/>
            </a:endParaRPr>
          </a:p>
        </p:txBody>
      </p:sp>
      <p:sp>
        <p:nvSpPr>
          <p:cNvPr id="32" name="TextBox 31"/>
          <p:cNvSpPr txBox="1"/>
          <p:nvPr/>
        </p:nvSpPr>
        <p:spPr>
          <a:xfrm>
            <a:off x="6748679" y="1981179"/>
            <a:ext cx="4087625" cy="872034"/>
          </a:xfrm>
          <a:prstGeom prst="rect">
            <a:avLst/>
          </a:prstGeom>
          <a:noFill/>
        </p:spPr>
        <p:txBody>
          <a:bodyPr wrap="square" lIns="0" tIns="0" rIns="0" bIns="0" rtlCol="0">
            <a:spAutoFit/>
          </a:bodyPr>
          <a:lstStyle/>
          <a:p>
            <a:pPr algn="just">
              <a:lnSpc>
                <a:spcPts val="1733"/>
              </a:lnSpc>
              <a:spcAft>
                <a:spcPts val="1600"/>
              </a:spcAft>
            </a:pPr>
            <a:r>
              <a:rPr lang="lt-LT" sz="2000" dirty="0">
                <a:solidFill>
                  <a:schemeClr val="accent1">
                    <a:lumMod val="50000"/>
                  </a:schemeClr>
                </a:solidFill>
                <a:latin typeface="Verdana" panose="020B0604030504040204" pitchFamily="34" charset="0"/>
                <a:ea typeface="Verdana" panose="020B0604030504040204" pitchFamily="34" charset="0"/>
              </a:rPr>
              <a:t>I</a:t>
            </a:r>
            <a:r>
              <a:rPr lang="en-US" sz="2000" dirty="0" err="1">
                <a:solidFill>
                  <a:schemeClr val="accent1">
                    <a:lumMod val="50000"/>
                  </a:schemeClr>
                </a:solidFill>
                <a:latin typeface="Verdana" panose="020B0604030504040204" pitchFamily="34" charset="0"/>
                <a:ea typeface="Verdana" panose="020B0604030504040204" pitchFamily="34" charset="0"/>
              </a:rPr>
              <a:t>ncludes</a:t>
            </a:r>
            <a:r>
              <a:rPr lang="en-US" sz="2000" dirty="0">
                <a:solidFill>
                  <a:schemeClr val="accent1">
                    <a:lumMod val="50000"/>
                  </a:schemeClr>
                </a:solidFill>
                <a:latin typeface="Verdana" panose="020B0604030504040204" pitchFamily="34" charset="0"/>
                <a:ea typeface="Verdana" panose="020B0604030504040204" pitchFamily="34" charset="0"/>
              </a:rPr>
              <a:t> systemic changes that require action</a:t>
            </a:r>
            <a:r>
              <a:rPr lang="lt-LT" sz="2000" dirty="0">
                <a:solidFill>
                  <a:schemeClr val="accent1">
                    <a:lumMod val="50000"/>
                  </a:schemeClr>
                </a:solidFill>
                <a:latin typeface="Verdana" panose="020B0604030504040204" pitchFamily="34" charset="0"/>
                <a:ea typeface="Verdana" panose="020B0604030504040204" pitchFamily="34" charset="0"/>
              </a:rPr>
              <a:t>s</a:t>
            </a:r>
            <a:r>
              <a:rPr lang="en-US" sz="2000" dirty="0">
                <a:solidFill>
                  <a:schemeClr val="accent1">
                    <a:lumMod val="50000"/>
                  </a:schemeClr>
                </a:solidFill>
                <a:latin typeface="Verdana" panose="020B0604030504040204" pitchFamily="34" charset="0"/>
                <a:ea typeface="Verdana" panose="020B0604030504040204" pitchFamily="34" charset="0"/>
              </a:rPr>
              <a:t> by more than one institution</a:t>
            </a:r>
            <a:r>
              <a:rPr lang="lt-LT" sz="2000" dirty="0">
                <a:solidFill>
                  <a:schemeClr val="accent1">
                    <a:lumMod val="50000"/>
                  </a:schemeClr>
                </a:solidFill>
                <a:latin typeface="Verdana" panose="020B0604030504040204" pitchFamily="34" charset="0"/>
                <a:ea typeface="Verdana" panose="020B0604030504040204" pitchFamily="34" charset="0"/>
              </a:rPr>
              <a:t>, coordination between them</a:t>
            </a:r>
            <a:endParaRPr lang="en-US" sz="2000" dirty="0">
              <a:solidFill>
                <a:schemeClr val="accent1">
                  <a:lumMod val="50000"/>
                </a:schemeClr>
              </a:solidFill>
              <a:latin typeface="Verdana" panose="020B0604030504040204" pitchFamily="34" charset="0"/>
              <a:ea typeface="Verdana" panose="020B0604030504040204" pitchFamily="34" charset="0"/>
            </a:endParaRPr>
          </a:p>
        </p:txBody>
      </p:sp>
      <p:sp>
        <p:nvSpPr>
          <p:cNvPr id="33" name="TextBox 32"/>
          <p:cNvSpPr txBox="1"/>
          <p:nvPr/>
        </p:nvSpPr>
        <p:spPr>
          <a:xfrm>
            <a:off x="6770129" y="3155088"/>
            <a:ext cx="4087625" cy="436979"/>
          </a:xfrm>
          <a:prstGeom prst="rect">
            <a:avLst/>
          </a:prstGeom>
          <a:noFill/>
        </p:spPr>
        <p:txBody>
          <a:bodyPr wrap="square" lIns="0" tIns="0" rIns="0" bIns="0" rtlCol="0">
            <a:spAutoFit/>
          </a:bodyPr>
          <a:lstStyle/>
          <a:p>
            <a:pPr algn="just">
              <a:lnSpc>
                <a:spcPts val="1733"/>
              </a:lnSpc>
              <a:spcAft>
                <a:spcPts val="1600"/>
              </a:spcAft>
            </a:pPr>
            <a:r>
              <a:rPr lang="lt-LT" sz="1900" dirty="0">
                <a:solidFill>
                  <a:schemeClr val="accent1">
                    <a:lumMod val="50000"/>
                  </a:schemeClr>
                </a:solidFill>
                <a:latin typeface="Verdana" panose="020B0604030504040204" pitchFamily="34" charset="0"/>
                <a:ea typeface="Verdana" panose="020B0604030504040204" pitchFamily="34" charset="0"/>
              </a:rPr>
              <a:t>Long term oriented, solving complex problems</a:t>
            </a:r>
            <a:endParaRPr lang="en-US" sz="1900" dirty="0">
              <a:solidFill>
                <a:schemeClr val="accent1">
                  <a:lumMod val="50000"/>
                </a:schemeClr>
              </a:solidFill>
              <a:latin typeface="Verdana" panose="020B0604030504040204" pitchFamily="34" charset="0"/>
              <a:ea typeface="Verdana" panose="020B0604030504040204" pitchFamily="34" charset="0"/>
            </a:endParaRPr>
          </a:p>
        </p:txBody>
      </p:sp>
      <p:sp>
        <p:nvSpPr>
          <p:cNvPr id="34" name="TextBox 33"/>
          <p:cNvSpPr txBox="1"/>
          <p:nvPr/>
        </p:nvSpPr>
        <p:spPr>
          <a:xfrm>
            <a:off x="6770129" y="4219104"/>
            <a:ext cx="4087625" cy="654025"/>
          </a:xfrm>
          <a:prstGeom prst="rect">
            <a:avLst/>
          </a:prstGeom>
          <a:noFill/>
        </p:spPr>
        <p:txBody>
          <a:bodyPr wrap="square" lIns="0" tIns="0" rIns="0" bIns="0" rtlCol="0">
            <a:spAutoFit/>
          </a:bodyPr>
          <a:lstStyle/>
          <a:p>
            <a:pPr algn="just">
              <a:lnSpc>
                <a:spcPts val="1733"/>
              </a:lnSpc>
              <a:spcAft>
                <a:spcPts val="1600"/>
              </a:spcAft>
            </a:pPr>
            <a:r>
              <a:rPr lang="lt-LT" sz="2000" dirty="0">
                <a:solidFill>
                  <a:schemeClr val="accent1">
                    <a:lumMod val="50000"/>
                  </a:schemeClr>
                </a:solidFill>
                <a:latin typeface="Verdana" panose="020B0604030504040204" pitchFamily="34" charset="0"/>
                <a:ea typeface="Verdana" panose="020B0604030504040204" pitchFamily="34" charset="0"/>
              </a:rPr>
              <a:t>D</a:t>
            </a:r>
            <a:r>
              <a:rPr lang="en-US" sz="2000" dirty="0" err="1">
                <a:solidFill>
                  <a:schemeClr val="accent1">
                    <a:lumMod val="50000"/>
                  </a:schemeClr>
                </a:solidFill>
                <a:latin typeface="Verdana" panose="020B0604030504040204" pitchFamily="34" charset="0"/>
                <a:ea typeface="Verdana" panose="020B0604030504040204" pitchFamily="34" charset="0"/>
              </a:rPr>
              <a:t>efines</a:t>
            </a:r>
            <a:r>
              <a:rPr lang="en-US" sz="2000" dirty="0">
                <a:solidFill>
                  <a:schemeClr val="accent1">
                    <a:lumMod val="50000"/>
                  </a:schemeClr>
                </a:solidFill>
                <a:latin typeface="Verdana" panose="020B0604030504040204" pitchFamily="34" charset="0"/>
                <a:ea typeface="Verdana" panose="020B0604030504040204" pitchFamily="34" charset="0"/>
              </a:rPr>
              <a:t> the direction of change, but not the plan for its implementation</a:t>
            </a:r>
          </a:p>
        </p:txBody>
      </p:sp>
      <p:sp>
        <p:nvSpPr>
          <p:cNvPr id="35" name="Freeform 64">
            <a:extLst>
              <a:ext uri="{FF2B5EF4-FFF2-40B4-BE49-F238E27FC236}">
                <a16:creationId xmlns="" xmlns:a16="http://schemas.microsoft.com/office/drawing/2014/main" id="{E7979034-4D65-443E-B14A-29D670FE6BD7}"/>
              </a:ext>
            </a:extLst>
          </p:cNvPr>
          <p:cNvSpPr>
            <a:spLocks/>
          </p:cNvSpPr>
          <p:nvPr/>
        </p:nvSpPr>
        <p:spPr bwMode="auto">
          <a:xfrm>
            <a:off x="704573" y="1966472"/>
            <a:ext cx="270096" cy="371707"/>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chemeClr val="accent1">
                  <a:lumMod val="60000"/>
                  <a:lumOff val="40000"/>
                </a:schemeClr>
              </a:solidFill>
              <a:latin typeface="+mj-lt"/>
            </a:endParaRPr>
          </a:p>
        </p:txBody>
      </p:sp>
      <p:sp>
        <p:nvSpPr>
          <p:cNvPr id="36" name="Freeform 64">
            <a:extLst>
              <a:ext uri="{FF2B5EF4-FFF2-40B4-BE49-F238E27FC236}">
                <a16:creationId xmlns="" xmlns:a16="http://schemas.microsoft.com/office/drawing/2014/main" id="{E7979034-4D65-443E-B14A-29D670FE6BD7}"/>
              </a:ext>
            </a:extLst>
          </p:cNvPr>
          <p:cNvSpPr>
            <a:spLocks/>
          </p:cNvSpPr>
          <p:nvPr/>
        </p:nvSpPr>
        <p:spPr bwMode="auto">
          <a:xfrm>
            <a:off x="724044" y="2969234"/>
            <a:ext cx="270096" cy="371707"/>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5">
              <a:lumMod val="60000"/>
              <a:lumOff val="40000"/>
            </a:schemeClr>
          </a:solidFill>
          <a:ln>
            <a:solidFill>
              <a:schemeClr val="accent5">
                <a:lumMod val="60000"/>
                <a:lumOff val="40000"/>
              </a:schemeClr>
            </a:solidFill>
          </a:ln>
        </p:spPr>
        <p:txBody>
          <a:bodyPr vert="horz" wrap="square" lIns="91440" tIns="45720" rIns="91440" bIns="45720" numCol="1" anchor="t" anchorCtr="0" compatLnSpc="1">
            <a:prstTxWarp prst="textNoShape">
              <a:avLst/>
            </a:prstTxWarp>
          </a:bodyPr>
          <a:lstStyle/>
          <a:p>
            <a:endParaRPr lang="en-US">
              <a:solidFill>
                <a:schemeClr val="accent5">
                  <a:lumMod val="60000"/>
                  <a:lumOff val="40000"/>
                </a:schemeClr>
              </a:solidFill>
              <a:latin typeface="+mj-lt"/>
            </a:endParaRPr>
          </a:p>
        </p:txBody>
      </p:sp>
      <p:sp>
        <p:nvSpPr>
          <p:cNvPr id="37" name="Freeform 64">
            <a:extLst>
              <a:ext uri="{FF2B5EF4-FFF2-40B4-BE49-F238E27FC236}">
                <a16:creationId xmlns="" xmlns:a16="http://schemas.microsoft.com/office/drawing/2014/main" id="{E7979034-4D65-443E-B14A-29D670FE6BD7}"/>
              </a:ext>
            </a:extLst>
          </p:cNvPr>
          <p:cNvSpPr>
            <a:spLocks/>
          </p:cNvSpPr>
          <p:nvPr/>
        </p:nvSpPr>
        <p:spPr bwMode="auto">
          <a:xfrm>
            <a:off x="700634" y="4432411"/>
            <a:ext cx="270096" cy="371707"/>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5">
              <a:lumMod val="60000"/>
              <a:lumOff val="40000"/>
            </a:schemeClr>
          </a:solidFill>
          <a:ln>
            <a:solidFill>
              <a:schemeClr val="accent5">
                <a:lumMod val="60000"/>
                <a:lumOff val="40000"/>
              </a:schemeClr>
            </a:solidFill>
          </a:ln>
        </p:spPr>
        <p:txBody>
          <a:bodyPr vert="horz" wrap="square" lIns="91440" tIns="45720" rIns="91440" bIns="45720" numCol="1" anchor="t" anchorCtr="0" compatLnSpc="1">
            <a:prstTxWarp prst="textNoShape">
              <a:avLst/>
            </a:prstTxWarp>
          </a:bodyPr>
          <a:lstStyle/>
          <a:p>
            <a:endParaRPr lang="en-US">
              <a:solidFill>
                <a:schemeClr val="accent5">
                  <a:lumMod val="60000"/>
                  <a:lumOff val="40000"/>
                </a:schemeClr>
              </a:solidFill>
              <a:latin typeface="+mj-lt"/>
            </a:endParaRPr>
          </a:p>
        </p:txBody>
      </p:sp>
      <p:sp>
        <p:nvSpPr>
          <p:cNvPr id="38" name="Freeform 64">
            <a:extLst>
              <a:ext uri="{FF2B5EF4-FFF2-40B4-BE49-F238E27FC236}">
                <a16:creationId xmlns="" xmlns:a16="http://schemas.microsoft.com/office/drawing/2014/main" id="{E7979034-4D65-443E-B14A-29D670FE6BD7}"/>
              </a:ext>
            </a:extLst>
          </p:cNvPr>
          <p:cNvSpPr>
            <a:spLocks/>
          </p:cNvSpPr>
          <p:nvPr/>
        </p:nvSpPr>
        <p:spPr bwMode="auto">
          <a:xfrm>
            <a:off x="6384032" y="1994855"/>
            <a:ext cx="270096" cy="371707"/>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5">
              <a:lumMod val="60000"/>
              <a:lumOff val="40000"/>
            </a:schemeClr>
          </a:solidFill>
          <a:ln>
            <a:solidFill>
              <a:schemeClr val="accent5">
                <a:lumMod val="60000"/>
                <a:lumOff val="40000"/>
              </a:schemeClr>
            </a:solidFill>
          </a:ln>
        </p:spPr>
        <p:txBody>
          <a:bodyPr vert="horz" wrap="square" lIns="91440" tIns="45720" rIns="91440" bIns="45720" numCol="1" anchor="t" anchorCtr="0" compatLnSpc="1">
            <a:prstTxWarp prst="textNoShape">
              <a:avLst/>
            </a:prstTxWarp>
          </a:bodyPr>
          <a:lstStyle/>
          <a:p>
            <a:endParaRPr lang="en-US">
              <a:solidFill>
                <a:schemeClr val="accent5">
                  <a:lumMod val="60000"/>
                  <a:lumOff val="40000"/>
                </a:schemeClr>
              </a:solidFill>
              <a:latin typeface="+mj-lt"/>
            </a:endParaRPr>
          </a:p>
        </p:txBody>
      </p:sp>
      <p:sp>
        <p:nvSpPr>
          <p:cNvPr id="39" name="Freeform 64">
            <a:extLst>
              <a:ext uri="{FF2B5EF4-FFF2-40B4-BE49-F238E27FC236}">
                <a16:creationId xmlns="" xmlns:a16="http://schemas.microsoft.com/office/drawing/2014/main" id="{E7979034-4D65-443E-B14A-29D670FE6BD7}"/>
              </a:ext>
            </a:extLst>
          </p:cNvPr>
          <p:cNvSpPr>
            <a:spLocks/>
          </p:cNvSpPr>
          <p:nvPr/>
        </p:nvSpPr>
        <p:spPr bwMode="auto">
          <a:xfrm>
            <a:off x="6361635" y="2969233"/>
            <a:ext cx="270096" cy="371707"/>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5">
              <a:lumMod val="60000"/>
              <a:lumOff val="40000"/>
            </a:schemeClr>
          </a:solidFill>
          <a:ln>
            <a:solidFill>
              <a:schemeClr val="accent5">
                <a:lumMod val="60000"/>
                <a:lumOff val="40000"/>
              </a:schemeClr>
            </a:solidFill>
          </a:ln>
        </p:spPr>
        <p:txBody>
          <a:bodyPr vert="horz" wrap="square" lIns="91440" tIns="45720" rIns="91440" bIns="45720" numCol="1" anchor="t" anchorCtr="0" compatLnSpc="1">
            <a:prstTxWarp prst="textNoShape">
              <a:avLst/>
            </a:prstTxWarp>
          </a:bodyPr>
          <a:lstStyle/>
          <a:p>
            <a:endParaRPr lang="en-US">
              <a:solidFill>
                <a:schemeClr val="accent5">
                  <a:lumMod val="60000"/>
                  <a:lumOff val="40000"/>
                </a:schemeClr>
              </a:solidFill>
              <a:latin typeface="+mj-lt"/>
            </a:endParaRPr>
          </a:p>
        </p:txBody>
      </p:sp>
      <p:sp>
        <p:nvSpPr>
          <p:cNvPr id="40" name="Freeform 64">
            <a:extLst>
              <a:ext uri="{FF2B5EF4-FFF2-40B4-BE49-F238E27FC236}">
                <a16:creationId xmlns="" xmlns:a16="http://schemas.microsoft.com/office/drawing/2014/main" id="{E7979034-4D65-443E-B14A-29D670FE6BD7}"/>
              </a:ext>
            </a:extLst>
          </p:cNvPr>
          <p:cNvSpPr>
            <a:spLocks/>
          </p:cNvSpPr>
          <p:nvPr/>
        </p:nvSpPr>
        <p:spPr bwMode="auto">
          <a:xfrm>
            <a:off x="6361635" y="4313256"/>
            <a:ext cx="270096" cy="371707"/>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5">
              <a:lumMod val="60000"/>
              <a:lumOff val="40000"/>
            </a:schemeClr>
          </a:solidFill>
          <a:ln>
            <a:solidFill>
              <a:schemeClr val="accent5">
                <a:lumMod val="60000"/>
                <a:lumOff val="40000"/>
              </a:schemeClr>
            </a:solidFill>
          </a:ln>
        </p:spPr>
        <p:txBody>
          <a:bodyPr vert="horz" wrap="square" lIns="91440" tIns="45720" rIns="91440" bIns="45720" numCol="1" anchor="t" anchorCtr="0" compatLnSpc="1">
            <a:prstTxWarp prst="textNoShape">
              <a:avLst/>
            </a:prstTxWarp>
          </a:bodyPr>
          <a:lstStyle/>
          <a:p>
            <a:endParaRPr lang="en-US">
              <a:solidFill>
                <a:schemeClr val="accent5">
                  <a:lumMod val="60000"/>
                  <a:lumOff val="40000"/>
                </a:schemeClr>
              </a:solidFill>
              <a:latin typeface="+mj-lt"/>
            </a:endParaRPr>
          </a:p>
        </p:txBody>
      </p:sp>
    </p:spTree>
    <p:extLst>
      <p:ext uri="{BB962C8B-B14F-4D97-AF65-F5344CB8AC3E}">
        <p14:creationId xmlns:p14="http://schemas.microsoft.com/office/powerpoint/2010/main" val="1592519087"/>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6</a:t>
            </a:fld>
            <a:endParaRPr/>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3" name="Google Shape;113;p15"/>
          <p:cNvSpPr txBox="1"/>
          <p:nvPr/>
        </p:nvSpPr>
        <p:spPr>
          <a:xfrm>
            <a:off x="263352" y="165128"/>
            <a:ext cx="11449272" cy="676227"/>
          </a:xfrm>
          <a:prstGeom prst="rect">
            <a:avLst/>
          </a:prstGeom>
          <a:noFill/>
          <a:ln>
            <a:noFill/>
          </a:ln>
        </p:spPr>
        <p:txBody>
          <a:bodyPr spcFirstLastPara="1" wrap="square" lIns="0" tIns="0" rIns="0" bIns="36000" anchor="t" anchorCtr="0">
            <a:noAutofit/>
          </a:bodyPr>
          <a:lstStyle/>
          <a:p>
            <a:pPr lvl="1"/>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Use</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results</a:t>
            </a:r>
            <a:endPar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14" name="Google Shape;114;p15"/>
          <p:cNvSpPr txBox="1"/>
          <p:nvPr/>
        </p:nvSpPr>
        <p:spPr>
          <a:xfrm>
            <a:off x="419820" y="408352"/>
            <a:ext cx="8304363" cy="189781"/>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78B5E2"/>
              </a:buClr>
              <a:buSzPts val="1000"/>
              <a:buFont typeface="Verdana"/>
              <a:buNone/>
            </a:pPr>
            <a:endParaRPr sz="1000" b="0" i="0" u="none" strike="noStrike" cap="none">
              <a:solidFill>
                <a:srgbClr val="191919"/>
              </a:solidFill>
              <a:latin typeface="Verdana"/>
              <a:ea typeface="Verdana"/>
              <a:cs typeface="Verdana"/>
              <a:sym typeface="Verdana"/>
            </a:endParaRPr>
          </a:p>
        </p:txBody>
      </p:sp>
      <p:graphicFrame>
        <p:nvGraphicFramePr>
          <p:cNvPr id="23" name="Diagrama 22"/>
          <p:cNvGraphicFramePr>
            <a:graphicFrameLocks/>
          </p:cNvGraphicFramePr>
          <p:nvPr>
            <p:extLst>
              <p:ext uri="{D42A27DB-BD31-4B8C-83A1-F6EECF244321}">
                <p14:modId xmlns:p14="http://schemas.microsoft.com/office/powerpoint/2010/main" val="1733383983"/>
              </p:ext>
            </p:extLst>
          </p:nvPr>
        </p:nvGraphicFramePr>
        <p:xfrm>
          <a:off x="238563" y="914883"/>
          <a:ext cx="6612284" cy="37035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544196" y="1211103"/>
            <a:ext cx="3816424" cy="646331"/>
          </a:xfrm>
          <a:prstGeom prst="rect">
            <a:avLst/>
          </a:prstGeom>
          <a:solidFill>
            <a:schemeClr val="bg2">
              <a:lumMod val="20000"/>
              <a:lumOff val="80000"/>
            </a:schemeClr>
          </a:solidFill>
        </p:spPr>
        <p:txBody>
          <a:bodyPr wrap="square" rtlCol="0">
            <a:spAutoFit/>
          </a:bodyPr>
          <a:lstStyle/>
          <a:p>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Recommendations</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by</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type</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(175)</a:t>
            </a:r>
            <a:endPar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2207568" y="4084341"/>
            <a:ext cx="4211409" cy="369332"/>
          </a:xfrm>
          <a:prstGeom prst="rect">
            <a:avLst/>
          </a:prstGeom>
          <a:solidFill>
            <a:schemeClr val="bg2">
              <a:lumMod val="20000"/>
              <a:lumOff val="80000"/>
            </a:schemeClr>
          </a:solidFill>
        </p:spPr>
        <p:txBody>
          <a:bodyPr wrap="none" rtlCol="0">
            <a:spAutoFit/>
          </a:bodyPr>
          <a:lstStyle/>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132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included</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to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the</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action</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plans</a:t>
            </a:r>
            <a:endPar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5" name="Group 30"/>
          <p:cNvGrpSpPr/>
          <p:nvPr/>
        </p:nvGrpSpPr>
        <p:grpSpPr>
          <a:xfrm>
            <a:off x="7320135" y="2340426"/>
            <a:ext cx="4176464" cy="3986639"/>
            <a:chOff x="0" y="333375"/>
            <a:chExt cx="2401570" cy="2286635"/>
          </a:xfrm>
          <a:solidFill>
            <a:schemeClr val="bg1"/>
          </a:solidFill>
        </p:grpSpPr>
        <p:sp>
          <p:nvSpPr>
            <p:cNvPr id="26" name="Text Box 40"/>
            <p:cNvSpPr txBox="1"/>
            <p:nvPr/>
          </p:nvSpPr>
          <p:spPr>
            <a:xfrm>
              <a:off x="0" y="2332990"/>
              <a:ext cx="2401570" cy="287020"/>
            </a:xfrm>
            <a:prstGeom prst="rect">
              <a:avLst/>
            </a:prstGeom>
            <a:grp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lt-LT" sz="800" b="0">
                  <a:effectLst/>
                  <a:latin typeface="Century Gothic"/>
                  <a:ea typeface="Calibri"/>
                  <a:cs typeface="Times New Roman"/>
                </a:rPr>
                <a:t>Šaltinis: Visionary Analytics (2019) remiantis FM duomenimis.</a:t>
              </a:r>
              <a:endParaRPr lang="lt-LT" sz="1000" b="1">
                <a:effectLst/>
                <a:latin typeface="Century Gothic"/>
                <a:ea typeface="Calibri"/>
                <a:cs typeface="Times New Roman"/>
              </a:endParaRPr>
            </a:p>
          </p:txBody>
        </p:sp>
        <p:pic>
          <p:nvPicPr>
            <p:cNvPr id="2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 y="333375"/>
              <a:ext cx="2231390" cy="1999615"/>
            </a:xfrm>
            <a:prstGeom prst="rect">
              <a:avLst/>
            </a:prstGeom>
            <a:grpFill/>
          </p:spPr>
        </p:pic>
      </p:grpSp>
      <p:sp>
        <p:nvSpPr>
          <p:cNvPr id="5" name="Stačiakampis 4"/>
          <p:cNvSpPr/>
          <p:nvPr/>
        </p:nvSpPr>
        <p:spPr>
          <a:xfrm>
            <a:off x="7943528" y="1556792"/>
            <a:ext cx="3985120" cy="646331"/>
          </a:xfrm>
          <a:prstGeom prst="rect">
            <a:avLst/>
          </a:prstGeom>
          <a:solidFill>
            <a:schemeClr val="bg2">
              <a:lumMod val="20000"/>
              <a:lumOff val="80000"/>
            </a:schemeClr>
          </a:solidFill>
        </p:spPr>
        <p:txBody>
          <a:bodyPr wrap="square">
            <a:spAutoFit/>
          </a:bodyPr>
          <a:lstStyle/>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a:t>
            </a:r>
            <a:r>
              <a:rPr lang="en-US"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hether</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the strategic </a:t>
            </a:r>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a:t>
            </a:r>
            <a:endPar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is relevant and acceptable</a:t>
            </a:r>
            <a:endPar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odyklė žemyn 5"/>
          <p:cNvSpPr/>
          <p:nvPr/>
        </p:nvSpPr>
        <p:spPr>
          <a:xfrm>
            <a:off x="10651928" y="2190584"/>
            <a:ext cx="484632" cy="576064"/>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p:cNvSpPr txBox="1"/>
          <p:nvPr/>
        </p:nvSpPr>
        <p:spPr>
          <a:xfrm>
            <a:off x="5767467" y="6038850"/>
            <a:ext cx="3105337" cy="369332"/>
          </a:xfrm>
          <a:prstGeom prst="rect">
            <a:avLst/>
          </a:prstGeom>
          <a:solidFill>
            <a:schemeClr val="bg2">
              <a:lumMod val="20000"/>
              <a:lumOff val="80000"/>
            </a:schemeClr>
          </a:solidFill>
        </p:spPr>
        <p:txBody>
          <a:bodyPr wrap="none" rtlCol="0">
            <a:spAutoFit/>
          </a:bodyPr>
          <a:lstStyle/>
          <a:p>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137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strategical</a:t>
            </a:r>
            <a:r>
              <a:rPr lang="lt-LT" sz="18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a:t>
            </a:r>
            <a:endParaRPr lang="lt-LT" sz="18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tačiakampis 7"/>
          <p:cNvSpPr/>
          <p:nvPr/>
        </p:nvSpPr>
        <p:spPr>
          <a:xfrm>
            <a:off x="7727648" y="3384665"/>
            <a:ext cx="1499128" cy="307777"/>
          </a:xfrm>
          <a:prstGeom prst="rect">
            <a:avLst/>
          </a:prstGeom>
          <a:solidFill>
            <a:schemeClr val="bg2">
              <a:lumMod val="20000"/>
              <a:lumOff val="80000"/>
            </a:schemeClr>
          </a:solidFill>
        </p:spPr>
        <p:txBody>
          <a:bodyPr wrap="none">
            <a:spAutoFit/>
          </a:bodyPr>
          <a:lstStyle/>
          <a:p>
            <a:r>
              <a:rPr lang="lt-LT"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Not</a:t>
            </a:r>
            <a:r>
              <a:rPr lang="lt-LT"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b="1"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specified</a:t>
            </a:r>
            <a:endParaRPr lang="lt-LT"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8458908" y="4725144"/>
            <a:ext cx="460382" cy="307777"/>
          </a:xfrm>
          <a:prstGeom prst="rect">
            <a:avLst/>
          </a:prstGeom>
          <a:solidFill>
            <a:schemeClr val="bg2">
              <a:lumMod val="20000"/>
              <a:lumOff val="80000"/>
            </a:schemeClr>
          </a:solidFill>
        </p:spPr>
        <p:txBody>
          <a:bodyPr wrap="none" rtlCol="0">
            <a:spAutoFit/>
          </a:bodyPr>
          <a:lstStyle/>
          <a:p>
            <a:r>
              <a:rPr lang="lt-LT"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No</a:t>
            </a:r>
            <a:endParaRPr lang="lt-LT"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9661586" y="3501008"/>
            <a:ext cx="542136" cy="307777"/>
          </a:xfrm>
          <a:prstGeom prst="rect">
            <a:avLst/>
          </a:prstGeom>
          <a:solidFill>
            <a:schemeClr val="bg2">
              <a:lumMod val="20000"/>
              <a:lumOff val="80000"/>
            </a:schemeClr>
          </a:solidFill>
        </p:spPr>
        <p:txBody>
          <a:bodyPr wrap="none" rtlCol="0">
            <a:spAutoFit/>
          </a:bodyPr>
          <a:lstStyle/>
          <a:p>
            <a:r>
              <a:rPr lang="lt-LT"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Yes</a:t>
            </a:r>
            <a:endParaRPr lang="lt-LT"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9659337" y="5455096"/>
            <a:ext cx="992591" cy="307777"/>
          </a:xfrm>
          <a:prstGeom prst="rect">
            <a:avLst/>
          </a:prstGeom>
          <a:solidFill>
            <a:schemeClr val="bg2">
              <a:lumMod val="20000"/>
              <a:lumOff val="80000"/>
            </a:schemeClr>
          </a:solidFill>
        </p:spPr>
        <p:txBody>
          <a:bodyPr wrap="square" rtlCol="0">
            <a:spAutoFit/>
          </a:bodyPr>
          <a:lstStyle/>
          <a:p>
            <a:r>
              <a:rPr lang="lt-LT"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Partly</a:t>
            </a:r>
            <a:endParaRPr lang="lt-LT"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Stačiakampis 30"/>
          <p:cNvSpPr/>
          <p:nvPr/>
        </p:nvSpPr>
        <p:spPr>
          <a:xfrm>
            <a:off x="322977" y="5111369"/>
            <a:ext cx="6096000" cy="646331"/>
          </a:xfrm>
          <a:prstGeom prst="rect">
            <a:avLst/>
          </a:prstGeom>
          <a:solidFill>
            <a:schemeClr val="bg2">
              <a:lumMod val="20000"/>
              <a:lumOff val="80000"/>
            </a:schemeClr>
          </a:solidFill>
        </p:spPr>
        <p:txBody>
          <a:bodyPr>
            <a:spAutoFit/>
          </a:bodyPr>
          <a:lstStyle/>
          <a:p>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system for </a:t>
            </a:r>
            <a:r>
              <a:rPr lang="en-US"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monitoring</a:t>
            </a:r>
            <a:r>
              <a:rPr lang="lt-LT"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a:t>
            </a:r>
            <a:r>
              <a:rPr lang="lt-LT"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use</a:t>
            </a:r>
            <a:r>
              <a:rPr lang="lt-LT"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of </a:t>
            </a: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evaluation results is working well</a:t>
            </a:r>
            <a:endPar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6747581"/>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7</a:t>
            </a:fld>
            <a:endParaRPr/>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4" name="Google Shape;114;p15"/>
          <p:cNvSpPr txBox="1"/>
          <p:nvPr/>
        </p:nvSpPr>
        <p:spPr>
          <a:xfrm>
            <a:off x="238673" y="119513"/>
            <a:ext cx="11953327" cy="357159"/>
          </a:xfrm>
          <a:prstGeom prst="rect">
            <a:avLst/>
          </a:prstGeom>
          <a:noFill/>
          <a:ln>
            <a:noFill/>
          </a:ln>
        </p:spPr>
        <p:txBody>
          <a:bodyPr spcFirstLastPara="1" wrap="square" lIns="18000" tIns="0" rIns="0" bIns="0" anchor="t" anchorCtr="0">
            <a:noAutofit/>
          </a:bodyPr>
          <a:lstStyle/>
          <a:p>
            <a:pPr lvl="0">
              <a:buClr>
                <a:srgbClr val="78B5E2"/>
              </a:buClr>
              <a:buSzPts val="1000"/>
            </a:pP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 „ideal“ </a:t>
            </a: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way for the </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implementation</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strategical</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proposal</a:t>
            </a:r>
            <a:endParaRPr sz="2800" b="1" i="0" u="none" strike="noStrike" cap="none"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endParaRPr>
          </a:p>
        </p:txBody>
      </p:sp>
      <p:grpSp>
        <p:nvGrpSpPr>
          <p:cNvPr id="21" name="Canvas 50"/>
          <p:cNvGrpSpPr/>
          <p:nvPr/>
        </p:nvGrpSpPr>
        <p:grpSpPr>
          <a:xfrm>
            <a:off x="720361" y="706009"/>
            <a:ext cx="11001074" cy="5514893"/>
            <a:chOff x="0" y="-140375"/>
            <a:chExt cx="6316980" cy="4722535"/>
          </a:xfrm>
        </p:grpSpPr>
        <p:sp>
          <p:nvSpPr>
            <p:cNvPr id="22" name="Stačiakampis 21"/>
            <p:cNvSpPr/>
            <p:nvPr/>
          </p:nvSpPr>
          <p:spPr>
            <a:xfrm>
              <a:off x="0" y="0"/>
              <a:ext cx="6316980" cy="4582160"/>
            </a:xfrm>
            <a:prstGeom prst="rect">
              <a:avLst/>
            </a:prstGeom>
          </p:spPr>
        </p:sp>
        <p:sp>
          <p:nvSpPr>
            <p:cNvPr id="27" name="Rectangle: Rounded Corners 52"/>
            <p:cNvSpPr/>
            <p:nvPr/>
          </p:nvSpPr>
          <p:spPr>
            <a:xfrm>
              <a:off x="996270" y="553759"/>
              <a:ext cx="489630" cy="365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Yes</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8" name="Rectangle: Rounded Corners 53"/>
            <p:cNvSpPr/>
            <p:nvPr/>
          </p:nvSpPr>
          <p:spPr>
            <a:xfrm>
              <a:off x="996270" y="1062922"/>
              <a:ext cx="489630" cy="3657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No</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9" name="Text Box 54"/>
            <p:cNvSpPr txBox="1"/>
            <p:nvPr/>
          </p:nvSpPr>
          <p:spPr>
            <a:xfrm>
              <a:off x="1600200" y="8876"/>
              <a:ext cx="1075267" cy="1940747"/>
            </a:xfrm>
            <a:prstGeom prst="roundRect">
              <a:avLst>
                <a:gd name="adj" fmla="val 4980"/>
              </a:avLst>
            </a:prstGeom>
            <a:solidFill>
              <a:schemeClr val="bg1">
                <a:lumMod val="8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Do 'owners' of evaluations take the lead in incorporating strategic </a:t>
              </a:r>
              <a:r>
                <a:rPr lang="en-US"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 </a:t>
              </a: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into the decision-making agenda?</a:t>
              </a:r>
              <a:endParaRPr lang="lt-LT"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 Box 54"/>
            <p:cNvSpPr txBox="1"/>
            <p:nvPr/>
          </p:nvSpPr>
          <p:spPr>
            <a:xfrm>
              <a:off x="3423578" y="-140375"/>
              <a:ext cx="1048118" cy="2194637"/>
            </a:xfrm>
            <a:prstGeom prst="roundRect">
              <a:avLst>
                <a:gd name="adj" fmla="val 3751"/>
              </a:avLst>
            </a:prstGeom>
            <a:solidFill>
              <a:schemeClr val="bg1">
                <a:lumMod val="8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t-LT"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Is</a:t>
              </a:r>
              <a:r>
                <a:rPr lang="en-US"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 "</a:t>
              </a:r>
              <a:r>
                <a:rPr lang="en-US"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decision</a:t>
              </a:r>
              <a:r>
                <a:rPr lang="lt-LT"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making</a:t>
              </a:r>
              <a:r>
                <a:rPr lang="en-US"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window" </a:t>
              </a:r>
              <a:r>
                <a:rPr lang="en-US"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opened</a:t>
              </a: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i.e. changes in related legislation are being considered, </a:t>
              </a:r>
              <a:r>
                <a:rPr lang="lt-LT"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activities</a:t>
              </a:r>
              <a:r>
                <a:rPr lang="lt-LT"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lt-LT"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processes </a:t>
              </a:r>
              <a:r>
                <a:rPr lang="en-US"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are being improved, etc.?</a:t>
              </a:r>
              <a:endParaRPr lang="lt-LT"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ext Box 54"/>
            <p:cNvSpPr txBox="1"/>
            <p:nvPr/>
          </p:nvSpPr>
          <p:spPr>
            <a:xfrm>
              <a:off x="5229725" y="8876"/>
              <a:ext cx="997403" cy="1940747"/>
            </a:xfrm>
            <a:prstGeom prst="roundRect">
              <a:avLst>
                <a:gd name="adj" fmla="val 3937"/>
              </a:avLst>
            </a:prstGeom>
            <a:solidFill>
              <a:schemeClr val="bg1">
                <a:lumMod val="8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Is the strategic proposal taken into account in the decision-making process, i.e. would it have been different without him?</a:t>
              </a:r>
              <a:endParaRPr lang="lt-LT"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 Box 54"/>
            <p:cNvSpPr txBox="1"/>
            <p:nvPr/>
          </p:nvSpPr>
          <p:spPr>
            <a:xfrm>
              <a:off x="2137833" y="2421087"/>
              <a:ext cx="1950175" cy="546701"/>
            </a:xfrm>
            <a:prstGeom prst="roundRect">
              <a:avLst>
                <a:gd name="adj" fmla="val 7567"/>
              </a:avLst>
            </a:prstGeom>
            <a:solidFill>
              <a:schemeClr val="bg1">
                <a:lumMod val="8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Is the strategic proposal </a:t>
              </a: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remembered </a:t>
              </a:r>
              <a:r>
                <a:rPr lang="en-US"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when the "</a:t>
              </a:r>
              <a:r>
                <a:rPr lang="en-US"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decision-making window</a:t>
              </a:r>
              <a:r>
                <a:rPr lang="lt-LT"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opens?</a:t>
              </a:r>
              <a:endParaRPr lang="lt-LT"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 Box 54"/>
            <p:cNvSpPr txBox="1"/>
            <p:nvPr/>
          </p:nvSpPr>
          <p:spPr>
            <a:xfrm>
              <a:off x="2119455" y="3241193"/>
              <a:ext cx="1885053" cy="710883"/>
            </a:xfrm>
            <a:prstGeom prst="roundRect">
              <a:avLst>
                <a:gd name="adj" fmla="val 6398"/>
              </a:avLst>
            </a:prstGeom>
            <a:solidFill>
              <a:schemeClr val="bg1">
                <a:lumMod val="8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Does the strategic proposal initiate a new discussion, i.e. "A decision-making window opens"?</a:t>
              </a:r>
              <a:endParaRPr lang="lt-LT"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Text Box 68"/>
            <p:cNvSpPr txBox="1"/>
            <p:nvPr/>
          </p:nvSpPr>
          <p:spPr>
            <a:xfrm>
              <a:off x="4284386" y="4120974"/>
              <a:ext cx="1507060" cy="4254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t-LT" b="1" dirty="0" err="1">
                  <a:latin typeface="Verdana" panose="020B0604030504040204" pitchFamily="34" charset="0"/>
                  <a:ea typeface="Verdana" panose="020B0604030504040204" pitchFamily="34" charset="0"/>
                  <a:cs typeface="Verdana" panose="020B0604030504040204" pitchFamily="34" charset="0"/>
                </a:rPr>
                <a:t>Strategic</a:t>
              </a:r>
              <a:r>
                <a:rPr lang="lt-LT" b="1" dirty="0">
                  <a:latin typeface="Verdana" panose="020B0604030504040204" pitchFamily="34" charset="0"/>
                  <a:ea typeface="Verdana" panose="020B0604030504040204" pitchFamily="34" charset="0"/>
                  <a:cs typeface="Verdana" panose="020B0604030504040204" pitchFamily="34" charset="0"/>
                </a:rPr>
                <a:t> </a:t>
              </a:r>
              <a:r>
                <a:rPr lang="lt-LT" b="1" dirty="0" err="1">
                  <a:latin typeface="Verdana" panose="020B0604030504040204" pitchFamily="34" charset="0"/>
                  <a:ea typeface="Verdana" panose="020B0604030504040204" pitchFamily="34" charset="0"/>
                  <a:cs typeface="Verdana" panose="020B0604030504040204" pitchFamily="34" charset="0"/>
                </a:rPr>
                <a:t>proposal</a:t>
              </a:r>
              <a:r>
                <a:rPr lang="lt-LT" b="1" dirty="0">
                  <a:latin typeface="Verdana" panose="020B0604030504040204" pitchFamily="34" charset="0"/>
                  <a:ea typeface="Verdana" panose="020B0604030504040204" pitchFamily="34" charset="0"/>
                  <a:cs typeface="Verdana" panose="020B0604030504040204" pitchFamily="34" charset="0"/>
                </a:rPr>
                <a:t> </a:t>
              </a:r>
              <a:r>
                <a:rPr lang="lt-LT" b="1" dirty="0" err="1">
                  <a:latin typeface="Verdana" panose="020B0604030504040204" pitchFamily="34" charset="0"/>
                  <a:ea typeface="Verdana" panose="020B0604030504040204" pitchFamily="34" charset="0"/>
                  <a:cs typeface="Verdana" panose="020B0604030504040204" pitchFamily="34" charset="0"/>
                </a:rPr>
                <a:t>implemented</a:t>
              </a:r>
              <a:endParaRPr lang="lt-LT" b="1" dirty="0">
                <a:latin typeface="Verdana" panose="020B0604030504040204" pitchFamily="34" charset="0"/>
                <a:ea typeface="Verdana" panose="020B0604030504040204" pitchFamily="34" charset="0"/>
                <a:cs typeface="Verdana" panose="020B0604030504040204" pitchFamily="34" charset="0"/>
              </a:endParaRPr>
            </a:p>
          </p:txBody>
        </p:sp>
        <p:cxnSp>
          <p:nvCxnSpPr>
            <p:cNvPr id="35" name="Straight Arrow Connector 70"/>
            <p:cNvCxnSpPr/>
            <p:nvPr/>
          </p:nvCxnSpPr>
          <p:spPr>
            <a:xfrm flipV="1">
              <a:off x="871764" y="736645"/>
              <a:ext cx="124506" cy="2202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71"/>
            <p:cNvCxnSpPr/>
            <p:nvPr/>
          </p:nvCxnSpPr>
          <p:spPr>
            <a:xfrm>
              <a:off x="871764" y="956944"/>
              <a:ext cx="124506" cy="28887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72"/>
            <p:cNvCxnSpPr>
              <a:stCxn id="29" idx="3"/>
              <a:endCxn id="52" idx="1"/>
            </p:cNvCxnSpPr>
            <p:nvPr/>
          </p:nvCxnSpPr>
          <p:spPr>
            <a:xfrm flipV="1">
              <a:off x="2675467" y="723066"/>
              <a:ext cx="88689" cy="2561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73"/>
            <p:cNvCxnSpPr>
              <a:stCxn id="29" idx="3"/>
              <a:endCxn id="53" idx="1"/>
            </p:cNvCxnSpPr>
            <p:nvPr/>
          </p:nvCxnSpPr>
          <p:spPr>
            <a:xfrm>
              <a:off x="2675467" y="979250"/>
              <a:ext cx="88689" cy="253087"/>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74"/>
            <p:cNvCxnSpPr>
              <a:stCxn id="52" idx="3"/>
              <a:endCxn id="30" idx="1"/>
            </p:cNvCxnSpPr>
            <p:nvPr/>
          </p:nvCxnSpPr>
          <p:spPr>
            <a:xfrm>
              <a:off x="3253741" y="723066"/>
              <a:ext cx="169837" cy="23387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76"/>
            <p:cNvCxnSpPr>
              <a:stCxn id="31" idx="2"/>
              <a:endCxn id="58" idx="0"/>
            </p:cNvCxnSpPr>
            <p:nvPr/>
          </p:nvCxnSpPr>
          <p:spPr>
            <a:xfrm>
              <a:off x="5728426" y="1949623"/>
              <a:ext cx="308338" cy="145408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81"/>
            <p:cNvCxnSpPr>
              <a:stCxn id="31" idx="2"/>
              <a:endCxn id="59" idx="0"/>
            </p:cNvCxnSpPr>
            <p:nvPr/>
          </p:nvCxnSpPr>
          <p:spPr>
            <a:xfrm flipH="1">
              <a:off x="5339534" y="1949623"/>
              <a:ext cx="388892" cy="144674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82"/>
            <p:cNvCxnSpPr>
              <a:endCxn id="60" idx="0"/>
            </p:cNvCxnSpPr>
            <p:nvPr/>
          </p:nvCxnSpPr>
          <p:spPr>
            <a:xfrm>
              <a:off x="3229666" y="3952075"/>
              <a:ext cx="387824" cy="1952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3"/>
            <p:cNvCxnSpPr>
              <a:stCxn id="54" idx="3"/>
              <a:endCxn id="31" idx="1"/>
            </p:cNvCxnSpPr>
            <p:nvPr/>
          </p:nvCxnSpPr>
          <p:spPr>
            <a:xfrm>
              <a:off x="5061585" y="715689"/>
              <a:ext cx="168140" cy="2635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85"/>
            <p:cNvCxnSpPr>
              <a:stCxn id="28" idx="2"/>
              <a:endCxn id="48" idx="0"/>
            </p:cNvCxnSpPr>
            <p:nvPr/>
          </p:nvCxnSpPr>
          <p:spPr>
            <a:xfrm flipH="1">
              <a:off x="1229961" y="1428682"/>
              <a:ext cx="11124" cy="147655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45" name="Straight Arrow Connector 86"/>
            <p:cNvCxnSpPr>
              <a:stCxn id="30" idx="3"/>
              <a:endCxn id="55" idx="1"/>
            </p:cNvCxnSpPr>
            <p:nvPr/>
          </p:nvCxnSpPr>
          <p:spPr>
            <a:xfrm>
              <a:off x="4471696" y="956943"/>
              <a:ext cx="100304" cy="26801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46" name="Straight Arrow Connector 87"/>
            <p:cNvCxnSpPr>
              <a:stCxn id="27" idx="3"/>
              <a:endCxn id="29" idx="1"/>
            </p:cNvCxnSpPr>
            <p:nvPr/>
          </p:nvCxnSpPr>
          <p:spPr>
            <a:xfrm>
              <a:off x="1485900" y="736639"/>
              <a:ext cx="114300" cy="2426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89"/>
            <p:cNvCxnSpPr>
              <a:stCxn id="30" idx="3"/>
              <a:endCxn id="54" idx="1"/>
            </p:cNvCxnSpPr>
            <p:nvPr/>
          </p:nvCxnSpPr>
          <p:spPr>
            <a:xfrm flipV="1">
              <a:off x="4471696" y="715689"/>
              <a:ext cx="100304" cy="2412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8" name="Text Box 68"/>
            <p:cNvSpPr txBox="1"/>
            <p:nvPr/>
          </p:nvSpPr>
          <p:spPr>
            <a:xfrm>
              <a:off x="508601" y="2905232"/>
              <a:ext cx="1442720" cy="46506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t-LT" b="1" dirty="0" err="1">
                  <a:latin typeface="Verdana" panose="020B0604030504040204" pitchFamily="34" charset="0"/>
                  <a:ea typeface="Verdana" panose="020B0604030504040204" pitchFamily="34" charset="0"/>
                  <a:cs typeface="Verdana" panose="020B0604030504040204" pitchFamily="34" charset="0"/>
                </a:rPr>
                <a:t>Strategic</a:t>
              </a:r>
              <a:r>
                <a:rPr lang="lt-LT" b="1" dirty="0">
                  <a:latin typeface="Verdana" panose="020B0604030504040204" pitchFamily="34" charset="0"/>
                  <a:ea typeface="Verdana" panose="020B0604030504040204" pitchFamily="34" charset="0"/>
                  <a:cs typeface="Verdana" panose="020B0604030504040204" pitchFamily="34" charset="0"/>
                </a:rPr>
                <a:t> </a:t>
              </a:r>
              <a:r>
                <a:rPr lang="lt-LT" b="1" dirty="0" err="1">
                  <a:latin typeface="Verdana" panose="020B0604030504040204" pitchFamily="34" charset="0"/>
                  <a:ea typeface="Verdana" panose="020B0604030504040204" pitchFamily="34" charset="0"/>
                  <a:cs typeface="Verdana" panose="020B0604030504040204" pitchFamily="34" charset="0"/>
                </a:rPr>
                <a:t>proposal</a:t>
              </a:r>
              <a:r>
                <a:rPr lang="lt-LT" b="1" dirty="0">
                  <a:latin typeface="Verdana" panose="020B0604030504040204" pitchFamily="34" charset="0"/>
                  <a:ea typeface="Verdana" panose="020B0604030504040204" pitchFamily="34" charset="0"/>
                  <a:cs typeface="Verdana" panose="020B0604030504040204" pitchFamily="34" charset="0"/>
                </a:rPr>
                <a:t> </a:t>
              </a:r>
              <a:r>
                <a:rPr lang="lt-LT" b="1" dirty="0" err="1" smtClean="0">
                  <a:latin typeface="Verdana" panose="020B0604030504040204" pitchFamily="34" charset="0"/>
                  <a:ea typeface="Verdana" panose="020B0604030504040204" pitchFamily="34" charset="0"/>
                  <a:cs typeface="Verdana" panose="020B0604030504040204" pitchFamily="34" charset="0"/>
                </a:rPr>
                <a:t>not</a:t>
              </a:r>
              <a:r>
                <a:rPr lang="lt-LT" b="1" dirty="0" smtClean="0">
                  <a:latin typeface="Verdana" panose="020B0604030504040204" pitchFamily="34" charset="0"/>
                  <a:ea typeface="Verdana" panose="020B0604030504040204" pitchFamily="34" charset="0"/>
                  <a:cs typeface="Verdana" panose="020B0604030504040204" pitchFamily="34" charset="0"/>
                </a:rPr>
                <a:t> </a:t>
              </a:r>
              <a:r>
                <a:rPr lang="lt-LT" b="1" dirty="0" err="1" smtClean="0">
                  <a:latin typeface="Verdana" panose="020B0604030504040204" pitchFamily="34" charset="0"/>
                  <a:ea typeface="Verdana" panose="020B0604030504040204" pitchFamily="34" charset="0"/>
                  <a:cs typeface="Verdana" panose="020B0604030504040204" pitchFamily="34" charset="0"/>
                </a:rPr>
                <a:t>implemented</a:t>
              </a:r>
              <a:endParaRPr lang="lt-LT" b="1" dirty="0">
                <a:latin typeface="Verdana" panose="020B0604030504040204" pitchFamily="34" charset="0"/>
                <a:ea typeface="Verdana" panose="020B0604030504040204" pitchFamily="34" charset="0"/>
                <a:cs typeface="Verdana" panose="020B0604030504040204" pitchFamily="34" charset="0"/>
              </a:endParaRPr>
            </a:p>
          </p:txBody>
        </p:sp>
        <p:cxnSp>
          <p:nvCxnSpPr>
            <p:cNvPr id="49" name="Straight Arrow Connector 100"/>
            <p:cNvCxnSpPr>
              <a:stCxn id="32" idx="3"/>
              <a:endCxn id="56" idx="1"/>
            </p:cNvCxnSpPr>
            <p:nvPr/>
          </p:nvCxnSpPr>
          <p:spPr>
            <a:xfrm flipV="1">
              <a:off x="4088008" y="2439327"/>
              <a:ext cx="483955" cy="2551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101"/>
            <p:cNvCxnSpPr>
              <a:stCxn id="32" idx="3"/>
              <a:endCxn id="57" idx="1"/>
            </p:cNvCxnSpPr>
            <p:nvPr/>
          </p:nvCxnSpPr>
          <p:spPr>
            <a:xfrm>
              <a:off x="4088008" y="2694438"/>
              <a:ext cx="483992" cy="333077"/>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51" name="Straight Arrow Connector 105"/>
            <p:cNvCxnSpPr>
              <a:endCxn id="61" idx="0"/>
            </p:cNvCxnSpPr>
            <p:nvPr/>
          </p:nvCxnSpPr>
          <p:spPr>
            <a:xfrm flipH="1">
              <a:off x="2920260" y="3952075"/>
              <a:ext cx="309407" cy="188252"/>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52" name="Rectangle: Rounded Corners 108"/>
            <p:cNvSpPr/>
            <p:nvPr/>
          </p:nvSpPr>
          <p:spPr>
            <a:xfrm>
              <a:off x="2764156" y="540503"/>
              <a:ext cx="489585" cy="365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Yes</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3" name="Rectangle: Rounded Corners 109"/>
            <p:cNvSpPr/>
            <p:nvPr/>
          </p:nvSpPr>
          <p:spPr>
            <a:xfrm>
              <a:off x="2764156" y="1049773"/>
              <a:ext cx="489585" cy="3651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No</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4" name="Rectangle: Rounded Corners 110"/>
            <p:cNvSpPr/>
            <p:nvPr/>
          </p:nvSpPr>
          <p:spPr>
            <a:xfrm>
              <a:off x="4572000" y="533444"/>
              <a:ext cx="489585" cy="364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Yes</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5" name="Rectangle: Rounded Corners 111"/>
            <p:cNvSpPr/>
            <p:nvPr/>
          </p:nvSpPr>
          <p:spPr>
            <a:xfrm>
              <a:off x="4572000" y="1042714"/>
              <a:ext cx="489585" cy="3644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No</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6" name="Rectangle: Rounded Corners 112"/>
            <p:cNvSpPr/>
            <p:nvPr/>
          </p:nvSpPr>
          <p:spPr>
            <a:xfrm>
              <a:off x="4571963" y="2257400"/>
              <a:ext cx="489585" cy="363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Yes</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7" name="Rectangle: Rounded Corners 113"/>
            <p:cNvSpPr/>
            <p:nvPr/>
          </p:nvSpPr>
          <p:spPr>
            <a:xfrm>
              <a:off x="4572000" y="2845587"/>
              <a:ext cx="489585" cy="3638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No</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8" name="Rectangle: Rounded Corners 114"/>
            <p:cNvSpPr/>
            <p:nvPr/>
          </p:nvSpPr>
          <p:spPr>
            <a:xfrm>
              <a:off x="5791972" y="3403712"/>
              <a:ext cx="489585" cy="363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Yes</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9" name="Rectangle: Rounded Corners 115"/>
            <p:cNvSpPr/>
            <p:nvPr/>
          </p:nvSpPr>
          <p:spPr>
            <a:xfrm>
              <a:off x="5094742" y="3396364"/>
              <a:ext cx="489585" cy="363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No</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0" name="Rectangle: Rounded Corners 116"/>
            <p:cNvSpPr/>
            <p:nvPr/>
          </p:nvSpPr>
          <p:spPr>
            <a:xfrm>
              <a:off x="3372697" y="4147368"/>
              <a:ext cx="489585" cy="36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Yes</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1" name="Rectangle: Rounded Corners 117"/>
            <p:cNvSpPr/>
            <p:nvPr/>
          </p:nvSpPr>
          <p:spPr>
            <a:xfrm>
              <a:off x="2675467" y="4140383"/>
              <a:ext cx="489585" cy="3625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lt-LT" sz="1200" dirty="0" err="1" smtClean="0">
                  <a:effectLst/>
                  <a:latin typeface="Verdana" panose="020B0604030504040204" pitchFamily="34" charset="0"/>
                  <a:ea typeface="Verdana" panose="020B0604030504040204" pitchFamily="34" charset="0"/>
                  <a:cs typeface="Verdana" panose="020B0604030504040204" pitchFamily="34" charset="0"/>
                </a:rPr>
                <a:t>No</a:t>
              </a:r>
              <a:endParaRPr lang="lt-LT" sz="1200" dirty="0">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2" name="Connector: Elbow 18"/>
            <p:cNvCxnSpPr>
              <a:stCxn id="59" idx="1"/>
              <a:endCxn id="48" idx="3"/>
            </p:cNvCxnSpPr>
            <p:nvPr/>
          </p:nvCxnSpPr>
          <p:spPr>
            <a:xfrm rot="10800000">
              <a:off x="1951322" y="3137766"/>
              <a:ext cx="3143421" cy="440209"/>
            </a:xfrm>
            <a:prstGeom prst="bentConnector3">
              <a:avLst>
                <a:gd name="adj1" fmla="val 32275"/>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3" name="Connector: Elbow 120"/>
            <p:cNvCxnSpPr>
              <a:stCxn id="61" idx="1"/>
              <a:endCxn id="48" idx="2"/>
            </p:cNvCxnSpPr>
            <p:nvPr/>
          </p:nvCxnSpPr>
          <p:spPr>
            <a:xfrm rot="10800000">
              <a:off x="1229961" y="3370298"/>
              <a:ext cx="1445506" cy="951378"/>
            </a:xfrm>
            <a:prstGeom prst="bentConnector2">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4" name="Connector: Elbow 121"/>
            <p:cNvCxnSpPr>
              <a:stCxn id="53" idx="2"/>
              <a:endCxn id="48" idx="0"/>
            </p:cNvCxnSpPr>
            <p:nvPr/>
          </p:nvCxnSpPr>
          <p:spPr>
            <a:xfrm rot="5400000">
              <a:off x="1374288" y="1270571"/>
              <a:ext cx="1490334" cy="1778988"/>
            </a:xfrm>
            <a:prstGeom prst="bentConnector3">
              <a:avLst>
                <a:gd name="adj1" fmla="val 50000"/>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5" name="Straight Arrow Connector 123"/>
            <p:cNvCxnSpPr>
              <a:endCxn id="32" idx="0"/>
            </p:cNvCxnSpPr>
            <p:nvPr/>
          </p:nvCxnSpPr>
          <p:spPr>
            <a:xfrm flipH="1">
              <a:off x="3112921" y="2153867"/>
              <a:ext cx="44737" cy="2672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124"/>
            <p:cNvCxnSpPr/>
            <p:nvPr/>
          </p:nvCxnSpPr>
          <p:spPr>
            <a:xfrm>
              <a:off x="4807053" y="1414965"/>
              <a:ext cx="0" cy="738902"/>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125"/>
            <p:cNvCxnSpPr/>
            <p:nvPr/>
          </p:nvCxnSpPr>
          <p:spPr>
            <a:xfrm>
              <a:off x="3164765" y="2153867"/>
              <a:ext cx="1641415"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68" name="Connector: Elbow 132"/>
            <p:cNvCxnSpPr>
              <a:stCxn id="58" idx="2"/>
              <a:endCxn id="34" idx="0"/>
            </p:cNvCxnSpPr>
            <p:nvPr/>
          </p:nvCxnSpPr>
          <p:spPr>
            <a:xfrm rot="5400000">
              <a:off x="5360320" y="3444529"/>
              <a:ext cx="354042" cy="998849"/>
            </a:xfrm>
            <a:prstGeom prst="bentConnector3">
              <a:avLst>
                <a:gd name="adj1" fmla="val 50000"/>
              </a:avLst>
            </a:prstGeom>
            <a:ln w="3810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69" name="Connector: Elbow 133"/>
            <p:cNvCxnSpPr>
              <a:stCxn id="57" idx="1"/>
              <a:endCxn id="33" idx="0"/>
            </p:cNvCxnSpPr>
            <p:nvPr/>
          </p:nvCxnSpPr>
          <p:spPr>
            <a:xfrm rot="10800000" flipV="1">
              <a:off x="3061982" y="3027514"/>
              <a:ext cx="1510019" cy="213678"/>
            </a:xfrm>
            <a:prstGeom prst="bentConnector2">
              <a:avLst/>
            </a:prstGeom>
            <a:ln w="1905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70" name="Straight Arrow Connector 135"/>
            <p:cNvCxnSpPr>
              <a:endCxn id="60" idx="3"/>
            </p:cNvCxnSpPr>
            <p:nvPr/>
          </p:nvCxnSpPr>
          <p:spPr>
            <a:xfrm flipH="1" flipV="1">
              <a:off x="3861932" y="4328661"/>
              <a:ext cx="322357" cy="1"/>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136"/>
            <p:cNvCxnSpPr/>
            <p:nvPr/>
          </p:nvCxnSpPr>
          <p:spPr>
            <a:xfrm flipV="1">
              <a:off x="4184675" y="3307021"/>
              <a:ext cx="374" cy="1021641"/>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137"/>
            <p:cNvCxnSpPr/>
            <p:nvPr/>
          </p:nvCxnSpPr>
          <p:spPr>
            <a:xfrm flipH="1">
              <a:off x="4184669" y="3307021"/>
              <a:ext cx="1043628"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138"/>
            <p:cNvCxnSpPr>
              <a:endCxn id="31" idx="1"/>
            </p:cNvCxnSpPr>
            <p:nvPr/>
          </p:nvCxnSpPr>
          <p:spPr>
            <a:xfrm flipV="1">
              <a:off x="5229250" y="979250"/>
              <a:ext cx="475" cy="232777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139"/>
            <p:cNvCxnSpPr>
              <a:endCxn id="56" idx="3"/>
            </p:cNvCxnSpPr>
            <p:nvPr/>
          </p:nvCxnSpPr>
          <p:spPr>
            <a:xfrm flipH="1">
              <a:off x="5061089" y="2439328"/>
              <a:ext cx="168161"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grpSp>
      <p:sp>
        <p:nvSpPr>
          <p:cNvPr id="3" name="Suapvalintas stačiakampis 2"/>
          <p:cNvSpPr/>
          <p:nvPr/>
        </p:nvSpPr>
        <p:spPr>
          <a:xfrm>
            <a:off x="529782" y="1052736"/>
            <a:ext cx="1584808" cy="14342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Is the strategic proposal relevant and </a:t>
            </a:r>
            <a:r>
              <a:rPr lang="en-US"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good </a:t>
            </a:r>
            <a:r>
              <a:rPr lang="en-US"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quality?</a:t>
            </a:r>
            <a:endParaRPr lang="lt-LT"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5231904" y="1010890"/>
            <a:ext cx="1944216" cy="307777"/>
          </a:xfrm>
          <a:prstGeom prst="rect">
            <a:avLst/>
          </a:prstGeom>
          <a:solidFill>
            <a:schemeClr val="accent6"/>
          </a:solidFill>
        </p:spPr>
        <p:txBody>
          <a:bodyPr wrap="square" rtlCol="0">
            <a:spAutoFit/>
          </a:bodyPr>
          <a:lstStyle/>
          <a:p>
            <a:pPr algn="ctr"/>
            <a:r>
              <a:rPr lang="lt-LT" b="1" dirty="0" err="1" smtClean="0"/>
              <a:t>Communication</a:t>
            </a:r>
            <a:endParaRPr lang="lt-LT" b="1" dirty="0"/>
          </a:p>
        </p:txBody>
      </p:sp>
      <p:sp>
        <p:nvSpPr>
          <p:cNvPr id="75" name="TextBox 74"/>
          <p:cNvSpPr txBox="1"/>
          <p:nvPr/>
        </p:nvSpPr>
        <p:spPr>
          <a:xfrm>
            <a:off x="6249605" y="3480241"/>
            <a:ext cx="1944216" cy="307777"/>
          </a:xfrm>
          <a:prstGeom prst="rect">
            <a:avLst/>
          </a:prstGeom>
          <a:solidFill>
            <a:schemeClr val="accent6"/>
          </a:solidFill>
        </p:spPr>
        <p:txBody>
          <a:bodyPr wrap="square" rtlCol="0">
            <a:spAutoFit/>
          </a:bodyPr>
          <a:lstStyle/>
          <a:p>
            <a:pPr algn="ctr"/>
            <a:r>
              <a:rPr lang="lt-LT" b="1" dirty="0" err="1" smtClean="0"/>
              <a:t>Communication</a:t>
            </a:r>
            <a:endParaRPr lang="lt-LT" b="1" dirty="0"/>
          </a:p>
        </p:txBody>
      </p:sp>
      <p:sp>
        <p:nvSpPr>
          <p:cNvPr id="76" name="TextBox 75"/>
          <p:cNvSpPr txBox="1"/>
          <p:nvPr/>
        </p:nvSpPr>
        <p:spPr>
          <a:xfrm>
            <a:off x="6075435" y="4528372"/>
            <a:ext cx="1944216" cy="307777"/>
          </a:xfrm>
          <a:prstGeom prst="rect">
            <a:avLst/>
          </a:prstGeom>
          <a:solidFill>
            <a:schemeClr val="accent6"/>
          </a:solidFill>
        </p:spPr>
        <p:txBody>
          <a:bodyPr wrap="square" rtlCol="0">
            <a:spAutoFit/>
          </a:bodyPr>
          <a:lstStyle/>
          <a:p>
            <a:pPr algn="ctr"/>
            <a:r>
              <a:rPr lang="lt-LT" b="1" dirty="0" err="1" smtClean="0"/>
              <a:t>Communication</a:t>
            </a:r>
            <a:endParaRPr lang="lt-LT" b="1" dirty="0"/>
          </a:p>
        </p:txBody>
      </p:sp>
    </p:spTree>
    <p:extLst>
      <p:ext uri="{BB962C8B-B14F-4D97-AF65-F5344CB8AC3E}">
        <p14:creationId xmlns:p14="http://schemas.microsoft.com/office/powerpoint/2010/main" val="3341044176"/>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dt" idx="10"/>
          </p:nvPr>
        </p:nvSpPr>
        <p:spPr>
          <a:xfrm>
            <a:off x="853582" y="5999366"/>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GB" sz="700">
                <a:solidFill>
                  <a:srgbClr val="595959"/>
                </a:solidFill>
                <a:latin typeface="Arial"/>
                <a:ea typeface="Arial"/>
                <a:cs typeface="Arial"/>
                <a:sym typeface="Arial"/>
              </a:rPr>
              <a:t>23 MAY 2019</a:t>
            </a:r>
            <a:endParaRPr sz="700">
              <a:solidFill>
                <a:srgbClr val="595959"/>
              </a:solidFill>
              <a:latin typeface="Arial"/>
              <a:ea typeface="Arial"/>
              <a:cs typeface="Arial"/>
              <a:sym typeface="Arial"/>
            </a:endParaRPr>
          </a:p>
          <a:p>
            <a:pPr marL="0" lvl="0" indent="0" algn="l" rtl="0">
              <a:lnSpc>
                <a:spcPct val="100000"/>
              </a:lnSpc>
              <a:spcBef>
                <a:spcPts val="0"/>
              </a:spcBef>
              <a:spcAft>
                <a:spcPts val="0"/>
              </a:spcAft>
              <a:buSzPts val="1400"/>
              <a:buNone/>
            </a:pPr>
            <a:r>
              <a:rPr lang="en-GB" sz="700">
                <a:solidFill>
                  <a:srgbClr val="595959"/>
                </a:solidFill>
                <a:latin typeface="Arial"/>
                <a:ea typeface="Arial"/>
                <a:cs typeface="Arial"/>
                <a:sym typeface="Arial"/>
              </a:rPr>
              <a:t>8TH INTERNATIONAL EVALUATION CONFERENCE</a:t>
            </a:r>
            <a:endParaRPr sz="700">
              <a:solidFill>
                <a:srgbClr val="595959"/>
              </a:solidFill>
              <a:latin typeface="Arial"/>
              <a:ea typeface="Arial"/>
              <a:cs typeface="Arial"/>
              <a:sym typeface="Arial"/>
            </a:endParaRPr>
          </a:p>
        </p:txBody>
      </p:sp>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8</a:t>
            </a:fld>
            <a:endParaRPr/>
          </a:p>
        </p:txBody>
      </p:sp>
      <p:sp>
        <p:nvSpPr>
          <p:cNvPr id="114" name="Google Shape;114;p15"/>
          <p:cNvSpPr txBox="1"/>
          <p:nvPr/>
        </p:nvSpPr>
        <p:spPr>
          <a:xfrm>
            <a:off x="382901" y="123679"/>
            <a:ext cx="11148788" cy="189781"/>
          </a:xfrm>
          <a:prstGeom prst="rect">
            <a:avLst/>
          </a:prstGeom>
          <a:noFill/>
          <a:ln>
            <a:noFill/>
          </a:ln>
        </p:spPr>
        <p:txBody>
          <a:bodyPr spcFirstLastPara="1" wrap="square" lIns="18000" tIns="0" rIns="0" bIns="0" anchor="t" anchorCtr="0">
            <a:noAutofit/>
          </a:bodyPr>
          <a:lstStyle/>
          <a:p>
            <a:pPr lvl="0">
              <a:buClr>
                <a:srgbClr val="78B5E2"/>
              </a:buClr>
              <a:buSzPts val="1000"/>
            </a:pP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Does the implementation of the strategic proposals follow the "ideal" way of implementation?</a:t>
            </a:r>
            <a:endParaRPr sz="2800" b="1" i="0" u="none" strike="noStrike" cap="none"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4" name="Stačiakampis 3"/>
          <p:cNvSpPr/>
          <p:nvPr/>
        </p:nvSpPr>
        <p:spPr>
          <a:xfrm>
            <a:off x="804862" y="1188040"/>
            <a:ext cx="7307362" cy="646331"/>
          </a:xfrm>
          <a:prstGeom prst="rect">
            <a:avLst/>
          </a:prstGeom>
          <a:solidFill>
            <a:schemeClr val="bg1"/>
          </a:solidFill>
        </p:spPr>
        <p:txBody>
          <a:bodyPr wrap="square">
            <a:spAutoFit/>
          </a:bodyPr>
          <a:lstStyle/>
          <a:p>
            <a:r>
              <a:rPr lang="lt-LT" sz="1800" b="1" i="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Step</a:t>
            </a:r>
            <a:r>
              <a:rPr lang="lt-LT" sz="1800" b="1" i="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1 </a:t>
            </a:r>
            <a:r>
              <a:rPr lang="lt-LT" sz="1800" b="1" i="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a:t>
            </a:r>
            <a:r>
              <a:rPr lang="en-US"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trategic</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are usually relevant and </a:t>
            </a:r>
            <a:r>
              <a:rPr lang="lt-LT"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acceptable</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to the institution they are addressed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to</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tačiakampis 4"/>
          <p:cNvSpPr/>
          <p:nvPr/>
        </p:nvSpPr>
        <p:spPr>
          <a:xfrm>
            <a:off x="796696" y="2227152"/>
            <a:ext cx="7283635" cy="923330"/>
          </a:xfrm>
          <a:prstGeom prst="rect">
            <a:avLst/>
          </a:prstGeom>
          <a:solidFill>
            <a:schemeClr val="bg1"/>
          </a:solidFill>
        </p:spPr>
        <p:txBody>
          <a:bodyPr wrap="square">
            <a:spAutoFit/>
          </a:bodyPr>
          <a:lstStyle/>
          <a:p>
            <a:r>
              <a:rPr lang="lt-LT" sz="1800" b="1" i="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Step</a:t>
            </a:r>
            <a:r>
              <a:rPr lang="lt-LT" sz="1800" b="1" i="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2</a:t>
            </a:r>
            <a:r>
              <a:rPr lang="lt-LT"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more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than a quarter of strategic proposals do not have a clear "owner". Even with a clear 'owner'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employees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are not always able to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lead</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tačiakampis 5"/>
          <p:cNvSpPr/>
          <p:nvPr/>
        </p:nvSpPr>
        <p:spPr>
          <a:xfrm>
            <a:off x="832047" y="3573016"/>
            <a:ext cx="7271612" cy="1477328"/>
          </a:xfrm>
          <a:prstGeom prst="rect">
            <a:avLst/>
          </a:prstGeom>
          <a:solidFill>
            <a:schemeClr val="bg1"/>
          </a:solidFill>
        </p:spPr>
        <p:txBody>
          <a:bodyPr wrap="square">
            <a:spAutoFit/>
          </a:bodyPr>
          <a:lstStyle/>
          <a:p>
            <a:r>
              <a:rPr lang="en-US" sz="18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Step 3</a:t>
            </a:r>
            <a:r>
              <a:rPr lang="en-US"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sz="18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a:t>
            </a:r>
            <a:r>
              <a:rPr lang="en-US"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sually</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the timing of the implementation of the evaluation projects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opening of the decision-making window</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p>
          <a:p>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Steps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3</a:t>
            </a:r>
            <a:r>
              <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1</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and 3.2 - Strategic suggestions are not remembered in time, no new discussions are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initiated</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tačiakampis 7"/>
          <p:cNvSpPr/>
          <p:nvPr/>
        </p:nvSpPr>
        <p:spPr>
          <a:xfrm>
            <a:off x="819145" y="5365095"/>
            <a:ext cx="7293080" cy="923330"/>
          </a:xfrm>
          <a:prstGeom prst="rect">
            <a:avLst/>
          </a:prstGeom>
          <a:solidFill>
            <a:schemeClr val="bg1"/>
          </a:solidFill>
        </p:spPr>
        <p:txBody>
          <a:bodyPr wrap="square">
            <a:spAutoFit/>
          </a:bodyPr>
          <a:lstStyle/>
          <a:p>
            <a:r>
              <a:rPr lang="en-US" sz="18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Step </a:t>
            </a:r>
            <a:r>
              <a:rPr lang="lt-LT" sz="1800" b="1" i="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4</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ministries have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not yet faced a situation where the </a:t>
            </a:r>
            <a:r>
              <a:rPr lang="lt-LT"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policy</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changes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would be determined by the strategic proposal presented in the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evaluation </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Graphic 99" descr="Close"/>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5"/>
              </a:ext>
            </a:extLst>
          </a:blip>
          <a:stretch>
            <a:fillRect/>
          </a:stretch>
        </p:blipFill>
        <p:spPr>
          <a:xfrm>
            <a:off x="271771" y="2264637"/>
            <a:ext cx="424180" cy="424180"/>
          </a:xfrm>
          <a:prstGeom prst="rect">
            <a:avLst/>
          </a:prstGeom>
        </p:spPr>
      </p:pic>
      <p:pic>
        <p:nvPicPr>
          <p:cNvPr id="16" name="Graphic 98" descr="Checkmark"/>
          <p:cNvPicPr/>
          <p:nvPr/>
        </p:nvPicPr>
        <p:blipFill>
          <a:blip r:embed="rId26"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271771" y="1344647"/>
            <a:ext cx="425450" cy="425450"/>
          </a:xfrm>
          <a:prstGeom prst="rect">
            <a:avLst/>
          </a:prstGeom>
        </p:spPr>
      </p:pic>
      <p:pic>
        <p:nvPicPr>
          <p:cNvPr id="17" name="Graphic 99" descr="Close"/>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5"/>
              </a:ext>
            </a:extLst>
          </a:blip>
          <a:stretch>
            <a:fillRect/>
          </a:stretch>
        </p:blipFill>
        <p:spPr>
          <a:xfrm>
            <a:off x="238072" y="3884146"/>
            <a:ext cx="424180" cy="424180"/>
          </a:xfrm>
          <a:prstGeom prst="rect">
            <a:avLst/>
          </a:prstGeom>
        </p:spPr>
      </p:pic>
      <p:pic>
        <p:nvPicPr>
          <p:cNvPr id="18" name="Graphic 99" descr="Close"/>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5"/>
              </a:ext>
            </a:extLst>
          </a:blip>
          <a:stretch>
            <a:fillRect/>
          </a:stretch>
        </p:blipFill>
        <p:spPr>
          <a:xfrm>
            <a:off x="264733" y="5614670"/>
            <a:ext cx="424180" cy="424180"/>
          </a:xfrm>
          <a:prstGeom prst="rect">
            <a:avLst/>
          </a:prstGeom>
        </p:spPr>
      </p:pic>
      <p:sp>
        <p:nvSpPr>
          <p:cNvPr id="10" name="Ovalas 9"/>
          <p:cNvSpPr/>
          <p:nvPr/>
        </p:nvSpPr>
        <p:spPr>
          <a:xfrm>
            <a:off x="8256240" y="1453937"/>
            <a:ext cx="3528392" cy="4024271"/>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Paradoxically, although most of the assumptions for the implementation of the </a:t>
            </a:r>
            <a:r>
              <a:rPr lang="en-US"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proposal</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a:t>
            </a:r>
            <a:r>
              <a:rPr lang="en-US"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are not met, the survey results show that half of the strategic proposals are implemented </a:t>
            </a:r>
            <a:r>
              <a:rPr lang="en-US"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or</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under</a:t>
            </a:r>
            <a:r>
              <a:rPr lang="lt-LT"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implement</a:t>
            </a:r>
            <a:r>
              <a:rPr lang="lt-LT" sz="1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ation</a:t>
            </a:r>
            <a:endParaRPr lang="lt-LT"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Tiesioji jungtis 2"/>
          <p:cNvCxnSpPr/>
          <p:nvPr/>
        </p:nvCxnSpPr>
        <p:spPr>
          <a:xfrm>
            <a:off x="3935760" y="3944956"/>
            <a:ext cx="360040" cy="20828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623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9</a:t>
            </a:fld>
            <a:endParaRPr/>
          </a:p>
        </p:txBody>
      </p:sp>
      <p:sp>
        <p:nvSpPr>
          <p:cNvPr id="111" name="Google Shape;111;p15"/>
          <p:cNvSpPr txBox="1"/>
          <p:nvPr/>
        </p:nvSpPr>
        <p:spPr>
          <a:xfrm>
            <a:off x="596406" y="6007302"/>
            <a:ext cx="208456"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595959"/>
                </a:solidFill>
                <a:latin typeface="Arial"/>
                <a:ea typeface="Arial"/>
                <a:cs typeface="Arial"/>
                <a:sym typeface="Arial"/>
              </a:rPr>
              <a:t>2</a:t>
            </a:r>
            <a:endParaRPr sz="1100" b="0" i="0" u="none" strike="noStrike" cap="none">
              <a:solidFill>
                <a:srgbClr val="595959"/>
              </a:solidFill>
              <a:latin typeface="Arial"/>
              <a:ea typeface="Arial"/>
              <a:cs typeface="Arial"/>
              <a:sym typeface="Arial"/>
            </a:endParaRPr>
          </a:p>
        </p:txBody>
      </p:sp>
      <p:cxnSp>
        <p:nvCxnSpPr>
          <p:cNvPr id="112" name="Google Shape;112;p15"/>
          <p:cNvCxnSpPr/>
          <p:nvPr/>
        </p:nvCxnSpPr>
        <p:spPr>
          <a:xfrm>
            <a:off x="852063"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14" name="Google Shape;114;p15"/>
          <p:cNvSpPr txBox="1"/>
          <p:nvPr/>
        </p:nvSpPr>
        <p:spPr>
          <a:xfrm>
            <a:off x="381188" y="116632"/>
            <a:ext cx="11148788" cy="189781"/>
          </a:xfrm>
          <a:prstGeom prst="rect">
            <a:avLst/>
          </a:prstGeom>
          <a:noFill/>
          <a:ln>
            <a:noFill/>
          </a:ln>
        </p:spPr>
        <p:txBody>
          <a:bodyPr spcFirstLastPara="1" wrap="square" lIns="18000" tIns="0" rIns="0" bIns="0" anchor="t" anchorCtr="0">
            <a:noAutofit/>
          </a:bodyPr>
          <a:lstStyle/>
          <a:p>
            <a:pPr lvl="0">
              <a:buClr>
                <a:srgbClr val="78B5E2"/>
              </a:buClr>
              <a:buSzPts val="1000"/>
            </a:pP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Why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implementation</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strategic proposals </a:t>
            </a: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do not meet the </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„ideal“ </a:t>
            </a: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way</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endParaRPr sz="2800" b="1" i="0" u="none" strike="noStrike" cap="none"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4" name="Stačiakampis 3"/>
          <p:cNvSpPr/>
          <p:nvPr/>
        </p:nvSpPr>
        <p:spPr>
          <a:xfrm>
            <a:off x="983432" y="1573964"/>
            <a:ext cx="5400601" cy="646331"/>
          </a:xfrm>
          <a:prstGeom prst="rect">
            <a:avLst/>
          </a:prstGeom>
          <a:solidFill>
            <a:schemeClr val="bg1"/>
          </a:solidFill>
        </p:spPr>
        <p:txBody>
          <a:bodyPr wrap="square">
            <a:spAutoFit/>
          </a:bodyPr>
          <a:lstStyle/>
          <a:p>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Evaluations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contain too many strategic </a:t>
            </a:r>
            <a:r>
              <a:rPr lang="lt-LT"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tačiakampis 4"/>
          <p:cNvSpPr/>
          <p:nvPr/>
        </p:nvSpPr>
        <p:spPr>
          <a:xfrm>
            <a:off x="983433" y="2411431"/>
            <a:ext cx="5400600" cy="923330"/>
          </a:xfrm>
          <a:prstGeom prst="rect">
            <a:avLst/>
          </a:prstGeom>
          <a:solidFill>
            <a:schemeClr val="bg1"/>
          </a:solidFill>
        </p:spPr>
        <p:txBody>
          <a:bodyPr wrap="square">
            <a:spAutoFit/>
          </a:bodyPr>
          <a:lstStyle/>
          <a:p>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Resources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are not concentrated </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to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consensus</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on</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strategic</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8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a:t>
            </a:r>
            <a:r>
              <a:rPr lang="lt-LT"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development</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tačiakampis 5"/>
          <p:cNvSpPr/>
          <p:nvPr/>
        </p:nvSpPr>
        <p:spPr>
          <a:xfrm>
            <a:off x="983434" y="3637289"/>
            <a:ext cx="5400600" cy="1477328"/>
          </a:xfrm>
          <a:prstGeom prst="rect">
            <a:avLst/>
          </a:prstGeom>
          <a:solidFill>
            <a:schemeClr val="bg1"/>
          </a:solidFill>
        </p:spPr>
        <p:txBody>
          <a:bodyPr wrap="square">
            <a:spAutoFit/>
          </a:bodyPr>
          <a:lstStyle/>
          <a:p>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Lack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of knowledge about the differences between strategic proposals and recommendations and quality criteria that would help to ensure the quality of strategic </a:t>
            </a:r>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tačiakampis 7"/>
          <p:cNvSpPr/>
          <p:nvPr/>
        </p:nvSpPr>
        <p:spPr>
          <a:xfrm>
            <a:off x="1059143" y="5492442"/>
            <a:ext cx="5324892" cy="646331"/>
          </a:xfrm>
          <a:prstGeom prst="rect">
            <a:avLst/>
          </a:prstGeom>
          <a:solidFill>
            <a:schemeClr val="bg1"/>
          </a:solidFill>
        </p:spPr>
        <p:txBody>
          <a:bodyPr wrap="square">
            <a:spAutoFit/>
          </a:bodyPr>
          <a:lstStyle/>
          <a:p>
            <a:r>
              <a:rPr lang="en-US" sz="18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Strategic </a:t>
            </a:r>
            <a:r>
              <a:rPr lang="en-US"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proposals are not systematically collected</a:t>
            </a:r>
            <a:endParaRPr lang="lt-LT" sz="18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409316" y="1530516"/>
            <a:ext cx="425450" cy="425450"/>
          </a:xfrm>
          <a:prstGeom prst="rect">
            <a:avLst/>
          </a:prstGeom>
        </p:spPr>
      </p:pic>
      <p:sp>
        <p:nvSpPr>
          <p:cNvPr id="10" name="Ovalas 9"/>
          <p:cNvSpPr/>
          <p:nvPr/>
        </p:nvSpPr>
        <p:spPr>
          <a:xfrm>
            <a:off x="7032104" y="1727250"/>
            <a:ext cx="4536504" cy="3905248"/>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78B5E2"/>
              </a:buClr>
              <a:buSzPts val="1000"/>
            </a:pPr>
            <a:r>
              <a:rPr lang="lt-LT" sz="2800" b="1" dirty="0" err="1"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Is</a:t>
            </a:r>
            <a:r>
              <a:rPr lang="lt-LT"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it </a:t>
            </a:r>
            <a:r>
              <a:rPr lang="en-US" sz="28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possible </a:t>
            </a: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 </a:t>
            </a:r>
            <a:r>
              <a:rPr lang="en-US" sz="28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"implement" </a:t>
            </a:r>
            <a:r>
              <a:rPr lang="en-US"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 strategic proposal</a:t>
            </a:r>
            <a:r>
              <a:rPr lang="lt-LT" sz="28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p:txBody>
      </p:sp>
      <p:pic>
        <p:nvPicPr>
          <p:cNvPr id="19"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426613" y="5632498"/>
            <a:ext cx="425450" cy="425450"/>
          </a:xfrm>
          <a:prstGeom prst="rect">
            <a:avLst/>
          </a:prstGeom>
        </p:spPr>
      </p:pic>
      <p:pic>
        <p:nvPicPr>
          <p:cNvPr id="20"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439555" y="4163228"/>
            <a:ext cx="425450" cy="425450"/>
          </a:xfrm>
          <a:prstGeom prst="rect">
            <a:avLst/>
          </a:prstGeom>
        </p:spPr>
      </p:pic>
      <p:pic>
        <p:nvPicPr>
          <p:cNvPr id="21" name="Graphic 98" descr="Checkmark"/>
          <p:cNvPicPr/>
          <p:nvPr/>
        </p:nvPicPr>
        <p:blipFill>
          <a:blip r:embed="rId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3"/>
              </a:ext>
            </a:extLst>
          </a:blip>
          <a:stretch>
            <a:fillRect/>
          </a:stretch>
        </p:blipFill>
        <p:spPr>
          <a:xfrm>
            <a:off x="435343" y="2626774"/>
            <a:ext cx="425450" cy="425450"/>
          </a:xfrm>
          <a:prstGeom prst="rect">
            <a:avLst/>
          </a:prstGeom>
        </p:spPr>
      </p:pic>
      <p:sp>
        <p:nvSpPr>
          <p:cNvPr id="17" name="TextBox 16"/>
          <p:cNvSpPr txBox="1"/>
          <p:nvPr/>
        </p:nvSpPr>
        <p:spPr>
          <a:xfrm>
            <a:off x="3133403" y="3052224"/>
            <a:ext cx="1944216" cy="307777"/>
          </a:xfrm>
          <a:prstGeom prst="rect">
            <a:avLst/>
          </a:prstGeom>
          <a:solidFill>
            <a:schemeClr val="accent6"/>
          </a:solidFill>
        </p:spPr>
        <p:txBody>
          <a:bodyPr wrap="square" rtlCol="0">
            <a:spAutoFit/>
          </a:bodyPr>
          <a:lstStyle/>
          <a:p>
            <a:pPr algn="ctr"/>
            <a:r>
              <a:rPr lang="lt-LT" b="1" dirty="0" err="1" smtClean="0"/>
              <a:t>Communication</a:t>
            </a:r>
            <a:r>
              <a:rPr lang="en-US" b="1" dirty="0" smtClean="0"/>
              <a:t>!!!!!!!</a:t>
            </a:r>
            <a:endParaRPr lang="lt-LT" b="1" dirty="0"/>
          </a:p>
        </p:txBody>
      </p:sp>
      <p:sp>
        <p:nvSpPr>
          <p:cNvPr id="18" name="TextBox 17"/>
          <p:cNvSpPr txBox="1"/>
          <p:nvPr/>
        </p:nvSpPr>
        <p:spPr>
          <a:xfrm>
            <a:off x="4655840" y="5853413"/>
            <a:ext cx="1944216" cy="307777"/>
          </a:xfrm>
          <a:prstGeom prst="rect">
            <a:avLst/>
          </a:prstGeom>
          <a:solidFill>
            <a:schemeClr val="accent6"/>
          </a:solidFill>
        </p:spPr>
        <p:txBody>
          <a:bodyPr wrap="square" rtlCol="0">
            <a:spAutoFit/>
          </a:bodyPr>
          <a:lstStyle/>
          <a:p>
            <a:pPr algn="ctr"/>
            <a:r>
              <a:rPr lang="lt-LT" b="1" dirty="0" err="1" smtClean="0"/>
              <a:t>Communication</a:t>
            </a:r>
            <a:r>
              <a:rPr lang="en-US" b="1" dirty="0" smtClean="0"/>
              <a:t>!!!!!!!</a:t>
            </a:r>
            <a:endParaRPr lang="lt-LT" b="1" dirty="0"/>
          </a:p>
        </p:txBody>
      </p:sp>
      <p:sp>
        <p:nvSpPr>
          <p:cNvPr id="2" name="Ovalas 1"/>
          <p:cNvSpPr/>
          <p:nvPr/>
        </p:nvSpPr>
        <p:spPr>
          <a:xfrm>
            <a:off x="8760296" y="4939012"/>
            <a:ext cx="3312368" cy="1514323"/>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solidFill>
              </a:rPr>
              <a:t>Communicate!!!!!!!!!!</a:t>
            </a:r>
            <a:endParaRPr lang="lt-LT" sz="2400" b="1" dirty="0">
              <a:solidFill>
                <a:schemeClr val="accent2"/>
              </a:solidFill>
            </a:endParaRPr>
          </a:p>
        </p:txBody>
      </p:sp>
    </p:spTree>
    <p:extLst>
      <p:ext uri="{BB962C8B-B14F-4D97-AF65-F5344CB8AC3E}">
        <p14:creationId xmlns:p14="http://schemas.microsoft.com/office/powerpoint/2010/main" val="154030830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3114</Words>
  <Application>Microsoft Office PowerPoint</Application>
  <PresentationFormat>Pasirinktinai</PresentationFormat>
  <Paragraphs>272</Paragraphs>
  <Slides>12</Slides>
  <Notes>12</Notes>
  <HiddenSlides>0</HiddenSlides>
  <MMClips>0</MMClips>
  <ScaleCrop>false</ScaleCrop>
  <HeadingPairs>
    <vt:vector size="4" baseType="variant">
      <vt:variant>
        <vt:lpstr>Tema</vt:lpstr>
      </vt:variant>
      <vt:variant>
        <vt:i4>1</vt:i4>
      </vt:variant>
      <vt:variant>
        <vt:lpstr>Skaidrių pavadinimai</vt:lpstr>
      </vt:variant>
      <vt:variant>
        <vt:i4>12</vt:i4>
      </vt:variant>
    </vt:vector>
  </HeadingPairs>
  <TitlesOfParts>
    <vt:vector size="13" baseType="lpstr">
      <vt:lpstr>Office Theme</vt:lpstr>
      <vt:lpstr>Communicating and using the results of evaluations  Vilija Šemetienė Head of Economic Analysis and Evaluation Division Ministry of Finance, Lithuania</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Challenge: moving upstream</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THE TITLE OF YOUR PRESENTATION HERE  Name Surname Insert your affiliation here</dc:title>
  <dc:creator>Vilija Šemetienė</dc:creator>
  <cp:lastModifiedBy>Vilija Šemetienė</cp:lastModifiedBy>
  <cp:revision>132</cp:revision>
  <cp:lastPrinted>2019-05-22T16:27:47Z</cp:lastPrinted>
  <dcterms:modified xsi:type="dcterms:W3CDTF">2019-05-24T16:33:28Z</dcterms:modified>
</cp:coreProperties>
</file>