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0" r:id="rId2"/>
    <p:sldId id="282" r:id="rId3"/>
    <p:sldId id="257" r:id="rId4"/>
    <p:sldId id="290" r:id="rId5"/>
    <p:sldId id="283" r:id="rId6"/>
    <p:sldId id="284" r:id="rId7"/>
    <p:sldId id="261" r:id="rId8"/>
    <p:sldId id="285" r:id="rId9"/>
    <p:sldId id="286" r:id="rId10"/>
    <p:sldId id="287" r:id="rId11"/>
    <p:sldId id="288" r:id="rId12"/>
    <p:sldId id="289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>
      <p:ext uri="{19B8F6BF-5375-455C-9EA6-DF929625EA0E}">
        <p15:presenceInfo xmlns:p15="http://schemas.microsoft.com/office/powerpoint/2012/main" userId="Home" providerId="None"/>
      </p:ext>
    </p:extLst>
  </p:cmAuthor>
  <p:cmAuthor id="2" name="Steliana Prodanova Karaivanova" initials="SPK" lastIdx="0" clrIdx="1">
    <p:extLst>
      <p:ext uri="{19B8F6BF-5375-455C-9EA6-DF929625EA0E}">
        <p15:presenceInfo xmlns:p15="http://schemas.microsoft.com/office/powerpoint/2012/main" userId="S-1-5-21-1317688871-344346550-1734353810-84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9900"/>
    <a:srgbClr val="FF99CC"/>
    <a:srgbClr val="CCFF99"/>
    <a:srgbClr val="FFFFCC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14" y="8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635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n6QagT" TargetMode="External"/><Relationship Id="rId2" Type="http://schemas.openxmlformats.org/officeDocument/2006/relationships/hyperlink" Target="https://goo.gl/3lEwuB" TargetMode="External"/><Relationship Id="rId1" Type="http://schemas.openxmlformats.org/officeDocument/2006/relationships/hyperlink" Target="https://www.eufunds.bg/bg/optti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n6QagT" TargetMode="External"/><Relationship Id="rId2" Type="http://schemas.openxmlformats.org/officeDocument/2006/relationships/image" Target="../media/image42.jpeg"/><Relationship Id="rId1" Type="http://schemas.openxmlformats.org/officeDocument/2006/relationships/hyperlink" Target="https://www.eufunds.bg/bg/optti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goo.gl/3lEwuB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E7597-0B23-4EAC-A7E2-7C00E0AC375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9725F5-D7A8-4EA8-BD1D-E1D9C6D922A2}">
      <dgm:prSet phldrT="[Text]" custT="1"/>
      <dgm:spPr>
        <a:xfrm>
          <a:off x="0" y="0"/>
          <a:ext cx="8208912" cy="155267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OPTTI Internet site </a:t>
          </a:r>
          <a:r>
            <a:rPr lang="en-US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has become part of the common Internet portal for information and management of the Structural and Cohesion Funds in Bulgaria</a:t>
          </a:r>
          <a:r>
            <a:rPr lang="bg-BG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:</a:t>
          </a:r>
          <a:r>
            <a:rPr lang="bg-BG" sz="130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 </a:t>
          </a:r>
          <a:r>
            <a:rPr lang="en-GB" sz="13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1"/>
            </a:rPr>
            <a:t>https://www.eufunds.bg/bg/optti</a:t>
          </a:r>
          <a:endParaRPr lang="en-US" sz="13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D9D4FB-A677-48B6-A76E-0BFAEB8699BA}" type="parTrans" cxnId="{B652C937-EFDE-4A6E-B5DF-118CEA1D93F3}">
      <dgm:prSet/>
      <dgm:spPr/>
      <dgm:t>
        <a:bodyPr/>
        <a:lstStyle/>
        <a:p>
          <a:endParaRPr lang="en-US" sz="1400" i="0"/>
        </a:p>
      </dgm:t>
    </dgm:pt>
    <dgm:pt modelId="{7FC83950-DEF5-43F0-BE60-3FABDC3AFBB2}" type="sibTrans" cxnId="{B652C937-EFDE-4A6E-B5DF-118CEA1D93F3}">
      <dgm:prSet/>
      <dgm:spPr/>
      <dgm:t>
        <a:bodyPr/>
        <a:lstStyle/>
        <a:p>
          <a:endParaRPr lang="en-US" sz="1400" i="0"/>
        </a:p>
      </dgm:t>
    </dgm:pt>
    <dgm:pt modelId="{A6000A82-7AC4-408A-B692-B3E5131C61DF}">
      <dgm:prSet phldrT="[Text]" custT="1"/>
      <dgm:spPr>
        <a:xfrm>
          <a:off x="0" y="3415879"/>
          <a:ext cx="8208912" cy="155267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300" b="1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Instagram </a:t>
          </a:r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profile of OPTTI </a:t>
          </a:r>
          <a:r>
            <a:rPr lang="en-US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has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133 subscribers and more than 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</a:t>
          </a:r>
          <a:r>
            <a:rPr lang="en-US" sz="130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70</a:t>
          </a:r>
          <a:r>
            <a:rPr lang="bg-BG" sz="130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actual photos and videos of the projects of the programme published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en-US" sz="1300" i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most watched video </a:t>
          </a:r>
          <a:r>
            <a:rPr lang="en-US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about the newly constructed metro station “</a:t>
          </a:r>
          <a:r>
            <a:rPr lang="en-US" sz="1300" b="0" i="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Krasno</a:t>
          </a:r>
          <a:r>
            <a:rPr lang="en-US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b="0" i="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selo</a:t>
          </a:r>
          <a:r>
            <a:rPr lang="bg-BG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r>
            <a:rPr lang="en-US" sz="1300" b="0" i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</a:t>
          </a:r>
          <a:r>
            <a:rPr lang="en-US" sz="1300" b="0" i="1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ït</a:t>
          </a:r>
          <a:r>
            <a:rPr lang="en-US" sz="1300" b="0" i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has reached almost 1</a:t>
          </a:r>
          <a:r>
            <a:rPr lang="bg-BG" sz="1300" b="0" i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000 </a:t>
          </a:r>
          <a:r>
            <a:rPr lang="en-US" sz="1300" b="0" i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users of the platform</a:t>
          </a:r>
          <a:r>
            <a:rPr lang="bg-BG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en-US" sz="1300" b="0" i="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bg-BG" sz="13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2"/>
            </a:rPr>
            <a:t>https://goo.gl/3lEwuB</a:t>
          </a:r>
          <a:endParaRPr lang="en-US" sz="1300" b="1" i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7FA9B05-D1AB-4A5E-A230-9A2F9004BFC6}" type="parTrans" cxnId="{8550FBBD-6B27-47B5-A914-58105BDB5556}">
      <dgm:prSet/>
      <dgm:spPr/>
      <dgm:t>
        <a:bodyPr/>
        <a:lstStyle/>
        <a:p>
          <a:endParaRPr lang="en-US" sz="1400" i="0"/>
        </a:p>
      </dgm:t>
    </dgm:pt>
    <dgm:pt modelId="{16AB1992-7A70-483A-AB7B-0723BC0A00EB}" type="sibTrans" cxnId="{8550FBBD-6B27-47B5-A914-58105BDB5556}">
      <dgm:prSet/>
      <dgm:spPr/>
      <dgm:t>
        <a:bodyPr/>
        <a:lstStyle/>
        <a:p>
          <a:endParaRPr lang="en-US" sz="1400" i="0"/>
        </a:p>
      </dgm:t>
    </dgm:pt>
    <dgm:pt modelId="{70BB8CF2-D008-4D73-9CC3-C4DBD6E1EE71}">
      <dgm:prSet phldrT="[Text]" custT="1"/>
      <dgm:spPr>
        <a:xfrm>
          <a:off x="0" y="1707939"/>
          <a:ext cx="8208912" cy="155267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official You </a:t>
          </a:r>
          <a:r>
            <a:rPr lang="en-US" sz="1300" b="1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tube </a:t>
          </a:r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channel of OPTTI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has about 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500 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thousands views and more than 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870 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subscribers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bg-BG" sz="1300" i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US" sz="1300" b="1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most views video-material </a:t>
          </a:r>
          <a:r>
            <a:rPr lang="en-US" sz="1300" b="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“Struma” motorway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r>
            <a:rPr lang="en-US" sz="1300" i="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Krupnik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</a:t>
          </a:r>
          <a:r>
            <a:rPr lang="en-US" sz="1300" i="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Kresna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” 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</a:t>
          </a:r>
          <a:r>
            <a:rPr lang="bg-BG" sz="130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3D </a:t>
          </a:r>
          <a:r>
            <a:rPr lang="en-US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visualization of Lot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bg-BG" sz="130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3.2</a:t>
          </a:r>
          <a:r>
            <a:rPr lang="bg-BG" sz="1300" i="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en-US" sz="1300" i="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bg-BG" sz="13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3"/>
            </a:rPr>
            <a:t>https://goo.gl/n6QagT</a:t>
          </a:r>
          <a:endParaRPr lang="en-US" sz="1300" b="1" i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26153CF-6D10-4618-BF25-1D203FB06C99}" type="sibTrans" cxnId="{8D393D9A-AD50-417A-9777-F84170483CA4}">
      <dgm:prSet/>
      <dgm:spPr/>
      <dgm:t>
        <a:bodyPr/>
        <a:lstStyle/>
        <a:p>
          <a:endParaRPr lang="en-US" sz="1400" i="0"/>
        </a:p>
      </dgm:t>
    </dgm:pt>
    <dgm:pt modelId="{CB1AA25E-FD0E-4279-A4D7-2F9FD286EA3A}" type="parTrans" cxnId="{8D393D9A-AD50-417A-9777-F84170483CA4}">
      <dgm:prSet/>
      <dgm:spPr/>
      <dgm:t>
        <a:bodyPr/>
        <a:lstStyle/>
        <a:p>
          <a:endParaRPr lang="en-US" sz="1400" i="0"/>
        </a:p>
      </dgm:t>
    </dgm:pt>
    <dgm:pt modelId="{807E4583-3CC5-46D0-8547-626B08B5A37D}" type="pres">
      <dgm:prSet presAssocID="{C97E7597-0B23-4EAC-A7E2-7C00E0AC375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740844-C34D-4F02-9A78-8EE87F430632}" type="pres">
      <dgm:prSet presAssocID="{A39725F5-D7A8-4EA8-BD1D-E1D9C6D922A2}" presName="comp" presStyleCnt="0"/>
      <dgm:spPr/>
    </dgm:pt>
    <dgm:pt modelId="{FFFEAE99-BA2B-4F2C-A3D6-010195E989BE}" type="pres">
      <dgm:prSet presAssocID="{A39725F5-D7A8-4EA8-BD1D-E1D9C6D922A2}" presName="box" presStyleLbl="node1" presStyleIdx="0" presStyleCnt="3" custLinFactNeighborX="35" custLinFactNeighborY="1371"/>
      <dgm:spPr/>
      <dgm:t>
        <a:bodyPr/>
        <a:lstStyle/>
        <a:p>
          <a:endParaRPr lang="en-US"/>
        </a:p>
      </dgm:t>
    </dgm:pt>
    <dgm:pt modelId="{F80D9D76-6379-41D0-A4E9-12D7FC30F006}" type="pres">
      <dgm:prSet presAssocID="{A39725F5-D7A8-4EA8-BD1D-E1D9C6D922A2}" presName="img" presStyleLbl="fgImgPlace1" presStyleIdx="0" presStyleCnt="3" custScaleX="92476" custScaleY="103713" custLinFactNeighborX="-3126" custLinFactNeighborY="10417"/>
      <dgm:spPr>
        <a:xfrm>
          <a:off x="155267" y="155267"/>
          <a:ext cx="1641782" cy="1242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1356D9CC-A3C1-4A37-8D16-78AF766CB62E}" type="pres">
      <dgm:prSet presAssocID="{A39725F5-D7A8-4EA8-BD1D-E1D9C6D922A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65E7D-824C-45BE-ADF4-EBAFE4F90A15}" type="pres">
      <dgm:prSet presAssocID="{7FC83950-DEF5-43F0-BE60-3FABDC3AFBB2}" presName="spacer" presStyleCnt="0"/>
      <dgm:spPr/>
    </dgm:pt>
    <dgm:pt modelId="{7C85472F-DDE6-4E89-A18B-19AF9718F33F}" type="pres">
      <dgm:prSet presAssocID="{70BB8CF2-D008-4D73-9CC3-C4DBD6E1EE71}" presName="comp" presStyleCnt="0"/>
      <dgm:spPr/>
    </dgm:pt>
    <dgm:pt modelId="{871A8305-5DD8-43CE-80C4-0E3D54D4C31C}" type="pres">
      <dgm:prSet presAssocID="{70BB8CF2-D008-4D73-9CC3-C4DBD6E1EE71}" presName="box" presStyleLbl="node1" presStyleIdx="1" presStyleCnt="3" custLinFactNeighborX="1243" custLinFactNeighborY="1453"/>
      <dgm:spPr/>
      <dgm:t>
        <a:bodyPr/>
        <a:lstStyle/>
        <a:p>
          <a:endParaRPr lang="en-US"/>
        </a:p>
      </dgm:t>
    </dgm:pt>
    <dgm:pt modelId="{67174679-8D03-483A-AE01-F3E3033D697A}" type="pres">
      <dgm:prSet presAssocID="{70BB8CF2-D008-4D73-9CC3-C4DBD6E1EE71}" presName="img" presStyleLbl="fgImgPlace1" presStyleIdx="1" presStyleCnt="3" custScaleX="82840" custScaleY="75362"/>
      <dgm:spPr>
        <a:xfrm>
          <a:off x="296132" y="2016225"/>
          <a:ext cx="1360052" cy="936100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213FB1E-778C-47C2-B0B4-FF9A7247468A}" type="pres">
      <dgm:prSet presAssocID="{70BB8CF2-D008-4D73-9CC3-C4DBD6E1EE7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57414-C602-480B-9789-7FDDD46D4F4D}" type="pres">
      <dgm:prSet presAssocID="{E26153CF-6D10-4618-BF25-1D203FB06C99}" presName="spacer" presStyleCnt="0"/>
      <dgm:spPr/>
    </dgm:pt>
    <dgm:pt modelId="{0A4E986A-3950-4388-BA05-12AD7BF9587D}" type="pres">
      <dgm:prSet presAssocID="{A6000A82-7AC4-408A-B692-B3E5131C61DF}" presName="comp" presStyleCnt="0"/>
      <dgm:spPr/>
    </dgm:pt>
    <dgm:pt modelId="{E4A9BFED-12F9-49B9-84AC-C90D4061605B}" type="pres">
      <dgm:prSet presAssocID="{A6000A82-7AC4-408A-B692-B3E5131C61DF}" presName="box" presStyleLbl="node1" presStyleIdx="2" presStyleCnt="3" custLinFactNeighborX="1243" custLinFactNeighborY="2280"/>
      <dgm:spPr/>
      <dgm:t>
        <a:bodyPr/>
        <a:lstStyle/>
        <a:p>
          <a:endParaRPr lang="en-US"/>
        </a:p>
      </dgm:t>
    </dgm:pt>
    <dgm:pt modelId="{868412D7-2B3C-4F67-A9BD-AEEA2433C240}" type="pres">
      <dgm:prSet presAssocID="{A6000A82-7AC4-408A-B692-B3E5131C61DF}" presName="img" presStyleLbl="fgImgPlace1" presStyleIdx="2" presStyleCnt="3" custScaleX="75055" custScaleY="78623"/>
      <dgm:spPr>
        <a:xfrm>
          <a:off x="360038" y="3703912"/>
          <a:ext cx="1232239" cy="9766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1C7F4F11-2162-4ED0-B3B1-03344F66DEE4}" type="pres">
      <dgm:prSet presAssocID="{A6000A82-7AC4-408A-B692-B3E5131C61D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E5AD1C-D107-4B2E-A86D-871D60083923}" type="presOf" srcId="{A39725F5-D7A8-4EA8-BD1D-E1D9C6D922A2}" destId="{1356D9CC-A3C1-4A37-8D16-78AF766CB62E}" srcOrd="1" destOrd="0" presId="urn:microsoft.com/office/officeart/2005/8/layout/vList4"/>
    <dgm:cxn modelId="{E4803203-0593-4CF8-AB50-786730FC90D7}" type="presOf" srcId="{70BB8CF2-D008-4D73-9CC3-C4DBD6E1EE71}" destId="{871A8305-5DD8-43CE-80C4-0E3D54D4C31C}" srcOrd="0" destOrd="0" presId="urn:microsoft.com/office/officeart/2005/8/layout/vList4"/>
    <dgm:cxn modelId="{44B76C83-3B99-464D-939C-00D570EB5C38}" type="presOf" srcId="{A6000A82-7AC4-408A-B692-B3E5131C61DF}" destId="{E4A9BFED-12F9-49B9-84AC-C90D4061605B}" srcOrd="0" destOrd="0" presId="urn:microsoft.com/office/officeart/2005/8/layout/vList4"/>
    <dgm:cxn modelId="{8550FBBD-6B27-47B5-A914-58105BDB5556}" srcId="{C97E7597-0B23-4EAC-A7E2-7C00E0AC3754}" destId="{A6000A82-7AC4-408A-B692-B3E5131C61DF}" srcOrd="2" destOrd="0" parTransId="{F7FA9B05-D1AB-4A5E-A230-9A2F9004BFC6}" sibTransId="{16AB1992-7A70-483A-AB7B-0723BC0A00EB}"/>
    <dgm:cxn modelId="{B652C937-EFDE-4A6E-B5DF-118CEA1D93F3}" srcId="{C97E7597-0B23-4EAC-A7E2-7C00E0AC3754}" destId="{A39725F5-D7A8-4EA8-BD1D-E1D9C6D922A2}" srcOrd="0" destOrd="0" parTransId="{02D9D4FB-A677-48B6-A76E-0BFAEB8699BA}" sibTransId="{7FC83950-DEF5-43F0-BE60-3FABDC3AFBB2}"/>
    <dgm:cxn modelId="{8D393D9A-AD50-417A-9777-F84170483CA4}" srcId="{C97E7597-0B23-4EAC-A7E2-7C00E0AC3754}" destId="{70BB8CF2-D008-4D73-9CC3-C4DBD6E1EE71}" srcOrd="1" destOrd="0" parTransId="{CB1AA25E-FD0E-4279-A4D7-2F9FD286EA3A}" sibTransId="{E26153CF-6D10-4618-BF25-1D203FB06C99}"/>
    <dgm:cxn modelId="{1F91D429-18DA-4619-9A11-301C61EAE82B}" type="presOf" srcId="{A6000A82-7AC4-408A-B692-B3E5131C61DF}" destId="{1C7F4F11-2162-4ED0-B3B1-03344F66DEE4}" srcOrd="1" destOrd="0" presId="urn:microsoft.com/office/officeart/2005/8/layout/vList4"/>
    <dgm:cxn modelId="{AF1A2E5C-5A4B-4615-B5D7-B1A9E08A3F04}" type="presOf" srcId="{C97E7597-0B23-4EAC-A7E2-7C00E0AC3754}" destId="{807E4583-3CC5-46D0-8547-626B08B5A37D}" srcOrd="0" destOrd="0" presId="urn:microsoft.com/office/officeart/2005/8/layout/vList4"/>
    <dgm:cxn modelId="{6A3CCF48-44E9-4699-8D82-42F3700FA52B}" type="presOf" srcId="{70BB8CF2-D008-4D73-9CC3-C4DBD6E1EE71}" destId="{8213FB1E-778C-47C2-B0B4-FF9A7247468A}" srcOrd="1" destOrd="0" presId="urn:microsoft.com/office/officeart/2005/8/layout/vList4"/>
    <dgm:cxn modelId="{470E7A97-85A8-4CCE-8435-531AEDBD0C83}" type="presOf" srcId="{A39725F5-D7A8-4EA8-BD1D-E1D9C6D922A2}" destId="{FFFEAE99-BA2B-4F2C-A3D6-010195E989BE}" srcOrd="0" destOrd="0" presId="urn:microsoft.com/office/officeart/2005/8/layout/vList4"/>
    <dgm:cxn modelId="{FFCCA6E4-3217-4ABB-8FEB-140C72CE4949}" type="presParOf" srcId="{807E4583-3CC5-46D0-8547-626B08B5A37D}" destId="{34740844-C34D-4F02-9A78-8EE87F430632}" srcOrd="0" destOrd="0" presId="urn:microsoft.com/office/officeart/2005/8/layout/vList4"/>
    <dgm:cxn modelId="{0E20C597-B387-44BC-9802-99D159D85166}" type="presParOf" srcId="{34740844-C34D-4F02-9A78-8EE87F430632}" destId="{FFFEAE99-BA2B-4F2C-A3D6-010195E989BE}" srcOrd="0" destOrd="0" presId="urn:microsoft.com/office/officeart/2005/8/layout/vList4"/>
    <dgm:cxn modelId="{C9844E48-280A-4BAD-A98C-248B8E76BB2A}" type="presParOf" srcId="{34740844-C34D-4F02-9A78-8EE87F430632}" destId="{F80D9D76-6379-41D0-A4E9-12D7FC30F006}" srcOrd="1" destOrd="0" presId="urn:microsoft.com/office/officeart/2005/8/layout/vList4"/>
    <dgm:cxn modelId="{54CD54EF-39B7-4CC8-A17C-C4E4B0F070C3}" type="presParOf" srcId="{34740844-C34D-4F02-9A78-8EE87F430632}" destId="{1356D9CC-A3C1-4A37-8D16-78AF766CB62E}" srcOrd="2" destOrd="0" presId="urn:microsoft.com/office/officeart/2005/8/layout/vList4"/>
    <dgm:cxn modelId="{E917004B-6AAC-4DE2-A275-7D573460E259}" type="presParOf" srcId="{807E4583-3CC5-46D0-8547-626B08B5A37D}" destId="{B5865E7D-824C-45BE-ADF4-EBAFE4F90A15}" srcOrd="1" destOrd="0" presId="urn:microsoft.com/office/officeart/2005/8/layout/vList4"/>
    <dgm:cxn modelId="{E5C6D1C6-2634-4BB9-AFFC-33CB9E65814C}" type="presParOf" srcId="{807E4583-3CC5-46D0-8547-626B08B5A37D}" destId="{7C85472F-DDE6-4E89-A18B-19AF9718F33F}" srcOrd="2" destOrd="0" presId="urn:microsoft.com/office/officeart/2005/8/layout/vList4"/>
    <dgm:cxn modelId="{BA789ED4-919D-45A5-B6F6-4677EEFB4DE0}" type="presParOf" srcId="{7C85472F-DDE6-4E89-A18B-19AF9718F33F}" destId="{871A8305-5DD8-43CE-80C4-0E3D54D4C31C}" srcOrd="0" destOrd="0" presId="urn:microsoft.com/office/officeart/2005/8/layout/vList4"/>
    <dgm:cxn modelId="{A521F6AC-9CD0-4258-84B8-15CA7446868A}" type="presParOf" srcId="{7C85472F-DDE6-4E89-A18B-19AF9718F33F}" destId="{67174679-8D03-483A-AE01-F3E3033D697A}" srcOrd="1" destOrd="0" presId="urn:microsoft.com/office/officeart/2005/8/layout/vList4"/>
    <dgm:cxn modelId="{F84297B8-BCC2-4424-841E-0D3438E4AEA2}" type="presParOf" srcId="{7C85472F-DDE6-4E89-A18B-19AF9718F33F}" destId="{8213FB1E-778C-47C2-B0B4-FF9A7247468A}" srcOrd="2" destOrd="0" presId="urn:microsoft.com/office/officeart/2005/8/layout/vList4"/>
    <dgm:cxn modelId="{0DFADB47-07F6-40D2-BC98-83A32066FC24}" type="presParOf" srcId="{807E4583-3CC5-46D0-8547-626B08B5A37D}" destId="{08357414-C602-480B-9789-7FDDD46D4F4D}" srcOrd="3" destOrd="0" presId="urn:microsoft.com/office/officeart/2005/8/layout/vList4"/>
    <dgm:cxn modelId="{ED49287C-D75F-4365-980E-15B668A0E9CF}" type="presParOf" srcId="{807E4583-3CC5-46D0-8547-626B08B5A37D}" destId="{0A4E986A-3950-4388-BA05-12AD7BF9587D}" srcOrd="4" destOrd="0" presId="urn:microsoft.com/office/officeart/2005/8/layout/vList4"/>
    <dgm:cxn modelId="{92DC23E6-BB41-4785-A521-17A934F90990}" type="presParOf" srcId="{0A4E986A-3950-4388-BA05-12AD7BF9587D}" destId="{E4A9BFED-12F9-49B9-84AC-C90D4061605B}" srcOrd="0" destOrd="0" presId="urn:microsoft.com/office/officeart/2005/8/layout/vList4"/>
    <dgm:cxn modelId="{990B3234-41ED-4D13-801E-323734726252}" type="presParOf" srcId="{0A4E986A-3950-4388-BA05-12AD7BF9587D}" destId="{868412D7-2B3C-4F67-A9BD-AEEA2433C240}" srcOrd="1" destOrd="0" presId="urn:microsoft.com/office/officeart/2005/8/layout/vList4"/>
    <dgm:cxn modelId="{A9D648A8-DD96-4667-9EC4-A2C69307D77C}" type="presParOf" srcId="{0A4E986A-3950-4388-BA05-12AD7BF9587D}" destId="{1C7F4F11-2162-4ED0-B3B1-03344F66DEE4}" srcOrd="2" destOrd="0" presId="urn:microsoft.com/office/officeart/2005/8/layout/vList4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EAE99-BA2B-4F2C-A3D6-010195E989BE}">
      <dsp:nvSpPr>
        <dsp:cNvPr id="0" name=""/>
        <dsp:cNvSpPr/>
      </dsp:nvSpPr>
      <dsp:spPr>
        <a:xfrm>
          <a:off x="0" y="21697"/>
          <a:ext cx="7925858" cy="158259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OPTTI Internet site </a:t>
          </a:r>
          <a:r>
            <a:rPr lang="en-US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has become part of the common Internet portal for information and management of the Structural and Cohesion Funds in Bulgaria</a:t>
          </a:r>
          <a:r>
            <a:rPr lang="bg-BG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:</a:t>
          </a:r>
          <a:r>
            <a:rPr lang="bg-BG" sz="1300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 </a:t>
          </a:r>
          <a:r>
            <a:rPr lang="en-GB" sz="13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1"/>
            </a:rPr>
            <a:t>https://www.eufunds.bg/bg/optti</a:t>
          </a:r>
          <a:endParaRPr lang="en-US" sz="13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9784" y="68050"/>
        <a:ext cx="6089720" cy="1489889"/>
      </dsp:txXfrm>
    </dsp:sp>
    <dsp:sp modelId="{F80D9D76-6379-41D0-A4E9-12D7FC30F006}">
      <dsp:nvSpPr>
        <dsp:cNvPr id="0" name=""/>
        <dsp:cNvSpPr/>
      </dsp:nvSpPr>
      <dsp:spPr>
        <a:xfrm>
          <a:off x="168341" y="266642"/>
          <a:ext cx="1465903" cy="13130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A8305-5DD8-43CE-80C4-0E3D54D4C31C}">
      <dsp:nvSpPr>
        <dsp:cNvPr id="0" name=""/>
        <dsp:cNvSpPr/>
      </dsp:nvSpPr>
      <dsp:spPr>
        <a:xfrm>
          <a:off x="0" y="1763850"/>
          <a:ext cx="7925858" cy="158259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official You </a:t>
          </a:r>
          <a:r>
            <a:rPr lang="en-US" sz="1300" b="1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tube </a:t>
          </a: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channel of OPTTI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has about 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500 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thousands views and more than 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870 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subscribers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bg-BG" sz="1300" i="0" kern="12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most views video-material </a:t>
          </a:r>
          <a:r>
            <a:rPr lang="en-US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“Struma” motorway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: 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r>
            <a:rPr lang="en-US" sz="1300" i="0" kern="120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Krupnik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</a:t>
          </a:r>
          <a:r>
            <a:rPr lang="en-US" sz="1300" i="0" kern="120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Kresna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” 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 </a:t>
          </a:r>
          <a:r>
            <a:rPr lang="bg-BG" sz="1300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3D 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visualization of Lot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bg-BG" sz="1300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3.2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en-US" sz="1300" i="0" kern="120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3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3"/>
            </a:rPr>
            <a:t>https://goo.gl/n6QagT</a:t>
          </a:r>
          <a:endParaRPr lang="en-US" sz="1300" b="1" i="0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9784" y="1810203"/>
        <a:ext cx="6089720" cy="1489889"/>
      </dsp:txXfrm>
    </dsp:sp>
    <dsp:sp modelId="{67174679-8D03-483A-AE01-F3E3033D697A}">
      <dsp:nvSpPr>
        <dsp:cNvPr id="0" name=""/>
        <dsp:cNvSpPr/>
      </dsp:nvSpPr>
      <dsp:spPr>
        <a:xfrm>
          <a:off x="294267" y="2055083"/>
          <a:ext cx="1313156" cy="95414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9BFED-12F9-49B9-84AC-C90D4061605B}">
      <dsp:nvSpPr>
        <dsp:cNvPr id="0" name=""/>
        <dsp:cNvSpPr/>
      </dsp:nvSpPr>
      <dsp:spPr>
        <a:xfrm>
          <a:off x="0" y="3481711"/>
          <a:ext cx="7925858" cy="158259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Instagram </a:t>
          </a: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profile of OPTTI </a:t>
          </a:r>
          <a:r>
            <a:rPr lang="en-US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has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133 subscribers and more than 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</a:t>
          </a:r>
          <a:r>
            <a:rPr lang="en-US" sz="1300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70</a:t>
          </a:r>
          <a:r>
            <a:rPr lang="bg-BG" sz="1300" i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actual photos and videos of the projects of the programme published</a:t>
          </a:r>
          <a:r>
            <a:rPr lang="bg-BG" sz="130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en-US" sz="1300" i="0" kern="12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 most watched video </a:t>
          </a:r>
          <a:r>
            <a:rPr lang="en-US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is about the newly constructed metro station “</a:t>
          </a:r>
          <a:r>
            <a:rPr lang="en-US" sz="1300" b="0" i="0" kern="120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Krasno</a:t>
          </a:r>
          <a:r>
            <a:rPr lang="en-US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300" b="0" i="0" kern="120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selo</a:t>
          </a:r>
          <a:r>
            <a:rPr lang="bg-BG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“</a:t>
          </a:r>
          <a:r>
            <a:rPr lang="en-US" sz="1300" b="0" i="1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</a:t>
          </a:r>
          <a:r>
            <a:rPr lang="en-US" sz="1300" b="0" i="1" kern="1200" dirty="0" err="1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ït</a:t>
          </a:r>
          <a:r>
            <a:rPr lang="en-US" sz="1300" b="0" i="1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has reached almost 1</a:t>
          </a:r>
          <a:r>
            <a:rPr lang="bg-BG" sz="1300" b="0" i="1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000 </a:t>
          </a:r>
          <a:r>
            <a:rPr lang="en-US" sz="1300" b="0" i="1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users of the platform</a:t>
          </a:r>
          <a:r>
            <a:rPr lang="bg-BG" sz="1300" b="0" i="0" kern="1200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. </a:t>
          </a:r>
          <a:endParaRPr lang="en-US" sz="1300" b="0" i="0" kern="120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3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xmlns:r="http://schemas.openxmlformats.org/officeDocument/2006/relationships" r:id="rId4"/>
            </a:rPr>
            <a:t>https://goo.gl/3lEwuB</a:t>
          </a:r>
          <a:endParaRPr lang="en-US" sz="1300" b="1" i="0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89784" y="3528064"/>
        <a:ext cx="6089720" cy="1489889"/>
      </dsp:txXfrm>
    </dsp:sp>
    <dsp:sp modelId="{868412D7-2B3C-4F67-A9BD-AEEA2433C240}">
      <dsp:nvSpPr>
        <dsp:cNvPr id="0" name=""/>
        <dsp:cNvSpPr/>
      </dsp:nvSpPr>
      <dsp:spPr>
        <a:xfrm>
          <a:off x="355970" y="3775295"/>
          <a:ext cx="1189750" cy="995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42ACB-C84A-465E-B69B-ECDB390CD78F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B7423-8D9A-489A-9A51-36224B0594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2419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A816F-DAB5-41F4-A8A7-5462E1190ABB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A5905-5650-4C7B-B28F-09935958860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580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704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319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7923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13764" y="251343"/>
            <a:ext cx="11546541" cy="993189"/>
          </a:xfrm>
          <a:ln>
            <a:noFill/>
          </a:ln>
        </p:spPr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" y="172486"/>
            <a:ext cx="2353236" cy="886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010" y="89702"/>
            <a:ext cx="1345659" cy="10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359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6687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017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7204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2914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571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25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FDCF-D85D-48AB-BBC3-5BCB6BFB9461}" type="datetimeFigureOut">
              <a:rPr lang="bg-BG" smtClean="0"/>
              <a:t>7.8.2020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A013-D2A6-493B-A44B-7993463BC3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212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eufunds.bg/bg/optti/node/31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watch?v=6HkqaZqJIb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4" y="2244032"/>
            <a:ext cx="5528521" cy="40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62585" y="0"/>
            <a:ext cx="9689909" cy="1936845"/>
          </a:xfrm>
          <a:prstGeom prst="rect">
            <a:avLst/>
          </a:prstGeom>
          <a:ex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ITIZEN’S SUMMARY ON</a:t>
            </a:r>
            <a:endParaRPr lang="bg-BG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bg-BG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IMPLEMENTATION REPORT</a:t>
            </a:r>
            <a:endParaRPr lang="bg-BG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0385" y="2797791"/>
            <a:ext cx="5904930" cy="2414637"/>
          </a:xfrm>
          <a:prstGeom prst="rect">
            <a:avLst/>
          </a:prstGeom>
          <a:ex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Operational Programme on</a:t>
            </a:r>
            <a:endParaRPr lang="bg-BG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“Transport and Transport Infrastructure”</a:t>
            </a:r>
            <a:endParaRPr lang="bg-BG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bg-BG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2014 - 2020</a:t>
            </a:r>
            <a:endParaRPr lang="bg-BG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87159" y="297039"/>
            <a:ext cx="6758219" cy="72007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Sociological survey</a:t>
            </a:r>
            <a:endParaRPr kumimoji="0" lang="bg-BG" sz="2800" b="0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ular Callout 5"/>
          <p:cNvSpPr/>
          <p:nvPr/>
        </p:nvSpPr>
        <p:spPr>
          <a:xfrm>
            <a:off x="665161" y="1369484"/>
            <a:ext cx="4753506" cy="1018116"/>
          </a:xfrm>
          <a:prstGeom prst="wedge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more information about the survey and OPTTI</a:t>
            </a:r>
            <a:r>
              <a:rPr kumimoji="0" 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2014-2020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here</a:t>
            </a:r>
            <a:r>
              <a:rPr kumimoji="0" 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https://www.eufunds.bg/bg/optti/node/3127</a:t>
            </a:r>
            <a:endParaRPr kumimoji="0" lang="bg-BG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02" y="2959885"/>
            <a:ext cx="5855742" cy="3293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04" y="2017210"/>
            <a:ext cx="6626396" cy="37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3599954" y="401055"/>
            <a:ext cx="5472608" cy="867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and communication</a:t>
            </a:r>
            <a:endParaRPr kumimoji="0" lang="bg-BG" sz="2800" b="0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иране 2"/>
          <p:cNvGrpSpPr/>
          <p:nvPr/>
        </p:nvGrpSpPr>
        <p:grpSpPr>
          <a:xfrm>
            <a:off x="263525" y="1340768"/>
            <a:ext cx="10929408" cy="5270500"/>
            <a:chOff x="223838" y="1484313"/>
            <a:chExt cx="8880475" cy="5270500"/>
          </a:xfrm>
        </p:grpSpPr>
        <p:sp>
          <p:nvSpPr>
            <p:cNvPr id="4" name="Pentagon 2"/>
            <p:cNvSpPr/>
            <p:nvPr/>
          </p:nvSpPr>
          <p:spPr>
            <a:xfrm>
              <a:off x="1798638" y="1484313"/>
              <a:ext cx="3708400" cy="1366837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project for the extension of Sofia metro had been presented in front of participants in a seminar for journalists in Brussels about 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“Kaleidoscope of the European investments today and tomorrow</a:t>
              </a:r>
              <a:r>
                <a:rPr kumimoji="0" lang="bg-BG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“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1484313"/>
              <a:ext cx="3308350" cy="209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entagon 9"/>
            <p:cNvSpPr/>
            <p:nvPr/>
          </p:nvSpPr>
          <p:spPr>
            <a:xfrm>
              <a:off x="2087563" y="5268119"/>
              <a:ext cx="3708400" cy="1471613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Few of the Bulgarian infrastructural transport projects, built with the financial support of OPTTI, have been distinguished in another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competition of the European Commission and as an award printed on post cards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4500563"/>
              <a:ext cx="3308350" cy="225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entagon 11"/>
            <p:cNvSpPr/>
            <p:nvPr/>
          </p:nvSpPr>
          <p:spPr>
            <a:xfrm>
              <a:off x="223838" y="3049587"/>
              <a:ext cx="3049587" cy="1716758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OPTTI railway project has been awarded in a competition of the European Commission under the initiative 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“Europe in my region</a:t>
              </a:r>
              <a:r>
                <a:rPr kumimoji="0" lang="bg-BG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“</a:t>
              </a: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4"/>
                </a:rPr>
                <a:t>https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hlinkClick r:id="rId4"/>
                </a:rPr>
                <a:t>://www.youtube.com/watch?v=6HkqaZqJIbE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425" y="3049588"/>
              <a:ext cx="1812925" cy="203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Картина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27" y="4488487"/>
            <a:ext cx="385200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77503" y="470993"/>
            <a:ext cx="6758219" cy="72007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OPTTI in the digital space</a:t>
            </a:r>
            <a:endParaRPr kumimoji="0" lang="bg-BG" sz="2800" b="0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иране 5"/>
          <p:cNvGrpSpPr/>
          <p:nvPr/>
        </p:nvGrpSpPr>
        <p:grpSpPr>
          <a:xfrm>
            <a:off x="2493683" y="1340726"/>
            <a:ext cx="7925858" cy="5064307"/>
            <a:chOff x="2488142" y="1607426"/>
            <a:chExt cx="7397415" cy="4752528"/>
          </a:xfrm>
        </p:grpSpPr>
        <p:graphicFrame>
          <p:nvGraphicFramePr>
            <p:cNvPr id="4" name="Diagram 2"/>
            <p:cNvGraphicFramePr/>
            <p:nvPr>
              <p:extLst>
                <p:ext uri="{D42A27DB-BD31-4B8C-83A1-F6EECF244321}">
                  <p14:modId xmlns:p14="http://schemas.microsoft.com/office/powerpoint/2010/main" val="37686950"/>
                </p:ext>
              </p:extLst>
            </p:nvPr>
          </p:nvGraphicFramePr>
          <p:xfrm>
            <a:off x="2488142" y="1607426"/>
            <a:ext cx="7397415" cy="47525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316" y="3465513"/>
              <a:ext cx="136842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8397" y="111146"/>
            <a:ext cx="6758219" cy="720079"/>
          </a:xfrm>
          <a:noFill/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OPTTI in 2</a:t>
            </a:r>
            <a:r>
              <a:rPr lang="bg-BG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019</a:t>
            </a:r>
            <a:endParaRPr lang="bg-BG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5" y="1410661"/>
            <a:ext cx="2056249" cy="5140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56" y="1371600"/>
            <a:ext cx="2058365" cy="5145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87" y="1400550"/>
            <a:ext cx="2060294" cy="5150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6" y="1330185"/>
            <a:ext cx="2088439" cy="52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3"/>
          <p:cNvGrpSpPr/>
          <p:nvPr/>
        </p:nvGrpSpPr>
        <p:grpSpPr>
          <a:xfrm>
            <a:off x="564612" y="1337481"/>
            <a:ext cx="6777883" cy="5308979"/>
            <a:chOff x="23327" y="1924347"/>
            <a:chExt cx="6095999" cy="4566263"/>
          </a:xfrm>
        </p:grpSpPr>
        <p:sp>
          <p:nvSpPr>
            <p:cNvPr id="5" name="Свободна форма 4"/>
            <p:cNvSpPr/>
            <p:nvPr/>
          </p:nvSpPr>
          <p:spPr>
            <a:xfrm>
              <a:off x="1590784" y="2191436"/>
              <a:ext cx="4242816" cy="479713"/>
            </a:xfrm>
            <a:custGeom>
              <a:avLst/>
              <a:gdLst>
                <a:gd name="connsiteX0" fmla="*/ 0 w 4242816"/>
                <a:gd name="connsiteY0" fmla="*/ 47971 h 479713"/>
                <a:gd name="connsiteX1" fmla="*/ 47971 w 4242816"/>
                <a:gd name="connsiteY1" fmla="*/ 0 h 479713"/>
                <a:gd name="connsiteX2" fmla="*/ 4194845 w 4242816"/>
                <a:gd name="connsiteY2" fmla="*/ 0 h 479713"/>
                <a:gd name="connsiteX3" fmla="*/ 4242816 w 4242816"/>
                <a:gd name="connsiteY3" fmla="*/ 47971 h 479713"/>
                <a:gd name="connsiteX4" fmla="*/ 4242816 w 4242816"/>
                <a:gd name="connsiteY4" fmla="*/ 431742 h 479713"/>
                <a:gd name="connsiteX5" fmla="*/ 4194845 w 4242816"/>
                <a:gd name="connsiteY5" fmla="*/ 479713 h 479713"/>
                <a:gd name="connsiteX6" fmla="*/ 47971 w 4242816"/>
                <a:gd name="connsiteY6" fmla="*/ 479713 h 479713"/>
                <a:gd name="connsiteX7" fmla="*/ 0 w 4242816"/>
                <a:gd name="connsiteY7" fmla="*/ 431742 h 479713"/>
                <a:gd name="connsiteX8" fmla="*/ 0 w 4242816"/>
                <a:gd name="connsiteY8" fmla="*/ 47971 h 47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42816" h="479713">
                  <a:moveTo>
                    <a:pt x="0" y="47971"/>
                  </a:moveTo>
                  <a:cubicBezTo>
                    <a:pt x="0" y="21477"/>
                    <a:pt x="21477" y="0"/>
                    <a:pt x="47971" y="0"/>
                  </a:cubicBezTo>
                  <a:lnTo>
                    <a:pt x="4194845" y="0"/>
                  </a:lnTo>
                  <a:cubicBezTo>
                    <a:pt x="4221339" y="0"/>
                    <a:pt x="4242816" y="21477"/>
                    <a:pt x="4242816" y="47971"/>
                  </a:cubicBezTo>
                  <a:lnTo>
                    <a:pt x="4242816" y="431742"/>
                  </a:lnTo>
                  <a:cubicBezTo>
                    <a:pt x="4242816" y="458236"/>
                    <a:pt x="4221339" y="479713"/>
                    <a:pt x="4194845" y="479713"/>
                  </a:cubicBezTo>
                  <a:lnTo>
                    <a:pt x="47971" y="479713"/>
                  </a:lnTo>
                  <a:cubicBezTo>
                    <a:pt x="21477" y="479713"/>
                    <a:pt x="0" y="458236"/>
                    <a:pt x="0" y="431742"/>
                  </a:cubicBezTo>
                  <a:lnTo>
                    <a:pt x="0" y="4797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907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633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 EUR railway infrastructure</a:t>
              </a:r>
              <a:endParaRPr lang="en-US" sz="1200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Закръглен правоъгълник 5"/>
            <p:cNvSpPr/>
            <p:nvPr/>
          </p:nvSpPr>
          <p:spPr>
            <a:xfrm>
              <a:off x="93047" y="1924347"/>
              <a:ext cx="2409053" cy="1208532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/>
              </a:stretch>
            </a:blipFill>
            <a:effectLst>
              <a:innerShdw>
                <a:prstClr val="black">
                  <a:alpha val="91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вободна форма 6"/>
            <p:cNvSpPr/>
            <p:nvPr/>
          </p:nvSpPr>
          <p:spPr>
            <a:xfrm>
              <a:off x="156958" y="3302872"/>
              <a:ext cx="3458321" cy="498226"/>
            </a:xfrm>
            <a:custGeom>
              <a:avLst/>
              <a:gdLst>
                <a:gd name="connsiteX0" fmla="*/ 0 w 3458321"/>
                <a:gd name="connsiteY0" fmla="*/ 49823 h 498226"/>
                <a:gd name="connsiteX1" fmla="*/ 49823 w 3458321"/>
                <a:gd name="connsiteY1" fmla="*/ 0 h 498226"/>
                <a:gd name="connsiteX2" fmla="*/ 3408498 w 3458321"/>
                <a:gd name="connsiteY2" fmla="*/ 0 h 498226"/>
                <a:gd name="connsiteX3" fmla="*/ 3458321 w 3458321"/>
                <a:gd name="connsiteY3" fmla="*/ 49823 h 498226"/>
                <a:gd name="connsiteX4" fmla="*/ 3458321 w 3458321"/>
                <a:gd name="connsiteY4" fmla="*/ 448403 h 498226"/>
                <a:gd name="connsiteX5" fmla="*/ 3408498 w 3458321"/>
                <a:gd name="connsiteY5" fmla="*/ 498226 h 498226"/>
                <a:gd name="connsiteX6" fmla="*/ 49823 w 3458321"/>
                <a:gd name="connsiteY6" fmla="*/ 498226 h 498226"/>
                <a:gd name="connsiteX7" fmla="*/ 0 w 3458321"/>
                <a:gd name="connsiteY7" fmla="*/ 448403 h 498226"/>
                <a:gd name="connsiteX8" fmla="*/ 0 w 3458321"/>
                <a:gd name="connsiteY8" fmla="*/ 49823 h 49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8321" h="498226">
                  <a:moveTo>
                    <a:pt x="0" y="49823"/>
                  </a:moveTo>
                  <a:cubicBezTo>
                    <a:pt x="0" y="22307"/>
                    <a:pt x="22307" y="0"/>
                    <a:pt x="49823" y="0"/>
                  </a:cubicBezTo>
                  <a:lnTo>
                    <a:pt x="3408498" y="0"/>
                  </a:lnTo>
                  <a:cubicBezTo>
                    <a:pt x="3436014" y="0"/>
                    <a:pt x="3458321" y="22307"/>
                    <a:pt x="3458321" y="49823"/>
                  </a:cubicBezTo>
                  <a:lnTo>
                    <a:pt x="3458321" y="448403"/>
                  </a:lnTo>
                  <a:cubicBezTo>
                    <a:pt x="3458321" y="475919"/>
                    <a:pt x="3436014" y="498226"/>
                    <a:pt x="3408498" y="498226"/>
                  </a:cubicBezTo>
                  <a:lnTo>
                    <a:pt x="49823" y="498226"/>
                  </a:lnTo>
                  <a:cubicBezTo>
                    <a:pt x="22307" y="498226"/>
                    <a:pt x="0" y="475919"/>
                    <a:pt x="0" y="448403"/>
                  </a:cubicBezTo>
                  <a:lnTo>
                    <a:pt x="0" y="498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8838" tIns="76200" rIns="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71</a:t>
              </a:r>
              <a:r>
                <a:rPr lang="en-US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 EUR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road infrastructure</a:t>
              </a:r>
              <a:endParaRPr lang="en-US" sz="1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Закръглен правоъгълник 7"/>
            <p:cNvSpPr/>
            <p:nvPr/>
          </p:nvSpPr>
          <p:spPr>
            <a:xfrm>
              <a:off x="3615280" y="2871350"/>
              <a:ext cx="2504046" cy="1318513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вободна форма 8"/>
            <p:cNvSpPr/>
            <p:nvPr/>
          </p:nvSpPr>
          <p:spPr>
            <a:xfrm>
              <a:off x="2077248" y="4313903"/>
              <a:ext cx="3884736" cy="533953"/>
            </a:xfrm>
            <a:custGeom>
              <a:avLst/>
              <a:gdLst>
                <a:gd name="connsiteX0" fmla="*/ 0 w 3884736"/>
                <a:gd name="connsiteY0" fmla="*/ 53395 h 533953"/>
                <a:gd name="connsiteX1" fmla="*/ 53395 w 3884736"/>
                <a:gd name="connsiteY1" fmla="*/ 0 h 533953"/>
                <a:gd name="connsiteX2" fmla="*/ 3831341 w 3884736"/>
                <a:gd name="connsiteY2" fmla="*/ 0 h 533953"/>
                <a:gd name="connsiteX3" fmla="*/ 3884736 w 3884736"/>
                <a:gd name="connsiteY3" fmla="*/ 53395 h 533953"/>
                <a:gd name="connsiteX4" fmla="*/ 3884736 w 3884736"/>
                <a:gd name="connsiteY4" fmla="*/ 480558 h 533953"/>
                <a:gd name="connsiteX5" fmla="*/ 3831341 w 3884736"/>
                <a:gd name="connsiteY5" fmla="*/ 533953 h 533953"/>
                <a:gd name="connsiteX6" fmla="*/ 53395 w 3884736"/>
                <a:gd name="connsiteY6" fmla="*/ 533953 h 533953"/>
                <a:gd name="connsiteX7" fmla="*/ 0 w 3884736"/>
                <a:gd name="connsiteY7" fmla="*/ 480558 h 533953"/>
                <a:gd name="connsiteX8" fmla="*/ 0 w 3884736"/>
                <a:gd name="connsiteY8" fmla="*/ 53395 h 5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4736" h="533953">
                  <a:moveTo>
                    <a:pt x="0" y="53395"/>
                  </a:moveTo>
                  <a:cubicBezTo>
                    <a:pt x="0" y="23906"/>
                    <a:pt x="23906" y="0"/>
                    <a:pt x="53395" y="0"/>
                  </a:cubicBezTo>
                  <a:lnTo>
                    <a:pt x="3831341" y="0"/>
                  </a:lnTo>
                  <a:cubicBezTo>
                    <a:pt x="3860830" y="0"/>
                    <a:pt x="3884736" y="23906"/>
                    <a:pt x="3884736" y="53395"/>
                  </a:cubicBezTo>
                  <a:lnTo>
                    <a:pt x="3884736" y="480558"/>
                  </a:lnTo>
                  <a:cubicBezTo>
                    <a:pt x="3884736" y="510047"/>
                    <a:pt x="3860830" y="533953"/>
                    <a:pt x="3831341" y="533953"/>
                  </a:cubicBezTo>
                  <a:lnTo>
                    <a:pt x="53395" y="533953"/>
                  </a:lnTo>
                  <a:cubicBezTo>
                    <a:pt x="23906" y="533953"/>
                    <a:pt x="0" y="510047"/>
                    <a:pt x="0" y="480558"/>
                  </a:cubicBezTo>
                  <a:lnTo>
                    <a:pt x="0" y="5339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7371" tIns="76200" rIns="76199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42</a:t>
              </a:r>
              <a:r>
                <a:rPr lang="en-US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 EUR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metro and intermodality</a:t>
              </a:r>
              <a:endParaRPr lang="en-US" sz="1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Закръглен правоъгълник 9"/>
            <p:cNvSpPr/>
            <p:nvPr/>
          </p:nvSpPr>
          <p:spPr>
            <a:xfrm>
              <a:off x="23327" y="4024735"/>
              <a:ext cx="2143365" cy="1291138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вободна форма 10"/>
            <p:cNvSpPr/>
            <p:nvPr/>
          </p:nvSpPr>
          <p:spPr>
            <a:xfrm>
              <a:off x="23327" y="5516075"/>
              <a:ext cx="4045305" cy="533953"/>
            </a:xfrm>
            <a:custGeom>
              <a:avLst/>
              <a:gdLst>
                <a:gd name="connsiteX0" fmla="*/ 0 w 4045305"/>
                <a:gd name="connsiteY0" fmla="*/ 53395 h 533953"/>
                <a:gd name="connsiteX1" fmla="*/ 53395 w 4045305"/>
                <a:gd name="connsiteY1" fmla="*/ 0 h 533953"/>
                <a:gd name="connsiteX2" fmla="*/ 3991910 w 4045305"/>
                <a:gd name="connsiteY2" fmla="*/ 0 h 533953"/>
                <a:gd name="connsiteX3" fmla="*/ 4045305 w 4045305"/>
                <a:gd name="connsiteY3" fmla="*/ 53395 h 533953"/>
                <a:gd name="connsiteX4" fmla="*/ 4045305 w 4045305"/>
                <a:gd name="connsiteY4" fmla="*/ 480558 h 533953"/>
                <a:gd name="connsiteX5" fmla="*/ 3991910 w 4045305"/>
                <a:gd name="connsiteY5" fmla="*/ 533953 h 533953"/>
                <a:gd name="connsiteX6" fmla="*/ 53395 w 4045305"/>
                <a:gd name="connsiteY6" fmla="*/ 533953 h 533953"/>
                <a:gd name="connsiteX7" fmla="*/ 0 w 4045305"/>
                <a:gd name="connsiteY7" fmla="*/ 480558 h 533953"/>
                <a:gd name="connsiteX8" fmla="*/ 0 w 4045305"/>
                <a:gd name="connsiteY8" fmla="*/ 53395 h 5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5305" h="533953">
                  <a:moveTo>
                    <a:pt x="0" y="53395"/>
                  </a:moveTo>
                  <a:cubicBezTo>
                    <a:pt x="0" y="23906"/>
                    <a:pt x="23906" y="0"/>
                    <a:pt x="53395" y="0"/>
                  </a:cubicBezTo>
                  <a:lnTo>
                    <a:pt x="3991910" y="0"/>
                  </a:lnTo>
                  <a:cubicBezTo>
                    <a:pt x="4021399" y="0"/>
                    <a:pt x="4045305" y="23906"/>
                    <a:pt x="4045305" y="53395"/>
                  </a:cubicBezTo>
                  <a:lnTo>
                    <a:pt x="4045305" y="480558"/>
                  </a:lnTo>
                  <a:cubicBezTo>
                    <a:pt x="4045305" y="510047"/>
                    <a:pt x="4021399" y="533953"/>
                    <a:pt x="3991910" y="533953"/>
                  </a:cubicBezTo>
                  <a:lnTo>
                    <a:pt x="53395" y="533953"/>
                  </a:lnTo>
                  <a:cubicBezTo>
                    <a:pt x="23906" y="533953"/>
                    <a:pt x="0" y="510047"/>
                    <a:pt x="0" y="480558"/>
                  </a:cubicBezTo>
                  <a:lnTo>
                    <a:pt x="0" y="5339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138" tIns="76200" rIns="76201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70</a:t>
              </a:r>
              <a:r>
                <a:rPr lang="bg-BG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en-US" sz="1200" b="1" kern="12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EUR management and service innovations</a:t>
              </a:r>
              <a:endParaRPr lang="en-US" sz="1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Закръглен правоъгълник 11"/>
            <p:cNvSpPr/>
            <p:nvPr/>
          </p:nvSpPr>
          <p:spPr>
            <a:xfrm>
              <a:off x="4003734" y="5315873"/>
              <a:ext cx="2115592" cy="1174737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TextBox 3"/>
          <p:cNvSpPr txBox="1"/>
          <p:nvPr/>
        </p:nvSpPr>
        <p:spPr>
          <a:xfrm>
            <a:off x="7933960" y="2032497"/>
            <a:ext cx="3034522" cy="4031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Clr>
                <a:srgbClr val="30ACEC">
                  <a:lumMod val="75000"/>
                </a:srgbClr>
              </a:buClr>
              <a:defRPr/>
            </a:pP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OPTTI implementation goes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challenges, difficulties, but nevertheless meets success.</a:t>
            </a:r>
          </a:p>
          <a:p>
            <a:pPr algn="just">
              <a:spcBef>
                <a:spcPts val="1200"/>
              </a:spcBef>
              <a:buClr>
                <a:srgbClr val="30ACEC">
                  <a:lumMod val="75000"/>
                </a:srgbClr>
              </a:buClr>
              <a:defRPr/>
            </a:pP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2019 the road sector projects keep the pace in positive direction.</a:t>
            </a:r>
          </a:p>
          <a:p>
            <a:pPr algn="just">
              <a:spcBef>
                <a:spcPts val="1200"/>
              </a:spcBef>
              <a:buClr>
                <a:srgbClr val="30ACEC">
                  <a:lumMod val="75000"/>
                </a:srgbClr>
              </a:buClr>
              <a:defRPr/>
            </a:pP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 major projects for the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construction of Sofia metro Line 3 are being implemented. </a:t>
            </a:r>
          </a:p>
          <a:p>
            <a:pPr algn="just">
              <a:spcBef>
                <a:spcPts val="1200"/>
              </a:spcBef>
              <a:buClr>
                <a:srgbClr val="30ACEC">
                  <a:lumMod val="75000"/>
                </a:srgbClr>
              </a:buClr>
              <a:defRPr/>
            </a:pP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rate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investments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railway sector and in innovation projects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remained not enough sufficient.</a:t>
            </a:r>
          </a:p>
          <a:p>
            <a:pPr algn="just">
              <a:spcBef>
                <a:spcPts val="1200"/>
              </a:spcBef>
              <a:buClr>
                <a:srgbClr val="30ACEC">
                  <a:lumMod val="75000"/>
                </a:srgbClr>
              </a:buClr>
              <a:defRPr/>
            </a:pP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to the fact that main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milestones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been achieved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reallocation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performance reserve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the Priority Axes of the Programme has been undertaken in 2019</a:t>
            </a:r>
            <a:r>
              <a:rPr lang="bg-BG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32070" y="358873"/>
            <a:ext cx="8208912" cy="760650"/>
          </a:xfrm>
          <a:extLst/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Programme’s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budget</a:t>
            </a:r>
            <a:endParaRPr lang="bg-BG" sz="28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319090" y="121807"/>
            <a:ext cx="8208912" cy="1152024"/>
          </a:xfrm>
          <a:noFill/>
          <a:extLst/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 </a:t>
            </a:r>
            <a:r>
              <a:rPr lang="en-U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 </a:t>
            </a:r>
            <a:endParaRPr lang="bg-BG" sz="28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ular Callout 2"/>
          <p:cNvSpPr/>
          <p:nvPr/>
        </p:nvSpPr>
        <p:spPr>
          <a:xfrm rot="20656926">
            <a:off x="535224" y="2943593"/>
            <a:ext cx="3567732" cy="2209172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operational 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a financial plan 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 by year.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funds 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for a given year must be converted into payments by the end of the third year from the 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 milestones are not achieved</a:t>
            </a:r>
            <a:r>
              <a:rPr lang="bg-BG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funds will be lost concerning 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application of the 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called “</a:t>
            </a:r>
            <a:r>
              <a:rPr lang="en-US" sz="12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decommitment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rule (N+3</a:t>
            </a:r>
            <a:r>
              <a:rPr lang="en-US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sz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“. </a:t>
            </a:r>
            <a:endParaRPr lang="bg-BG" sz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ular Callout 2"/>
          <p:cNvSpPr/>
          <p:nvPr/>
        </p:nvSpPr>
        <p:spPr>
          <a:xfrm rot="909724">
            <a:off x="8447465" y="2897849"/>
            <a:ext cx="3284161" cy="1912261"/>
          </a:xfrm>
          <a:prstGeom prst="wedgeRectCallou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Nevertheless of the difficulties met, the overall financial</a:t>
            </a:r>
            <a:r>
              <a:rPr lang="en-US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</a:t>
            </a:r>
            <a:r>
              <a:rPr lang="en-US" sz="1200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 has </a:t>
            </a:r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 achieved</a:t>
            </a:r>
            <a:r>
              <a:rPr lang="en-US" sz="12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more than 11</a:t>
            </a:r>
            <a:r>
              <a:rPr lang="bg-BG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in 2019 and no </a:t>
            </a:r>
            <a:r>
              <a:rPr lang="en-US" sz="1200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of funds is </a:t>
            </a:r>
            <a:r>
              <a:rPr lang="en-US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being expected</a:t>
            </a:r>
            <a:r>
              <a:rPr lang="bg-BG" sz="1200" b="1" i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200" b="1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8" y="1134935"/>
            <a:ext cx="2217464" cy="554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09" y="275284"/>
            <a:ext cx="6758219" cy="720079"/>
          </a:xfrm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Railway transport</a:t>
            </a:r>
            <a:endParaRPr lang="bg-BG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4804474" y="1069805"/>
            <a:ext cx="3869626" cy="376237"/>
          </a:xfrm>
          <a:prstGeom prst="wedge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Railway section</a:t>
            </a:r>
            <a:r>
              <a:rPr lang="bg-BG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„</a:t>
            </a:r>
            <a:r>
              <a:rPr lang="en-US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Skutare</a:t>
            </a:r>
            <a:r>
              <a:rPr lang="bg-BG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US" sz="1400" b="1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Orizovo</a:t>
            </a:r>
            <a:r>
              <a:rPr lang="bg-BG" sz="1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endParaRPr lang="bg-BG" sz="1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иране 3"/>
          <p:cNvGrpSpPr/>
          <p:nvPr/>
        </p:nvGrpSpPr>
        <p:grpSpPr>
          <a:xfrm>
            <a:off x="1445109" y="1648743"/>
            <a:ext cx="9295679" cy="5108575"/>
            <a:chOff x="527050" y="1592263"/>
            <a:chExt cx="8435975" cy="5108575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527050" y="1592263"/>
              <a:ext cx="4608513" cy="2744787"/>
              <a:chOff x="4422886" y="1047165"/>
              <a:chExt cx="4607572" cy="2744531"/>
            </a:xfrm>
          </p:grpSpPr>
          <p:pic>
            <p:nvPicPr>
              <p:cNvPr id="9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986"/>
              <a:stretch>
                <a:fillRect/>
              </a:stretch>
            </p:blipFill>
            <p:spPr bwMode="auto">
              <a:xfrm>
                <a:off x="4442790" y="1047165"/>
                <a:ext cx="2588842" cy="1278882"/>
              </a:xfrm>
              <a:prstGeom prst="rect">
                <a:avLst/>
              </a:prstGeom>
              <a:noFill/>
              <a:effectLst>
                <a:glow rad="228600">
                  <a:schemeClr val="bg1">
                    <a:lumMod val="50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165"/>
              <a:stretch>
                <a:fillRect/>
              </a:stretch>
            </p:blipFill>
            <p:spPr bwMode="auto">
              <a:xfrm>
                <a:off x="7113871" y="1162027"/>
                <a:ext cx="1916587" cy="2432764"/>
              </a:xfrm>
              <a:prstGeom prst="rect">
                <a:avLst/>
              </a:prstGeom>
              <a:noFill/>
              <a:effectLst>
                <a:glow rad="228600">
                  <a:schemeClr val="bg1">
                    <a:lumMod val="50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93" r="533" b="7713"/>
              <a:stretch>
                <a:fillRect/>
              </a:stretch>
            </p:blipFill>
            <p:spPr bwMode="auto">
              <a:xfrm>
                <a:off x="4422886" y="2349269"/>
                <a:ext cx="2628650" cy="1442427"/>
              </a:xfrm>
              <a:prstGeom prst="rect">
                <a:avLst/>
              </a:prstGeom>
              <a:noFill/>
              <a:effectLst>
                <a:glow rad="228600">
                  <a:schemeClr val="bg1">
                    <a:lumMod val="50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" r="10255" b="18538"/>
            <a:stretch>
              <a:fillRect/>
            </a:stretch>
          </p:blipFill>
          <p:spPr bwMode="auto">
            <a:xfrm>
              <a:off x="1835150" y="4432300"/>
              <a:ext cx="2952750" cy="2268538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"/>
            <p:cNvSpPr/>
            <p:nvPr/>
          </p:nvSpPr>
          <p:spPr>
            <a:xfrm>
              <a:off x="5218113" y="1592263"/>
              <a:ext cx="3744912" cy="30733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600"/>
                </a:spcBef>
                <a:spcAft>
                  <a:spcPts val="0"/>
                </a:spcAft>
                <a:buClr>
                  <a:srgbClr val="30ACEC">
                    <a:lumMod val="75000"/>
                  </a:srgbClr>
                </a:buClr>
                <a:defRPr/>
              </a:pP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reconstruction of 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26 km railway section “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Skutare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- 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Orizovo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”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(part of the railway line “Plovdiv – Burgas”) has been completed. </a:t>
              </a:r>
            </a:p>
            <a:p>
              <a:pPr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Rehabilitation activities have been carried out </a:t>
              </a:r>
              <a:r>
                <a: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 the railway and the contact network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including on the main tracks at </a:t>
              </a:r>
              <a:r>
                <a:rPr lang="en-US" sz="1100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Manole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and </a:t>
              </a:r>
              <a:r>
                <a:rPr lang="en-US" sz="1100" dirty="0" err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Belozem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stations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</a:p>
            <a:p>
              <a:pPr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defRPr/>
              </a:pPr>
              <a:r>
                <a: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With the implementation of the contract was achieved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  <a:p>
              <a:pPr marL="171450" indent="-171450"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buFontTx/>
                <a:buChar char="-"/>
                <a:defRPr/>
              </a:pP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 of 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speed of trains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;</a:t>
              </a:r>
            </a:p>
            <a:p>
              <a:pPr marL="171450" indent="-171450"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buFontTx/>
                <a:buChar char="-"/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nsuring 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high degree of traffic safety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;</a:t>
              </a:r>
            </a:p>
            <a:p>
              <a:pPr marL="171450" indent="-171450"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buFontTx/>
                <a:buChar char="-"/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accessible environment for the population, including 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disabled 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people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;</a:t>
              </a:r>
            </a:p>
            <a:p>
              <a:pPr marL="171450" indent="-171450" algn="just">
                <a:spcBef>
                  <a:spcPts val="600"/>
                </a:spcBef>
                <a:buClr>
                  <a:srgbClr val="30ACEC">
                    <a:lumMod val="75000"/>
                  </a:srgbClr>
                </a:buClr>
                <a:buFontTx/>
                <a:buChar char="-"/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railway line in the section has been harmonized in accordance with the EU 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standards.</a:t>
              </a:r>
              <a:endParaRPr 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Rectangle 5"/>
            <p:cNvSpPr/>
            <p:nvPr/>
          </p:nvSpPr>
          <p:spPr>
            <a:xfrm>
              <a:off x="4972050" y="4833938"/>
              <a:ext cx="3960813" cy="166050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 contract for the modernization of the 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railway section “Elin 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Pelin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Vakarel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” (part of the project “Elin 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Pelin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</a:t>
              </a:r>
              <a:r>
                <a:rPr lang="en-US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Kostenetz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”)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has been signed.</a:t>
              </a:r>
            </a:p>
            <a:p>
              <a:pPr algn="just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section is about 20 km long and is the most difficult 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 implementation along the </a:t>
              </a: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entire route</a:t>
              </a:r>
              <a:r>
                <a:rPr lang="en-US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algn="just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Its scope includes the construction </a:t>
              </a:r>
              <a:r>
                <a: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the largest railway tunnel in Bulgaria, with a length of </a:t>
              </a:r>
              <a:r>
                <a:rPr lang="en-US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6,8 </a:t>
              </a:r>
              <a:r>
                <a:rPr lang="en-US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km.</a:t>
              </a:r>
              <a:endParaRPr lang="bg-BG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иране 2"/>
          <p:cNvGrpSpPr/>
          <p:nvPr/>
        </p:nvGrpSpPr>
        <p:grpSpPr>
          <a:xfrm>
            <a:off x="750193" y="2330204"/>
            <a:ext cx="10963113" cy="2636435"/>
            <a:chOff x="800857" y="1898788"/>
            <a:chExt cx="7557756" cy="2514462"/>
          </a:xfrm>
        </p:grpSpPr>
        <p:pic>
          <p:nvPicPr>
            <p:cNvPr id="4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57" y="2066591"/>
              <a:ext cx="2814854" cy="168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35" t="-100000" r="7700" b="120000"/>
            <a:stretch>
              <a:fillRect/>
            </a:stretch>
          </p:blipFill>
          <p:spPr bwMode="auto">
            <a:xfrm>
              <a:off x="4287838" y="2973388"/>
              <a:ext cx="3254375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439" y="1898788"/>
              <a:ext cx="2600174" cy="1137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61309" y="275284"/>
            <a:ext cx="6758219" cy="720079"/>
          </a:xfrm>
          <a:prstGeom prst="rect">
            <a:avLst/>
          </a:prstGeom>
          <a:ln>
            <a:noFill/>
          </a:ln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Railway transport</a:t>
            </a:r>
            <a:r>
              <a:rPr kumimoji="0" lang="en-GB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railway stations</a:t>
            </a:r>
            <a:r>
              <a:rPr kumimoji="0" lang="bg-BG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bg-BG" sz="2800" b="0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9042791" y="3503554"/>
            <a:ext cx="25003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Visualization of railway station Nova Zagora</a:t>
            </a:r>
            <a:endParaRPr kumimoji="0" lang="bg-BG" altLang="bg-BG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633262" y="3979176"/>
            <a:ext cx="2500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Visualization of railway station </a:t>
            </a:r>
            <a:r>
              <a:rPr kumimoji="0" lang="en-US" altLang="bg-BG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Karnobat</a:t>
            </a:r>
            <a:endParaRPr kumimoji="0" lang="bg-BG" altLang="bg-BG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7" y="3772829"/>
            <a:ext cx="2530552" cy="1277038"/>
          </a:xfrm>
          <a:prstGeom prst="rect">
            <a:avLst/>
          </a:prstGeom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542479" y="5074458"/>
            <a:ext cx="25003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Visualization of railway station </a:t>
            </a:r>
            <a:r>
              <a:rPr kumimoji="0" lang="en-US" altLang="bg-BG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Stara</a:t>
            </a:r>
            <a:r>
              <a:rPr kumimoji="0" lang="en-US" alt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Zagora</a:t>
            </a:r>
            <a:endParaRPr kumimoji="0" lang="bg-BG" altLang="bg-BG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471939" y="1294946"/>
            <a:ext cx="8927630" cy="879804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reconstruction of six railway stations is financed under OPTTI: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Poduyene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Iskar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Kazichene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Karnobat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Stara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Zagora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 Zagora</a:t>
            </a:r>
            <a:endParaRPr kumimoji="0" lang="bg-BG" sz="1600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0676" y="4474055"/>
            <a:ext cx="4945484" cy="17424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reconstruction of three railway stations has started –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Karnobat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Poduyene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Iskar.</a:t>
            </a:r>
            <a:r>
              <a:rPr kumimoji="0" 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bg-BG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physical implementation of the projects is as follows: for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Karnobat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Poduyene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</a:t>
            </a: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for Iskar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30 %.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23747" y="5345270"/>
            <a:ext cx="5073584" cy="12358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construction works for the other three railway stations: </a:t>
            </a:r>
            <a:r>
              <a:rPr kumimoji="0" lang="en-US" altLang="bg-BG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Kazichene</a:t>
            </a:r>
            <a:r>
              <a:rPr kumimoji="0" lang="en-US" alt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US" altLang="bg-BG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Stara</a:t>
            </a:r>
            <a:r>
              <a:rPr kumimoji="0" lang="en-US" alt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Zagora and Nova Zagora </a:t>
            </a: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planned to start in 2020. </a:t>
            </a:r>
            <a:endParaRPr kumimoji="0" lang="bg-BG" altLang="bg-BG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397" y="111146"/>
            <a:ext cx="6758219" cy="720079"/>
          </a:xfrm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Road transport</a:t>
            </a:r>
            <a:endParaRPr lang="bg-BG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иране 2"/>
          <p:cNvGrpSpPr/>
          <p:nvPr/>
        </p:nvGrpSpPr>
        <p:grpSpPr>
          <a:xfrm>
            <a:off x="947726" y="1284469"/>
            <a:ext cx="4764088" cy="2512800"/>
            <a:chOff x="117475" y="973138"/>
            <a:chExt cx="4764088" cy="2871787"/>
          </a:xfrm>
        </p:grpSpPr>
        <p:pic>
          <p:nvPicPr>
            <p:cNvPr id="4" name="Picture 15" descr="http://www.api.bg/files/4415/5860/6783/DJI_0008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475" y="2261386"/>
              <a:ext cx="2419285" cy="1583539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</p:spPr>
        </p:pic>
        <p:pic>
          <p:nvPicPr>
            <p:cNvPr id="5" name="Picture 18" descr="http://www.api.bg/files/9615/5860/7541/3P1A302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419" y="2215198"/>
              <a:ext cx="2231144" cy="1571126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http://www.api.bg/files/8315/5860/6835/DJI_001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3"/>
            <a:stretch>
              <a:fillRect/>
            </a:stretch>
          </p:blipFill>
          <p:spPr bwMode="auto">
            <a:xfrm>
              <a:off x="776722" y="973138"/>
              <a:ext cx="2733477" cy="1242060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227506" y="952622"/>
            <a:ext cx="410527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bg-BG" altLang="bg-BG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6,5 </a:t>
            </a:r>
            <a:r>
              <a:rPr lang="bg-BG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lang="en-US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bg-BG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 Lot 3.1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“Struma”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Motorway</a:t>
            </a:r>
            <a:r>
              <a: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completed</a:t>
            </a:r>
            <a:r>
              <a: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opened in May </a:t>
            </a:r>
            <a:r>
              <a: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</a:t>
            </a:r>
          </a:p>
          <a:p>
            <a:pPr algn="just">
              <a:spcBef>
                <a:spcPts val="600"/>
              </a:spcBef>
            </a:pPr>
            <a:r>
              <a:rPr lang="en-US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bg-BG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archeological </a:t>
            </a:r>
            <a:r>
              <a:rPr lang="en-US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artifacts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discovered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motorway route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 </a:t>
            </a:r>
            <a:r>
              <a:rPr lang="en-US" altLang="bg-BG" sz="1100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Pokrovnik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village have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removed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viaducts, two agricultural underpasses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bridges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over </a:t>
            </a:r>
            <a:r>
              <a:rPr lang="en-US" altLang="bg-BG" sz="1100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Logodashka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Struma river and one overpass </a:t>
            </a:r>
            <a:r>
              <a:rPr lang="en-US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been built.</a:t>
            </a:r>
            <a:endParaRPr lang="bg-BG" altLang="bg-BG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national level measures are being taken in order to mitigate the negative environmental impact under </a:t>
            </a:r>
            <a:r>
              <a:rPr lang="en-US" altLang="bg-BG" sz="11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 3.2 of “Struma” Motorway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construction. It </a:t>
            </a:r>
            <a:r>
              <a:rPr lang="en-US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 to meet all European environmental norms and requirements. </a:t>
            </a:r>
            <a:endParaRPr lang="bg-BG" altLang="bg-BG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Групиране 11"/>
          <p:cNvGrpSpPr/>
          <p:nvPr/>
        </p:nvGrpSpPr>
        <p:grpSpPr>
          <a:xfrm>
            <a:off x="1666877" y="3929634"/>
            <a:ext cx="9121257" cy="2878629"/>
            <a:chOff x="660401" y="3706416"/>
            <a:chExt cx="8548830" cy="2878629"/>
          </a:xfrm>
        </p:grpSpPr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660401" y="3868631"/>
              <a:ext cx="3154363" cy="1769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just">
                <a:spcBef>
                  <a:spcPts val="600"/>
                </a:spcBef>
                <a:buClr>
                  <a:srgbClr val="1287C3"/>
                </a:buClr>
              </a:pPr>
              <a:r>
                <a:rPr lang="en-US" altLang="bg-BG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</a:t>
              </a:r>
              <a:r>
                <a:rPr lang="en-US" altLang="bg-BG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actual construction of the “</a:t>
              </a:r>
              <a:r>
                <a:rPr lang="en-US" altLang="bg-BG" sz="1100" b="1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Zheleznitza</a:t>
              </a:r>
              <a:r>
                <a:rPr lang="en-US" altLang="bg-BG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” </a:t>
              </a:r>
              <a:r>
                <a:rPr lang="en-US" altLang="bg-BG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tunnel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the adjoining road sections has been commenced</a:t>
              </a:r>
              <a:r>
                <a:rPr lang="bg-BG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algn="just">
                <a:spcBef>
                  <a:spcPts val="600"/>
                </a:spcBef>
                <a:buClr>
                  <a:srgbClr val="1287C3"/>
                </a:buClr>
              </a:pPr>
              <a:r>
                <a:rPr lang="en-US" altLang="bg-BG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tunnel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will be </a:t>
              </a:r>
              <a:r>
                <a:rPr lang="en-US" altLang="bg-BG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longest road tunnel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built so far 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Bulgaria - </a:t>
              </a:r>
              <a:r>
                <a:rPr lang="en-US" altLang="bg-BG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</a:t>
              </a:r>
              <a:r>
                <a:rPr lang="en-US" altLang="bg-BG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km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long.</a:t>
              </a:r>
              <a:endParaRPr lang="bg-BG" altLang="bg-BG" sz="11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just">
                <a:spcBef>
                  <a:spcPts val="600"/>
                </a:spcBef>
                <a:buClr>
                  <a:srgbClr val="1287C3"/>
                </a:buClr>
              </a:pPr>
              <a:r>
                <a:rPr lang="en-US" altLang="bg-BG" sz="11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It will </a:t>
              </a:r>
              <a:r>
                <a:rPr lang="en-US" altLang="bg-BG" sz="1100" b="1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have two separate traffic pipes and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all 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necessary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lighting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ventilation,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video, 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fire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alarm systems as well as intelligent 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traffic management </a:t>
              </a:r>
              <a:r>
                <a:rPr lang="en-US" altLang="bg-BG" sz="11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systems, </a:t>
              </a:r>
              <a:r>
                <a:rPr lang="en-US" altLang="bg-BG" sz="11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etc.</a:t>
              </a:r>
              <a:endParaRPr lang="bg-BG" altLang="bg-BG" sz="11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Picture 19" descr="Zheleznitsa_Oct_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093" y="3706416"/>
              <a:ext cx="2614613" cy="1379537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0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56019" y="5223932"/>
              <a:ext cx="2646540" cy="1361113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</p:spPr>
        </p:pic>
        <p:pic>
          <p:nvPicPr>
            <p:cNvPr id="16" name="Picture 21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52049" y="3879612"/>
              <a:ext cx="2257182" cy="2412682"/>
            </a:xfrm>
            <a:prstGeom prst="rect">
              <a:avLst/>
            </a:prstGeom>
            <a:noFill/>
            <a:effectLst>
              <a:glow rad="228600">
                <a:schemeClr val="bg1">
                  <a:lumMod val="50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9711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395" y="279062"/>
            <a:ext cx="6758219" cy="720079"/>
          </a:xfrm>
          <a:extLst/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Metro</a:t>
            </a:r>
            <a:endParaRPr lang="bg-BG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4810" y="1391418"/>
            <a:ext cx="589346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0" algn="just">
              <a:spcBef>
                <a:spcPts val="600"/>
              </a:spcBef>
              <a:defRPr/>
            </a:pPr>
            <a:r>
              <a:rPr kumimoji="0" lang="en-US" altLang="bg-BG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km of metro lines and 8 metro stations 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 the project for the central section from 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kumimoji="0" lang="en-US" altLang="bg-BG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Zhitnitza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US" altLang="bg-BG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treet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Vladimir </a:t>
            </a:r>
            <a:r>
              <a:rPr kumimoji="0" lang="en-US" altLang="bg-BG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Vazov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kumimoji="0" lang="en-US" altLang="bg-BG" sz="1100" b="0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altLang="bg-BG" sz="1100" b="0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kumimoji="0" lang="en-US" altLang="bg-BG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lvd</a:t>
            </a:r>
            <a:r>
              <a:rPr kumimoji="0" lang="en-US" altLang="bg-BG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Sofia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metro Line 3 have 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 completed. The section is planned to be put into operation in 2020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metro trains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were delivered to the </a:t>
            </a:r>
            <a:r>
              <a:rPr kumimoji="0" lang="en-US" altLang="bg-BG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Zemlyane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depot and tested in a test section. The trains have the possibility of autonomous unmanned 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control.</a:t>
            </a:r>
            <a:endParaRPr kumimoji="0" lang="bg-BG" altLang="bg-BG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>
              <a:spcBef>
                <a:spcPts val="600"/>
              </a:spcBef>
              <a:defRPr/>
            </a:pP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Sofia metro Line 3 </a:t>
            </a:r>
            <a:r>
              <a:rPr kumimoji="0" lang="en-US" altLang="bg-BG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</a:t>
            </a:r>
            <a:r>
              <a:rPr kumimoji="0" lang="en-US" altLang="bg-BG" sz="11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a new generation of automation and traffic safety and control systems.</a:t>
            </a:r>
            <a:endParaRPr kumimoji="0" lang="bg-BG" altLang="bg-BG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иране 3"/>
          <p:cNvGrpSpPr/>
          <p:nvPr/>
        </p:nvGrpSpPr>
        <p:grpSpPr>
          <a:xfrm rot="21240238">
            <a:off x="7552460" y="847764"/>
            <a:ext cx="2642659" cy="1868783"/>
            <a:chOff x="5670097" y="592870"/>
            <a:chExt cx="2642659" cy="1868783"/>
          </a:xfrm>
        </p:grpSpPr>
        <p:pic>
          <p:nvPicPr>
            <p:cNvPr id="5" name="Picture 22" descr="C:\Users\Bratoev\Desktop\IMG_20180806_15041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0734">
              <a:off x="5812444" y="592870"/>
              <a:ext cx="2500312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7"/>
            <p:cNvSpPr txBox="1">
              <a:spLocks noChangeArrowheads="1"/>
            </p:cNvSpPr>
            <p:nvPr/>
          </p:nvSpPr>
          <p:spPr bwMode="auto">
            <a:xfrm rot="1181396">
              <a:off x="5670097" y="2215432"/>
              <a:ext cx="23764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Metrotrains</a:t>
              </a:r>
              <a:endParaRPr kumimoji="0" lang="bg-BG" altLang="bg-BG" sz="1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25" descr="C:\Users\Bratoev\Desktop\МС 6-14-избрано\МС 12\20190516_133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55" y="3012120"/>
            <a:ext cx="2184813" cy="126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9088565" y="4325127"/>
            <a:ext cx="2279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MS “Blvd. Bulgaria”</a:t>
            </a:r>
            <a:endParaRPr kumimoji="0" lang="bg-BG" altLang="bg-BG" sz="1000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6" name="Групиране 15"/>
          <p:cNvGrpSpPr/>
          <p:nvPr/>
        </p:nvGrpSpPr>
        <p:grpSpPr>
          <a:xfrm>
            <a:off x="653456" y="3285675"/>
            <a:ext cx="2501076" cy="1610084"/>
            <a:chOff x="-29616" y="2847975"/>
            <a:chExt cx="2297681" cy="1799171"/>
          </a:xfrm>
        </p:grpSpPr>
        <p:pic>
          <p:nvPicPr>
            <p:cNvPr id="17" name="Picture 14" descr="C:\Users\M\Desktop\Метро\DSC_1896-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77" y="2847975"/>
              <a:ext cx="2272942" cy="154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-29616" y="4372009"/>
              <a:ext cx="2278063" cy="27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MS “</a:t>
              </a:r>
              <a:r>
                <a:rPr kumimoji="0" lang="en-US" altLang="bg-BG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Orlov</a:t>
              </a: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most”</a:t>
              </a:r>
              <a:endParaRPr kumimoji="0" lang="bg-BG" altLang="bg-BG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Групиране 18"/>
          <p:cNvGrpSpPr/>
          <p:nvPr/>
        </p:nvGrpSpPr>
        <p:grpSpPr>
          <a:xfrm>
            <a:off x="3428900" y="3285674"/>
            <a:ext cx="2386631" cy="1598302"/>
            <a:chOff x="2258394" y="3038315"/>
            <a:chExt cx="2386631" cy="1885835"/>
          </a:xfrm>
        </p:grpSpPr>
        <p:pic>
          <p:nvPicPr>
            <p:cNvPr id="20" name="Picture 16" descr="C:\Users\M\Desktop\Метро\DSC_228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94" y="3038315"/>
              <a:ext cx="2386631" cy="160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4"/>
            <p:cNvSpPr txBox="1">
              <a:spLocks noChangeArrowheads="1"/>
            </p:cNvSpPr>
            <p:nvPr/>
          </p:nvSpPr>
          <p:spPr bwMode="auto">
            <a:xfrm>
              <a:off x="2289315" y="4633634"/>
              <a:ext cx="2201959" cy="29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MS “NDK 2”</a:t>
              </a:r>
              <a:endParaRPr kumimoji="0" lang="bg-BG" altLang="bg-BG" sz="10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Групиране 21"/>
          <p:cNvGrpSpPr/>
          <p:nvPr/>
        </p:nvGrpSpPr>
        <p:grpSpPr>
          <a:xfrm>
            <a:off x="6461908" y="2995085"/>
            <a:ext cx="2296131" cy="1516512"/>
            <a:chOff x="4586288" y="2844800"/>
            <a:chExt cx="2296131" cy="1763042"/>
          </a:xfrm>
        </p:grpSpPr>
        <p:pic>
          <p:nvPicPr>
            <p:cNvPr id="23" name="Picture 12" descr="C:\Users\Bratoev\Desktop\_DSC859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288" y="2844800"/>
              <a:ext cx="21986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4604357" y="4321594"/>
              <a:ext cx="2278062" cy="28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MS “</a:t>
              </a:r>
              <a:r>
                <a:rPr kumimoji="0" lang="en-US" altLang="bg-BG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Krasno</a:t>
              </a: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altLang="bg-BG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selo</a:t>
              </a: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”</a:t>
              </a:r>
              <a:endParaRPr kumimoji="0" lang="bg-BG" altLang="bg-BG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Групиране 24"/>
          <p:cNvGrpSpPr/>
          <p:nvPr/>
        </p:nvGrpSpPr>
        <p:grpSpPr>
          <a:xfrm>
            <a:off x="653456" y="4943356"/>
            <a:ext cx="2505449" cy="1696163"/>
            <a:chOff x="51671" y="4790789"/>
            <a:chExt cx="2505449" cy="2048695"/>
          </a:xfrm>
        </p:grpSpPr>
        <p:pic>
          <p:nvPicPr>
            <p:cNvPr id="26" name="Picture 23" descr="C:\Users\Bratoev\Desktop\Снимки нови станции - 01.02.220г\2020-01-17 -Мария Цветанова\IMG_2996-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95" y="4790789"/>
              <a:ext cx="2473325" cy="171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18"/>
            <p:cNvSpPr txBox="1">
              <a:spLocks noChangeArrowheads="1"/>
            </p:cNvSpPr>
            <p:nvPr/>
          </p:nvSpPr>
          <p:spPr bwMode="auto">
            <a:xfrm>
              <a:off x="51671" y="6542088"/>
              <a:ext cx="2376488" cy="29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Automatic platform partition doors</a:t>
              </a:r>
              <a:endParaRPr kumimoji="0" lang="bg-BG" altLang="bg-BG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Групиране 27"/>
          <p:cNvGrpSpPr/>
          <p:nvPr/>
        </p:nvGrpSpPr>
        <p:grpSpPr>
          <a:xfrm>
            <a:off x="3425023" y="4943357"/>
            <a:ext cx="2390508" cy="1736947"/>
            <a:chOff x="2616408" y="4824412"/>
            <a:chExt cx="2390508" cy="1736947"/>
          </a:xfrm>
        </p:grpSpPr>
        <p:pic>
          <p:nvPicPr>
            <p:cNvPr id="29" name="Picture 24" descr="C:\Users\Bratoev\Desktop\20190521_10562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408" y="4824412"/>
              <a:ext cx="2390508" cy="144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19"/>
            <p:cNvSpPr txBox="1">
              <a:spLocks noChangeArrowheads="1"/>
            </p:cNvSpPr>
            <p:nvPr/>
          </p:nvSpPr>
          <p:spPr bwMode="auto">
            <a:xfrm>
              <a:off x="2692592" y="6315296"/>
              <a:ext cx="22780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bg-BG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Laying of </a:t>
              </a:r>
              <a:r>
                <a:rPr kumimoji="0" lang="en-US" altLang="bg-BG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Metrolines</a:t>
              </a:r>
              <a:endParaRPr kumimoji="0" lang="bg-BG" altLang="bg-BG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6250532" y="4571190"/>
            <a:ext cx="5272215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287C3"/>
              </a:buClr>
              <a:buSzTx/>
              <a:buFontTx/>
              <a:buNone/>
              <a:tabLst/>
              <a:defRPr/>
            </a:pPr>
            <a:endParaRPr kumimoji="0" lang="bg-BG" altLang="bg-BG" sz="11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>
              <a:spcBef>
                <a:spcPts val="600"/>
              </a:spcBef>
              <a:buClr>
                <a:srgbClr val="1287C3"/>
              </a:buClr>
              <a:defRPr/>
            </a:pP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 of metro lines and 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metro stations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being constructed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extension of Sofia metro Line 3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“</a:t>
            </a:r>
            <a:r>
              <a:rPr lang="en-US" altLang="bg-BG" sz="1100" dirty="0" err="1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Zhitnitza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str. – “</a:t>
            </a:r>
            <a:r>
              <a:rPr lang="en-US" altLang="bg-BG" sz="1100" dirty="0" err="1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Ovcha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err="1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Kupel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R.D.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Sofia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ring road”</a:t>
            </a:r>
            <a:endParaRPr lang="en-US" altLang="bg-BG" sz="1100" dirty="0" smtClean="0">
              <a:solidFill>
                <a:srgbClr val="44546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>
              <a:spcBef>
                <a:spcPts val="600"/>
              </a:spcBef>
              <a:buClr>
                <a:srgbClr val="1287C3"/>
              </a:buClr>
              <a:defRPr/>
            </a:pP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Sofia metro Line 3 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biggest ecological project in the </a:t>
            </a: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capital.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its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 reduction of the traffic </a:t>
            </a:r>
            <a:r>
              <a:rPr lang="en-US" altLang="bg-BG" sz="11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altLang="bg-BG" sz="11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expected 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altLang="bg-BG" sz="1100" b="1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sections through which the metro </a:t>
            </a:r>
            <a:r>
              <a:rPr lang="en-US" altLang="bg-BG" sz="1100" b="1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287C3"/>
              </a:buClr>
              <a:buSzTx/>
              <a:buFontTx/>
              <a:buNone/>
              <a:tabLst/>
              <a:defRPr/>
            </a:pPr>
            <a:endParaRPr kumimoji="0" lang="bg-BG" altLang="bg-BG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26588" y="280046"/>
            <a:ext cx="6758219" cy="72007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Sociological survey</a:t>
            </a:r>
            <a:endParaRPr kumimoji="0" lang="bg-BG" sz="2800" b="0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1680572" y="1252007"/>
            <a:ext cx="8830855" cy="1387476"/>
          </a:xfrm>
          <a:prstGeom prst="wedge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ts val="600"/>
              </a:spcBef>
              <a:defRPr/>
            </a:pP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April 2019 the </a:t>
            </a:r>
            <a:r>
              <a:rPr kumimoji="0" lang="en-US" altLang="bg-BG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nationally representative </a:t>
            </a:r>
            <a:r>
              <a:rPr kumimoji="0" lang="en-US" alt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 for OPTTI</a:t>
            </a:r>
            <a:r>
              <a:rPr kumimoji="0" lang="en-US" alt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among outer target groups, aged 15+ years,</a:t>
            </a:r>
            <a:r>
              <a:rPr lang="en-US" altLang="bg-BG" sz="14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400" dirty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</a:t>
            </a:r>
            <a:r>
              <a:rPr lang="en-US" altLang="bg-BG" sz="1400" dirty="0" smtClean="0">
                <a:solidFill>
                  <a:srgbClr val="4454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conducted.</a:t>
            </a:r>
            <a:endParaRPr kumimoji="0" lang="en-US" altLang="bg-BG" sz="1400" b="0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Various topics were covered</a:t>
            </a:r>
            <a:r>
              <a:rPr kumimoji="0" lang="bg-BG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n-US" alt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the travel patterns of the Bulgarians; the ways they get informed and their media behavior; opinion about infrastructural projects, financed with the European support, etc.</a:t>
            </a:r>
            <a:endParaRPr kumimoji="0" lang="bg-BG" altLang="bg-BG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14" y="2931328"/>
            <a:ext cx="5856790" cy="329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931328"/>
            <a:ext cx="6028267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1189</Words>
  <Application>Microsoft Office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Corbel</vt:lpstr>
      <vt:lpstr>Verdana</vt:lpstr>
      <vt:lpstr>Тема на Office</vt:lpstr>
      <vt:lpstr>PowerPoint Presentation</vt:lpstr>
      <vt:lpstr>OPTTI in 2019</vt:lpstr>
      <vt:lpstr>Programme’s budget</vt:lpstr>
      <vt:lpstr>Financial implementation </vt:lpstr>
      <vt:lpstr>Railway transport</vt:lpstr>
      <vt:lpstr> </vt:lpstr>
      <vt:lpstr>Road transport</vt:lpstr>
      <vt:lpstr>Metro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Home</dc:creator>
  <cp:lastModifiedBy>Zhenya Valentinova Petkova</cp:lastModifiedBy>
  <cp:revision>112</cp:revision>
  <dcterms:created xsi:type="dcterms:W3CDTF">2020-04-29T06:43:57Z</dcterms:created>
  <dcterms:modified xsi:type="dcterms:W3CDTF">2020-08-07T13:16:01Z</dcterms:modified>
</cp:coreProperties>
</file>