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08" r:id="rId1"/>
    <p:sldMasterId id="2147483826" r:id="rId2"/>
    <p:sldMasterId id="2147483838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7" r:id="rId5"/>
    <p:sldId id="283" r:id="rId6"/>
    <p:sldId id="285" r:id="rId7"/>
    <p:sldId id="287" r:id="rId8"/>
    <p:sldId id="289" r:id="rId9"/>
    <p:sldId id="294" r:id="rId10"/>
    <p:sldId id="297" r:id="rId11"/>
    <p:sldId id="304" r:id="rId12"/>
    <p:sldId id="303" r:id="rId13"/>
    <p:sldId id="298" r:id="rId14"/>
    <p:sldId id="295" r:id="rId15"/>
    <p:sldId id="267" r:id="rId16"/>
  </p:sldIdLst>
  <p:sldSz cx="18288000" cy="10287000"/>
  <p:notesSz cx="6810375" cy="9942513"/>
  <p:embeddedFontLst>
    <p:embeddedFont>
      <p:font typeface="Verdana" panose="020B0604030504040204" pitchFamily="34" charset="0"/>
      <p:regular r:id="rId19"/>
      <p:bold r:id="rId20"/>
      <p:italic r:id="rId21"/>
      <p:boldItalic r:id="rId22"/>
    </p:embeddedFont>
    <p:embeddedFont>
      <p:font typeface="Quicksand" panose="020B0604020202020204" charset="0"/>
      <p:regular r:id="rId23"/>
    </p:embeddedFont>
    <p:embeddedFont>
      <p:font typeface="Cormorant Garamond Bold Italics" panose="020B0604020202020204" charset="-52"/>
      <p:regular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Wingdings 3" panose="05040102010807070707" pitchFamily="18" charset="2"/>
      <p:regular r:id="rId29"/>
    </p:embeddedFont>
    <p:embeddedFont>
      <p:font typeface="Quicksand Bold" panose="020B0604020202020204" charset="0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pitchFamily="34" charset="0"/>
      <p:regular r:id="rId35"/>
      <p:italic r:id="rId3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939E"/>
    <a:srgbClr val="B3CDD1"/>
    <a:srgbClr val="C0C0C0"/>
    <a:srgbClr val="DDDDDD"/>
    <a:srgbClr val="00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9" Type="http://schemas.openxmlformats.org/officeDocument/2006/relationships/theme" Target="theme/them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dk1">
            <a:tint val="88500"/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152996500437447E-2"/>
          <c:y val="1.0113475177304964E-2"/>
          <c:w val="0.94984700349956253"/>
          <c:h val="0.95595041045401241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Sheet2!$J$2:$J$5</c:f>
              <c:strCache>
                <c:ptCount val="4"/>
                <c:pt idx="0">
                  <c:v>Бюджет на отворени приеми </c:v>
                </c:pt>
                <c:pt idx="1">
                  <c:v>Договорени средства</c:v>
                </c:pt>
                <c:pt idx="2">
                  <c:v>Изплатени средства</c:v>
                </c:pt>
                <c:pt idx="3">
                  <c:v>Проекти в процес на оценка</c:v>
                </c:pt>
              </c:strCache>
            </c:strRef>
          </c:cat>
          <c:val>
            <c:numRef>
              <c:f>Sheet2!$K$2:$K$5</c:f>
              <c:numCache>
                <c:formatCode>General</c:formatCode>
                <c:ptCount val="4"/>
                <c:pt idx="0">
                  <c:v>175260276.88</c:v>
                </c:pt>
                <c:pt idx="1">
                  <c:v>27488313.829999998</c:v>
                </c:pt>
                <c:pt idx="2">
                  <c:v>1524985.4</c:v>
                </c:pt>
                <c:pt idx="3">
                  <c:v>58107430.999999993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99-4B40-9E29-0DFC2DBD18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4"/>
        <c:gapDepth val="0"/>
        <c:shape val="box"/>
        <c:axId val="127395840"/>
        <c:axId val="115034944"/>
        <c:axId val="0"/>
      </c:bar3DChart>
      <c:catAx>
        <c:axId val="127395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034944"/>
        <c:crosses val="autoZero"/>
        <c:auto val="1"/>
        <c:lblAlgn val="ctr"/>
        <c:lblOffset val="100"/>
        <c:noMultiLvlLbl val="0"/>
      </c:catAx>
      <c:valAx>
        <c:axId val="115034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95840"/>
        <c:crosses val="autoZero"/>
        <c:crossBetween val="between"/>
      </c:valAx>
      <c:spPr>
        <a:solidFill>
          <a:srgbClr val="86939E"/>
        </a:solidFill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tint val="88500"/>
      </a:schemeClr>
    </a:solidFill>
    <a:ln w="9525" cap="flat" cmpd="sng" algn="ctr">
      <a:solidFill>
        <a:schemeClr val="dk1">
          <a:tint val="885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4536F-2487-4AF3-9AF0-28C70F2E19B3}" type="datetimeFigureOut">
              <a:rPr lang="bg-BG" smtClean="0"/>
              <a:t>11.3.2025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48F4F-9CF2-459B-A565-61ED9BD17D5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735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87761-A710-4805-B32F-3FDE6F0F9F1A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98C19-C686-4429-829E-5B403193A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98C19-C686-4429-829E-5B403193A4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36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98C19-C686-4429-829E-5B403193A4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32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98C19-C686-4429-829E-5B403193A4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6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798C19-C686-4429-829E-5B403193A4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176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798C19-C686-4429-829E-5B403193A4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14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798C19-C686-4429-829E-5B403193A4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725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EDAEB-6DDE-E4F5-C661-1807F3E2A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BE711A-E379-FD4D-71DE-1D1313CA58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BAEE48-458D-BA94-9A38-9844A907F9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4580F-4414-36F2-CC29-6E9D219F64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798C19-C686-4429-829E-5B403193A4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415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2433" y="3149600"/>
            <a:ext cx="13238487" cy="4016472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2433" y="7166070"/>
            <a:ext cx="13238487" cy="129213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5134086" y="2688335"/>
            <a:ext cx="1485899" cy="4571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13439389" y="4840231"/>
            <a:ext cx="5789693" cy="457202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526513" y="438913"/>
            <a:ext cx="1257299" cy="1151531"/>
          </a:xfrm>
        </p:spPr>
        <p:txBody>
          <a:bodyPr/>
          <a:lstStyle>
            <a:lvl1pPr>
              <a:defRPr sz="4200" b="0" i="0"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5" y="7450011"/>
            <a:ext cx="13238486" cy="85010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32433" y="1028700"/>
            <a:ext cx="13238487" cy="5143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732434" y="8304998"/>
            <a:ext cx="13238484" cy="74056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41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2" y="1595124"/>
            <a:ext cx="13238489" cy="2069633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2432" y="5314950"/>
            <a:ext cx="13238489" cy="3714750"/>
          </a:xfrm>
        </p:spPr>
        <p:txBody>
          <a:bodyPr anchor="ctr">
            <a:normAutofit/>
          </a:bodyPr>
          <a:lstStyle>
            <a:lvl1pPr marL="0" indent="0">
              <a:buNone/>
              <a:defRPr sz="27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08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14579157" y="3947723"/>
            <a:ext cx="12028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44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47443" y="886640"/>
            <a:ext cx="12028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144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2817" y="1470776"/>
            <a:ext cx="12680859" cy="4047374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2918918" y="5518149"/>
            <a:ext cx="11588658" cy="513261"/>
          </a:xfrm>
        </p:spPr>
        <p:txBody>
          <a:bodyPr anchor="t">
            <a:normAutofit/>
          </a:bodyPr>
          <a:lstStyle>
            <a:lvl1pPr marL="0" indent="0">
              <a:buNone/>
              <a:defRPr lang="en-US" sz="21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2432" y="6525986"/>
            <a:ext cx="13238489" cy="2514600"/>
          </a:xfrm>
        </p:spPr>
        <p:txBody>
          <a:bodyPr anchor="ctr">
            <a:normAutofit/>
          </a:bodyPr>
          <a:lstStyle>
            <a:lvl1pPr marL="0" indent="0">
              <a:buNone/>
              <a:defRPr sz="27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92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1" y="3556001"/>
            <a:ext cx="13238490" cy="2733771"/>
          </a:xfrm>
        </p:spPr>
        <p:txBody>
          <a:bodyPr anchor="b"/>
          <a:lstStyle>
            <a:lvl1pPr algn="l">
              <a:defRPr sz="6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32" y="7549602"/>
            <a:ext cx="13238489" cy="1290600"/>
          </a:xfrm>
        </p:spPr>
        <p:txBody>
          <a:bodyPr anchor="t"/>
          <a:lstStyle>
            <a:lvl1pPr marL="0" indent="0" algn="l">
              <a:buNone/>
              <a:defRPr sz="3000" cap="none">
                <a:solidFill>
                  <a:schemeClr val="accent1"/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00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31" y="3925949"/>
            <a:ext cx="4693752" cy="864393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732431" y="4790342"/>
            <a:ext cx="4693752" cy="425024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69082" y="3905253"/>
            <a:ext cx="4718070" cy="864393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6769082" y="4790342"/>
            <a:ext cx="4718070" cy="4250243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830051" y="3925949"/>
            <a:ext cx="4741544" cy="864392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11830051" y="4790342"/>
            <a:ext cx="4747079" cy="4250240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605956" y="3854450"/>
            <a:ext cx="0" cy="523874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658602" y="3854450"/>
            <a:ext cx="0" cy="523874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29" y="6799268"/>
            <a:ext cx="4575659" cy="864393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2001828" y="3905250"/>
            <a:ext cx="4036863" cy="2387265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732430" y="7663661"/>
            <a:ext cx="4575656" cy="137692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806" y="6799269"/>
            <a:ext cx="4570149" cy="976734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7122695" y="3905250"/>
            <a:ext cx="4036862" cy="2387265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6853298" y="7776003"/>
            <a:ext cx="4575657" cy="1264584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975151" y="6799271"/>
            <a:ext cx="4575657" cy="976731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2244547" y="3905250"/>
            <a:ext cx="4036863" cy="2387265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11975152" y="7776002"/>
            <a:ext cx="4575656" cy="1264581"/>
          </a:xfrm>
        </p:spPr>
        <p:txBody>
          <a:bodyPr anchor="t">
            <a:normAutofit/>
          </a:bodyPr>
          <a:lstStyle>
            <a:lvl1pPr marL="0" indent="0">
              <a:buNone/>
              <a:defRPr sz="2100"/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582230" y="3905250"/>
            <a:ext cx="0" cy="5276391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702858" y="3905250"/>
            <a:ext cx="0" cy="523875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44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0" y="1460502"/>
            <a:ext cx="13238490" cy="10604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83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65135" y="1917702"/>
            <a:ext cx="2120900" cy="7122884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431" y="1917702"/>
            <a:ext cx="9371319" cy="712288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0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9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2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20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8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86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06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945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937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35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9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06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572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87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5" y="4016468"/>
            <a:ext cx="6526535" cy="3425736"/>
          </a:xfrm>
        </p:spPr>
        <p:txBody>
          <a:bodyPr anchor="ctr"/>
          <a:lstStyle>
            <a:lvl1pPr algn="l">
              <a:defRPr sz="6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43338" y="4016467"/>
            <a:ext cx="5633069" cy="3425735"/>
          </a:xfrm>
        </p:spPr>
        <p:txBody>
          <a:bodyPr anchor="ctr"/>
          <a:lstStyle>
            <a:lvl1pPr marL="0" indent="0" algn="l">
              <a:buNone/>
              <a:defRPr sz="3000" cap="all">
                <a:solidFill>
                  <a:schemeClr val="accent1"/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245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531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155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48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014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977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285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526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84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201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3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31" y="3905251"/>
            <a:ext cx="7237737" cy="51244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13069" y="3905250"/>
            <a:ext cx="7237739" cy="512445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9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32" y="3905250"/>
            <a:ext cx="7237736" cy="864393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2431" y="4769644"/>
            <a:ext cx="7237737" cy="426005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13069" y="3905250"/>
            <a:ext cx="7237739" cy="864393"/>
          </a:xfrm>
        </p:spPr>
        <p:txBody>
          <a:bodyPr anchor="b">
            <a:noAutofit/>
          </a:bodyPr>
          <a:lstStyle>
            <a:lvl1pPr marL="0" indent="0">
              <a:buNone/>
              <a:defRPr sz="3600" b="0">
                <a:solidFill>
                  <a:schemeClr val="accent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13065" y="4769644"/>
            <a:ext cx="7237739" cy="426005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9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6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80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432" y="1943100"/>
            <a:ext cx="4189739" cy="2400300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1720" y="2171700"/>
            <a:ext cx="7785098" cy="6858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732433" y="4343401"/>
            <a:ext cx="4189737" cy="4693919"/>
          </a:xfrm>
        </p:spPr>
        <p:txBody>
          <a:bodyPr/>
          <a:lstStyle>
            <a:lvl1pPr marL="0" indent="0">
              <a:buNone/>
              <a:defRPr sz="2100">
                <a:solidFill>
                  <a:schemeClr val="accent1"/>
                </a:solidFill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861" y="2539998"/>
            <a:ext cx="5790390" cy="2603502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21806" y="1714500"/>
            <a:ext cx="4840790" cy="6858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400"/>
            </a:lvl1pPr>
            <a:lvl2pPr marL="685800" indent="0">
              <a:buNone/>
              <a:defRPr sz="2400"/>
            </a:lvl2pPr>
            <a:lvl3pPr marL="1371600" indent="0">
              <a:buNone/>
              <a:defRPr sz="2400"/>
            </a:lvl3pPr>
            <a:lvl4pPr marL="2057400" indent="0">
              <a:buNone/>
              <a:defRPr sz="2400"/>
            </a:lvl4pPr>
            <a:lvl5pPr marL="2743200" indent="0">
              <a:buNone/>
              <a:defRPr sz="2400"/>
            </a:lvl5pPr>
            <a:lvl6pPr marL="3429000" indent="0">
              <a:buNone/>
              <a:defRPr sz="2400"/>
            </a:lvl6pPr>
            <a:lvl7pPr marL="4114800" indent="0">
              <a:buNone/>
              <a:defRPr sz="2400"/>
            </a:lvl7pPr>
            <a:lvl8pPr marL="4800600" indent="0">
              <a:buNone/>
              <a:defRPr sz="2400"/>
            </a:lvl8pPr>
            <a:lvl9pPr marL="548640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732433" y="5486400"/>
            <a:ext cx="5788818" cy="20574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accent1"/>
                </a:solidFill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2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3559"/>
            <a:ext cx="18288000" cy="10300541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732430" y="1460502"/>
            <a:ext cx="13142120" cy="1060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33" y="3905250"/>
            <a:ext cx="13142118" cy="512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976408" y="9591092"/>
            <a:ext cx="1485899" cy="4571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500" b="1" i="0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2538" y="9587758"/>
            <a:ext cx="5789693" cy="4572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5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656718" y="0"/>
            <a:ext cx="1028700" cy="171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28811" y="443594"/>
            <a:ext cx="1257299" cy="11515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42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5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</p:sldLayoutIdLst>
  <p:txStyles>
    <p:titleStyle>
      <a:lvl1pPr algn="l" defTabSz="685800" rtl="0" eaLnBrk="1" latinLnBrk="0" hangingPunct="1">
        <a:spcBef>
          <a:spcPct val="0"/>
        </a:spcBef>
        <a:buNone/>
        <a:defRPr sz="54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514350" indent="-51435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7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114425" indent="-428625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7145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4003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30861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7719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44577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51435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5829300" indent="-342900" algn="l" defTabSz="685800" rtl="0" eaLnBrk="1" latinLnBrk="0" hangingPunct="1">
        <a:spcBef>
          <a:spcPts val="15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6858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3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6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364200" cy="12248921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976709" y="4229100"/>
            <a:ext cx="16229942" cy="203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66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</a:rPr>
              <a:t>Напредък по Програма за морско дело, рибарство и аквакултури 2021-2027</a:t>
            </a:r>
          </a:p>
        </p:txBody>
      </p:sp>
      <p:sp>
        <p:nvSpPr>
          <p:cNvPr id="3" name="AutoShape 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AutoShape 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7" name="TextBox 7"/>
          <p:cNvSpPr txBox="1"/>
          <p:nvPr/>
        </p:nvSpPr>
        <p:spPr>
          <a:xfrm>
            <a:off x="5679727" y="7652714"/>
            <a:ext cx="6988496" cy="5259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13 Март 2025 г.                 гр. Поморие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776480" y="2247900"/>
            <a:ext cx="14630400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Трето заседание на Комитета за наблюдение на Програма за морско дело, рибарство и аквакултури </a:t>
            </a: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2021-2027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17604"/>
              </p:ext>
            </p:extLst>
          </p:nvPr>
        </p:nvGraphicFramePr>
        <p:xfrm>
          <a:off x="16078200" y="8267700"/>
          <a:ext cx="1560512" cy="138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CorelDRAW" r:id="rId5" imgW="7631640" imgH="6750720" progId="CorelDraw.Graphic.23">
                  <p:embed/>
                </p:oleObj>
              </mc:Choice>
              <mc:Fallback>
                <p:oleObj name="CorelDRAW" r:id="rId5" imgW="7631640" imgH="6750720" progId="CorelDraw.Graphic.23">
                  <p:embed/>
                  <p:pic>
                    <p:nvPicPr>
                      <p:cNvPr id="0" name="Об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8200" y="8267700"/>
                        <a:ext cx="1560512" cy="1380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2" y="571500"/>
            <a:ext cx="1558432" cy="15804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5E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9011A8-CA93-FD99-4FD1-F14B9D00A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7BC1749-829C-9971-B285-C89D566CD8B7}"/>
              </a:ext>
            </a:extLst>
          </p:cNvPr>
          <p:cNvGrpSpPr/>
          <p:nvPr/>
        </p:nvGrpSpPr>
        <p:grpSpPr>
          <a:xfrm>
            <a:off x="1028700" y="1426588"/>
            <a:ext cx="16344900" cy="8573218"/>
            <a:chOff x="0" y="-123825"/>
            <a:chExt cx="1979031" cy="1791052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D594FD9-39A4-7CF3-1405-CD49BA17F2CF}"/>
                </a:ext>
              </a:extLst>
            </p:cNvPr>
            <p:cNvSpPr/>
            <p:nvPr/>
          </p:nvSpPr>
          <p:spPr>
            <a:xfrm>
              <a:off x="0" y="0"/>
              <a:ext cx="1979031" cy="1667227"/>
            </a:xfrm>
            <a:custGeom>
              <a:avLst/>
              <a:gdLst/>
              <a:ahLst/>
              <a:cxnLst/>
              <a:rect l="l" t="t" r="r" b="b"/>
              <a:pathLst>
                <a:path w="1979031" h="1667227">
                  <a:moveTo>
                    <a:pt x="52546" y="0"/>
                  </a:moveTo>
                  <a:lnTo>
                    <a:pt x="1926485" y="0"/>
                  </a:lnTo>
                  <a:cubicBezTo>
                    <a:pt x="1955505" y="0"/>
                    <a:pt x="1979031" y="23526"/>
                    <a:pt x="1979031" y="52546"/>
                  </a:cubicBezTo>
                  <a:lnTo>
                    <a:pt x="1979031" y="1614681"/>
                  </a:lnTo>
                  <a:cubicBezTo>
                    <a:pt x="1979031" y="1628617"/>
                    <a:pt x="1973495" y="1641982"/>
                    <a:pt x="1963641" y="1651836"/>
                  </a:cubicBezTo>
                  <a:cubicBezTo>
                    <a:pt x="1953786" y="1661690"/>
                    <a:pt x="1940421" y="1667227"/>
                    <a:pt x="1926485" y="1667227"/>
                  </a:cubicBezTo>
                  <a:lnTo>
                    <a:pt x="52546" y="1667227"/>
                  </a:lnTo>
                  <a:cubicBezTo>
                    <a:pt x="38610" y="1667227"/>
                    <a:pt x="25245" y="1661690"/>
                    <a:pt x="15390" y="1651836"/>
                  </a:cubicBezTo>
                  <a:cubicBezTo>
                    <a:pt x="5536" y="1641982"/>
                    <a:pt x="0" y="1628617"/>
                    <a:pt x="0" y="1614681"/>
                  </a:cubicBezTo>
                  <a:lnTo>
                    <a:pt x="0" y="52546"/>
                  </a:lnTo>
                  <a:cubicBezTo>
                    <a:pt x="0" y="23526"/>
                    <a:pt x="23526" y="0"/>
                    <a:pt x="5254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indent="457200" algn="ctr">
                <a:lnSpc>
                  <a:spcPct val="115000"/>
                </a:lnSpc>
              </a:pPr>
              <a:endParaRPr lang="en-US" sz="32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Прилагане </a:t>
              </a:r>
              <a:r>
                <a:rPr lang="bg-BG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Хартата на основните права на ЕС и Конвенцията на ООН за правата на хората с увреждания като </a:t>
              </a:r>
              <a:r>
                <a:rPr lang="bg-BG" sz="3200" b="1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„хоризонтални отключващи условия“ </a:t>
              </a: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по Регламент (ЕС) 2021/1060.</a:t>
              </a:r>
            </a:p>
            <a:p>
              <a:pPr marL="0" marR="0" indent="457200" algn="ctr">
                <a:lnSpc>
                  <a:spcPct val="115000"/>
                </a:lnSpc>
              </a:pPr>
              <a:endPara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Проверка за изпълнение на хоризонталните отключващи условия – на всеки етап от оценката и изпълнението на проектите по всички видове дейности</a:t>
              </a:r>
            </a:p>
            <a:p>
              <a:pPr marL="0" marR="0" indent="457200" algn="ctr">
                <a:lnSpc>
                  <a:spcPct val="115000"/>
                </a:lnSpc>
              </a:pPr>
              <a:endPara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b="1" u="sng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Не са установени случаи на незачитане на Хартата </a:t>
              </a: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b="1" u="sng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и Конвенцията на ООН</a:t>
              </a:r>
            </a:p>
            <a:p>
              <a:pPr marL="0" marR="0" indent="457200" algn="ctr">
                <a:lnSpc>
                  <a:spcPct val="115000"/>
                </a:lnSpc>
              </a:pPr>
              <a:endPara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marL="0" marR="0" indent="457200" algn="ctr">
                <a:lnSpc>
                  <a:spcPct val="115000"/>
                </a:lnSpc>
              </a:pPr>
              <a:endPara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marL="0" marR="0" indent="457200" algn="ctr">
                <a:lnSpc>
                  <a:spcPct val="115000"/>
                </a:lnSpc>
              </a:pPr>
              <a:r>
                <a:rPr lang="bg-BG" sz="3200" b="1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Не са постъпвали жалби във връзка с Хартата и Конвенцията на </a:t>
              </a:r>
              <a:r>
                <a:rPr lang="bg-BG" sz="3200" b="1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ООН</a:t>
              </a:r>
              <a:endParaRPr lang="en-US" sz="2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56F30DB-A50F-236B-821C-5D28EBC325BE}"/>
                </a:ext>
              </a:extLst>
            </p:cNvPr>
            <p:cNvSpPr txBox="1"/>
            <p:nvPr/>
          </p:nvSpPr>
          <p:spPr>
            <a:xfrm>
              <a:off x="0" y="-123825"/>
              <a:ext cx="1979031" cy="17910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407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71E4E62-2661-9D2B-67AD-D6E230DC4802}"/>
              </a:ext>
            </a:extLst>
          </p:cNvPr>
          <p:cNvSpPr txBox="1"/>
          <p:nvPr/>
        </p:nvSpPr>
        <p:spPr>
          <a:xfrm>
            <a:off x="1297508" y="657142"/>
            <a:ext cx="15807284" cy="1103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lnSpc>
                <a:spcPts val="8959"/>
              </a:lnSpc>
              <a:spcBef>
                <a:spcPct val="0"/>
              </a:spcBef>
              <a:defRPr/>
            </a:pPr>
            <a:r>
              <a:rPr lang="bg-BG" sz="3600" b="1" i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Хоризонтални отключващи условия 3 и 4</a:t>
            </a:r>
            <a:endParaRPr lang="en-US" sz="3600" b="1" i="1" dirty="0">
              <a:solidFill>
                <a:srgbClr val="0F4662"/>
              </a:solidFill>
              <a:latin typeface="Quicksand Bold"/>
              <a:ea typeface="Quicksand Bold"/>
              <a:cs typeface="Quicksand Bold"/>
            </a:endParaRPr>
          </a:p>
        </p:txBody>
      </p:sp>
    </p:spTree>
    <p:extLst>
      <p:ext uri="{BB962C8B-B14F-4D97-AF65-F5344CB8AC3E}">
        <p14:creationId xmlns:p14="http://schemas.microsoft.com/office/powerpoint/2010/main" val="3641210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5E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759D9B-D738-BFB1-D610-371A168E4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9BF92C5-B7D0-12AC-F8A3-69C42587F404}"/>
              </a:ext>
            </a:extLst>
          </p:cNvPr>
          <p:cNvGrpSpPr/>
          <p:nvPr/>
        </p:nvGrpSpPr>
        <p:grpSpPr>
          <a:xfrm>
            <a:off x="1028700" y="2019300"/>
            <a:ext cx="16344900" cy="7980501"/>
            <a:chOff x="0" y="0"/>
            <a:chExt cx="1979031" cy="1667226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FAD5B6A-D609-C2AA-56CF-B172AB89158B}"/>
                </a:ext>
              </a:extLst>
            </p:cNvPr>
            <p:cNvSpPr/>
            <p:nvPr/>
          </p:nvSpPr>
          <p:spPr>
            <a:xfrm>
              <a:off x="0" y="0"/>
              <a:ext cx="1979031" cy="1667227"/>
            </a:xfrm>
            <a:custGeom>
              <a:avLst/>
              <a:gdLst/>
              <a:ahLst/>
              <a:cxnLst/>
              <a:rect l="l" t="t" r="r" b="b"/>
              <a:pathLst>
                <a:path w="1979031" h="1667227">
                  <a:moveTo>
                    <a:pt x="52546" y="0"/>
                  </a:moveTo>
                  <a:lnTo>
                    <a:pt x="1926485" y="0"/>
                  </a:lnTo>
                  <a:cubicBezTo>
                    <a:pt x="1955505" y="0"/>
                    <a:pt x="1979031" y="23526"/>
                    <a:pt x="1979031" y="52546"/>
                  </a:cubicBezTo>
                  <a:lnTo>
                    <a:pt x="1979031" y="1614681"/>
                  </a:lnTo>
                  <a:cubicBezTo>
                    <a:pt x="1979031" y="1628617"/>
                    <a:pt x="1973495" y="1641982"/>
                    <a:pt x="1963641" y="1651836"/>
                  </a:cubicBezTo>
                  <a:cubicBezTo>
                    <a:pt x="1953786" y="1661690"/>
                    <a:pt x="1940421" y="1667227"/>
                    <a:pt x="1926485" y="1667227"/>
                  </a:cubicBezTo>
                  <a:lnTo>
                    <a:pt x="52546" y="1667227"/>
                  </a:lnTo>
                  <a:cubicBezTo>
                    <a:pt x="38610" y="1667227"/>
                    <a:pt x="25245" y="1661690"/>
                    <a:pt x="15390" y="1651836"/>
                  </a:cubicBezTo>
                  <a:cubicBezTo>
                    <a:pt x="5536" y="1641982"/>
                    <a:pt x="0" y="1628617"/>
                    <a:pt x="0" y="1614681"/>
                  </a:cubicBezTo>
                  <a:lnTo>
                    <a:pt x="0" y="52546"/>
                  </a:lnTo>
                  <a:cubicBezTo>
                    <a:pt x="0" y="23526"/>
                    <a:pt x="23526" y="0"/>
                    <a:pt x="5254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indent="457200" algn="ctr">
                <a:lnSpc>
                  <a:spcPct val="115000"/>
                </a:lnSpc>
              </a:pPr>
              <a:endParaRPr lang="en-US" sz="2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F9F3E4D-0C53-7B63-7E39-3619BC273E2D}"/>
                </a:ext>
              </a:extLst>
            </p:cNvPr>
            <p:cNvSpPr txBox="1"/>
            <p:nvPr/>
          </p:nvSpPr>
          <p:spPr>
            <a:xfrm>
              <a:off x="0" y="-123825"/>
              <a:ext cx="1979031" cy="17910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407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F155E3F-7B46-9125-A6BB-F27CAB41058D}"/>
              </a:ext>
            </a:extLst>
          </p:cNvPr>
          <p:cNvSpPr txBox="1"/>
          <p:nvPr/>
        </p:nvSpPr>
        <p:spPr>
          <a:xfrm>
            <a:off x="1297508" y="728657"/>
            <a:ext cx="158072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3600" b="1" i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Предстоящи оценки на ПМДРА</a:t>
            </a:r>
            <a:endParaRPr lang="en-US" sz="3600" b="1" i="1" dirty="0">
              <a:solidFill>
                <a:srgbClr val="0F4662"/>
              </a:solidFill>
              <a:latin typeface="Quicksand Bold"/>
              <a:ea typeface="Quicksand Bold"/>
              <a:cs typeface="Quicksand Bol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9400" y="3663864"/>
            <a:ext cx="12115800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 defTabSz="914400">
              <a:lnSpc>
                <a:spcPts val="4079"/>
              </a:lnSpc>
              <a:defRPr/>
            </a:pPr>
            <a:r>
              <a: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Съгласно Плана за оценка на ПМДРА в периода септември–декември 2025 г. са предвидени две оценки на програмата:</a:t>
            </a:r>
          </a:p>
          <a:p>
            <a:pPr indent="457200" algn="ctr" defTabSz="914400">
              <a:lnSpc>
                <a:spcPts val="4079"/>
              </a:lnSpc>
              <a:defRPr/>
            </a:pPr>
            <a:endParaRPr lang="en-US" sz="320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marL="457200" indent="-457200" algn="ctr" defTabSz="914400">
              <a:lnSpc>
                <a:spcPts val="4079"/>
              </a:lnSpc>
              <a:buFont typeface="Arial" panose="020B0604020202020204" pitchFamily="34" charset="0"/>
              <a:buChar char="•"/>
              <a:defRPr/>
            </a:pPr>
            <a:r>
              <a: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Тематична оценка за ефективността на приложените дейности по видимост и комуникация по ПМДРА;</a:t>
            </a:r>
          </a:p>
          <a:p>
            <a:pPr indent="-457200" algn="ctr" defTabSz="914400">
              <a:lnSpc>
                <a:spcPts val="4079"/>
              </a:lnSpc>
              <a:buFontTx/>
              <a:buChar char="-"/>
              <a:defRPr/>
            </a:pPr>
            <a:endParaRPr lang="en-US" sz="320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marL="457200" indent="-457200" algn="ctr" defTabSz="914400">
              <a:lnSpc>
                <a:spcPts val="4079"/>
              </a:lnSpc>
              <a:buFont typeface="Arial" panose="020B0604020202020204" pitchFamily="34" charset="0"/>
              <a:buChar char="•"/>
              <a:defRPr/>
            </a:pPr>
            <a:r>
              <a:rPr lang="bg-BG" sz="32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Оценка </a:t>
            </a:r>
            <a:r>
              <a:rPr lang="bg-BG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на рамката на изпълнение на ПМДРА;</a:t>
            </a:r>
          </a:p>
          <a:p>
            <a:pPr indent="457200" algn="ctr" defTabSz="914400">
              <a:lnSpc>
                <a:spcPts val="4079"/>
              </a:lnSpc>
              <a:defRPr/>
            </a:pPr>
            <a:endParaRPr lang="bg-BG" sz="320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</p:txBody>
      </p:sp>
      <p:sp>
        <p:nvSpPr>
          <p:cNvPr id="7" name="AutoShape 3"/>
          <p:cNvSpPr/>
          <p:nvPr/>
        </p:nvSpPr>
        <p:spPr>
          <a:xfrm flipV="1">
            <a:off x="5562600" y="24765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AutoShape 3"/>
          <p:cNvSpPr/>
          <p:nvPr/>
        </p:nvSpPr>
        <p:spPr>
          <a:xfrm flipV="1">
            <a:off x="5562600" y="91821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884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E77B7-CC3E-DD69-D2E5-F282E79BB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8A27960-F6F4-9B7F-B6BE-D7CF40B8712A}"/>
              </a:ext>
            </a:extLst>
          </p:cNvPr>
          <p:cNvGrpSpPr/>
          <p:nvPr/>
        </p:nvGrpSpPr>
        <p:grpSpPr>
          <a:xfrm>
            <a:off x="-6823" y="-138307"/>
            <a:ext cx="18294824" cy="2062111"/>
            <a:chOff x="-19821" y="-47625"/>
            <a:chExt cx="4836414" cy="11273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55EE030-5F33-B9CB-52D2-D97425D036B7}"/>
                </a:ext>
              </a:extLst>
            </p:cNvPr>
            <p:cNvSpPr/>
            <p:nvPr/>
          </p:nvSpPr>
          <p:spPr>
            <a:xfrm>
              <a:off x="-19821" y="0"/>
              <a:ext cx="4836413" cy="1042617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9BC5C24-576F-E0DB-1F65-BB7CE1F22FC9}"/>
                </a:ext>
              </a:extLst>
            </p:cNvPr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369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11">
            <a:extLst>
              <a:ext uri="{FF2B5EF4-FFF2-40B4-BE49-F238E27FC236}">
                <a16:creationId xmlns:a16="http://schemas.microsoft.com/office/drawing/2014/main" id="{07D1E67A-B6B5-10E0-A8ED-9896FC786930}"/>
              </a:ext>
            </a:extLst>
          </p:cNvPr>
          <p:cNvSpPr txBox="1"/>
          <p:nvPr/>
        </p:nvSpPr>
        <p:spPr>
          <a:xfrm>
            <a:off x="3581401" y="-96209"/>
            <a:ext cx="10287000" cy="975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8959"/>
              </a:lnSpc>
              <a:spcBef>
                <a:spcPct val="0"/>
              </a:spcBef>
              <a:defRPr/>
            </a:pPr>
            <a:r>
              <a:rPr lang="bg-BG" sz="3600" b="1" i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Какво предстои по ПМДРА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CF9CC8-53E9-7006-BD6A-E39E5B3BA822}"/>
              </a:ext>
            </a:extLst>
          </p:cNvPr>
          <p:cNvSpPr/>
          <p:nvPr/>
        </p:nvSpPr>
        <p:spPr>
          <a:xfrm>
            <a:off x="30667" y="1411492"/>
            <a:ext cx="18294820" cy="1108819"/>
          </a:xfrm>
          <a:prstGeom prst="rect">
            <a:avLst/>
          </a:prstGeom>
          <a:solidFill>
            <a:srgbClr val="C0C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sz="28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Обявяване на приеми по </a:t>
            </a:r>
            <a:r>
              <a:rPr lang="bg-BG" sz="2800" b="1" noProof="0" dirty="0">
                <a:solidFill>
                  <a:schemeClr val="tx2">
                    <a:lumMod val="75000"/>
                  </a:schemeClr>
                </a:solidFill>
                <a:latin typeface="Quicksand Bold"/>
                <a:ea typeface="Quicksand Bold"/>
                <a:cs typeface="Quicksand Bold"/>
              </a:rPr>
              <a:t>9</a:t>
            </a:r>
            <a:r>
              <a:rPr lang="bg-BG" sz="2800" b="1" noProof="0" dirty="0" smtClean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 </a:t>
            </a:r>
            <a:r>
              <a:rPr lang="bg-BG" sz="28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процедури </a:t>
            </a:r>
            <a:r>
              <a:rPr lang="bg-BG" sz="2800" b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през </a:t>
            </a:r>
            <a:r>
              <a:rPr lang="bg-BG" sz="28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2025 г. на обща стойност </a:t>
            </a:r>
            <a:r>
              <a:rPr lang="bg-BG" sz="2800" b="1" dirty="0">
                <a:solidFill>
                  <a:srgbClr val="FF0000"/>
                </a:solidFill>
                <a:latin typeface="Quicksand Bold"/>
                <a:ea typeface="Quicksand Bold"/>
                <a:cs typeface="Quicksand Bold"/>
              </a:rPr>
              <a:t> </a:t>
            </a:r>
            <a:r>
              <a:rPr lang="bg-BG" sz="2800" b="1" dirty="0" smtClean="0">
                <a:solidFill>
                  <a:schemeClr val="tx2">
                    <a:lumMod val="75000"/>
                  </a:schemeClr>
                </a:solidFill>
                <a:latin typeface="Quicksand Bold"/>
                <a:ea typeface="Quicksand Bold"/>
                <a:cs typeface="Quicksand Bold"/>
              </a:rPr>
              <a:t>65 601 323</a:t>
            </a:r>
            <a:endParaRPr lang="bg-BG" sz="2800" b="1" dirty="0">
              <a:solidFill>
                <a:schemeClr val="tx2">
                  <a:lumMod val="75000"/>
                </a:schemeClr>
              </a:solidFill>
              <a:latin typeface="Quicksand Bold"/>
              <a:ea typeface="Quicksand Bold"/>
              <a:cs typeface="Quicksand Bold"/>
            </a:endParaRPr>
          </a:p>
          <a:p>
            <a:pPr lvl="0" algn="ctr"/>
            <a:r>
              <a:rPr lang="bg-BG" sz="2800" b="1" noProof="0" dirty="0" smtClean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лв</a:t>
            </a:r>
            <a:r>
              <a:rPr lang="bg-BG" sz="28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. БФП	</a:t>
            </a:r>
            <a:endParaRPr lang="bg-BG" sz="3600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03B4CB4-1550-0577-6ADD-A5955F39E5E3}"/>
              </a:ext>
            </a:extLst>
          </p:cNvPr>
          <p:cNvSpPr/>
          <p:nvPr/>
        </p:nvSpPr>
        <p:spPr>
          <a:xfrm>
            <a:off x="3048000" y="3195637"/>
            <a:ext cx="4125680" cy="1156681"/>
          </a:xfrm>
          <a:prstGeom prst="round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3200" b="1" noProof="0" dirty="0">
                <a:solidFill>
                  <a:srgbClr val="002060"/>
                </a:solidFill>
                <a:latin typeface="Quicksand" panose="020B0604020202020204" charset="0"/>
              </a:rPr>
              <a:t>Приоритет 1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6F4A7631-C1DB-E636-309D-3312D34A557E}"/>
              </a:ext>
            </a:extLst>
          </p:cNvPr>
          <p:cNvSpPr/>
          <p:nvPr/>
        </p:nvSpPr>
        <p:spPr>
          <a:xfrm>
            <a:off x="4720484" y="4362075"/>
            <a:ext cx="484632" cy="540285"/>
          </a:xfrm>
          <a:prstGeom prst="downArrow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g-BG" sz="1200" noProof="0" dirty="0"/>
          </a:p>
        </p:txBody>
      </p:sp>
      <p:sp>
        <p:nvSpPr>
          <p:cNvPr id="55" name="Down Arrow 54">
            <a:extLst>
              <a:ext uri="{FF2B5EF4-FFF2-40B4-BE49-F238E27FC236}">
                <a16:creationId xmlns:a16="http://schemas.microsoft.com/office/drawing/2014/main" id="{3BCE4299-85F3-E3B0-BC46-4CD4D688F35B}"/>
              </a:ext>
            </a:extLst>
          </p:cNvPr>
          <p:cNvSpPr/>
          <p:nvPr/>
        </p:nvSpPr>
        <p:spPr>
          <a:xfrm>
            <a:off x="12344398" y="4215131"/>
            <a:ext cx="500677" cy="607094"/>
          </a:xfrm>
          <a:prstGeom prst="downArrow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bg-BG" sz="1200" noProof="0" dirty="0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EBF2CACC-0C25-8E4C-2C44-CBB046057364}"/>
              </a:ext>
            </a:extLst>
          </p:cNvPr>
          <p:cNvSpPr/>
          <p:nvPr/>
        </p:nvSpPr>
        <p:spPr>
          <a:xfrm>
            <a:off x="10668000" y="3105686"/>
            <a:ext cx="3733800" cy="1246632"/>
          </a:xfrm>
          <a:prstGeom prst="round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3200" b="1" noProof="0" dirty="0">
                <a:solidFill>
                  <a:srgbClr val="002060"/>
                </a:solidFill>
                <a:latin typeface="Quicksand" panose="020B0604020202020204" charset="0"/>
              </a:rPr>
              <a:t>Приоритет 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065B30-3F50-CD80-50D1-C6BF91F3D56D}"/>
              </a:ext>
            </a:extLst>
          </p:cNvPr>
          <p:cNvSpPr/>
          <p:nvPr/>
        </p:nvSpPr>
        <p:spPr>
          <a:xfrm>
            <a:off x="3048000" y="5217453"/>
            <a:ext cx="4125680" cy="3657599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4 процедури </a:t>
            </a:r>
          </a:p>
          <a:p>
            <a:pPr algn="ctr">
              <a:lnSpc>
                <a:spcPct val="150000"/>
              </a:lnSpc>
            </a:pP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на обща стойност</a:t>
            </a:r>
          </a:p>
          <a:p>
            <a:pPr algn="ctr">
              <a:lnSpc>
                <a:spcPct val="150000"/>
              </a:lnSpc>
            </a:pP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 </a:t>
            </a:r>
            <a:r>
              <a:rPr lang="bg-BG" sz="2400" b="1" dirty="0" smtClean="0">
                <a:solidFill>
                  <a:srgbClr val="002060"/>
                </a:solidFill>
                <a:latin typeface="Quicksand" panose="020B0604020202020204" charset="0"/>
              </a:rPr>
              <a:t>18 162 183 </a:t>
            </a:r>
            <a:endParaRPr lang="bg-BG" sz="2400" b="1" dirty="0">
              <a:solidFill>
                <a:srgbClr val="002060"/>
              </a:solidFill>
              <a:latin typeface="Quicksand" panose="020B0604020202020204" charset="0"/>
            </a:endParaRPr>
          </a:p>
          <a:p>
            <a:pPr algn="ctr">
              <a:lnSpc>
                <a:spcPct val="150000"/>
              </a:lnSpc>
            </a:pPr>
            <a:r>
              <a:rPr lang="bg-BG" sz="2400" b="1" noProof="0" dirty="0" smtClean="0">
                <a:solidFill>
                  <a:srgbClr val="002060"/>
                </a:solidFill>
                <a:latin typeface="Quicksand" panose="020B0604020202020204" charset="0"/>
              </a:rPr>
              <a:t>лв</a:t>
            </a: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. БФП</a:t>
            </a:r>
          </a:p>
          <a:p>
            <a:pPr algn="ctr"/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 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3F649D7-3C46-F01D-E5C7-AE04AA6AE327}"/>
              </a:ext>
            </a:extLst>
          </p:cNvPr>
          <p:cNvSpPr/>
          <p:nvPr/>
        </p:nvSpPr>
        <p:spPr>
          <a:xfrm>
            <a:off x="10668000" y="5113577"/>
            <a:ext cx="3733799" cy="3734540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bg-BG" sz="2400" b="1" dirty="0">
                <a:solidFill>
                  <a:srgbClr val="002060"/>
                </a:solidFill>
                <a:latin typeface="Quicksand" panose="020B0604020202020204" charset="0"/>
              </a:rPr>
              <a:t>5</a:t>
            </a:r>
            <a:r>
              <a:rPr lang="bg-BG" sz="2400" b="1" noProof="0" dirty="0" smtClean="0">
                <a:solidFill>
                  <a:srgbClr val="002060"/>
                </a:solidFill>
                <a:latin typeface="Quicksand" panose="020B0604020202020204" charset="0"/>
              </a:rPr>
              <a:t> </a:t>
            </a: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процедури </a:t>
            </a:r>
          </a:p>
          <a:p>
            <a:pPr algn="ctr">
              <a:lnSpc>
                <a:spcPct val="150000"/>
              </a:lnSpc>
            </a:pP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на обща стойност </a:t>
            </a:r>
          </a:p>
          <a:p>
            <a:pPr algn="ctr">
              <a:lnSpc>
                <a:spcPct val="150000"/>
              </a:lnSpc>
            </a:pPr>
            <a:r>
              <a:rPr lang="bg-BG" sz="2400" b="1" dirty="0">
                <a:solidFill>
                  <a:srgbClr val="002060"/>
                </a:solidFill>
                <a:latin typeface="Quicksand" panose="020B0604020202020204" charset="0"/>
              </a:rPr>
              <a:t> </a:t>
            </a:r>
            <a:r>
              <a:rPr lang="bg-BG" sz="2400" b="1" dirty="0" smtClean="0">
                <a:solidFill>
                  <a:srgbClr val="002060"/>
                </a:solidFill>
                <a:latin typeface="Quicksand" panose="020B0604020202020204" charset="0"/>
              </a:rPr>
              <a:t>47 439 140</a:t>
            </a:r>
            <a:endParaRPr lang="bg-BG" sz="2400" b="1" dirty="0">
              <a:solidFill>
                <a:srgbClr val="002060"/>
              </a:solidFill>
              <a:latin typeface="Quicksand" panose="020B0604020202020204" charset="0"/>
            </a:endParaRPr>
          </a:p>
          <a:p>
            <a:pPr algn="ctr">
              <a:lnSpc>
                <a:spcPct val="150000"/>
              </a:lnSpc>
            </a:pPr>
            <a:r>
              <a:rPr lang="bg-BG" sz="2400" b="1" noProof="0" dirty="0" smtClean="0">
                <a:solidFill>
                  <a:srgbClr val="002060"/>
                </a:solidFill>
                <a:latin typeface="Quicksand" panose="020B0604020202020204" charset="0"/>
              </a:rPr>
              <a:t> </a:t>
            </a:r>
            <a:r>
              <a:rPr lang="bg-BG" sz="2400" b="1" noProof="0" dirty="0">
                <a:solidFill>
                  <a:srgbClr val="002060"/>
                </a:solidFill>
                <a:latin typeface="Quicksand" panose="020B0604020202020204" charset="0"/>
              </a:rPr>
              <a:t>лв. БФП</a:t>
            </a:r>
          </a:p>
        </p:txBody>
      </p:sp>
    </p:spTree>
    <p:extLst>
      <p:ext uri="{BB962C8B-B14F-4D97-AF65-F5344CB8AC3E}">
        <p14:creationId xmlns:p14="http://schemas.microsoft.com/office/powerpoint/2010/main" val="2504396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283454" y="4589502"/>
            <a:ext cx="11721090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Благодаря за вниманието!</a:t>
            </a: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 </a:t>
            </a:r>
            <a:endParaRPr kumimoji="0" lang="bg-BG" sz="7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anose="020B0604020202020204" charset="0"/>
              <a:ea typeface="+mn-ea"/>
              <a:cs typeface="+mn-cs"/>
              <a:sym typeface="Cormorant Garamond Bold Italic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8304001" y="1116666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8304001" y="9008400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327960"/>
            <a:ext cx="18288000" cy="2144460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93"/>
                </a:lnSpc>
              </a:pPr>
              <a:endParaRPr lang="bg-BG" noProof="0" dirty="0"/>
            </a:p>
          </p:txBody>
        </p:sp>
      </p:grp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918018"/>
              </p:ext>
            </p:extLst>
          </p:nvPr>
        </p:nvGraphicFramePr>
        <p:xfrm>
          <a:off x="16230600" y="-206497"/>
          <a:ext cx="1866327" cy="1867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CorelDRAW" r:id="rId4" imgW="1491480" imgH="1545480" progId="CorelDraw.Graphic.23">
                  <p:embed/>
                </p:oleObj>
              </mc:Choice>
              <mc:Fallback>
                <p:oleObj name="CorelDRAW" r:id="rId4" imgW="1491480" imgH="1545480" progId="CorelDraw.Graphic.2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30600" y="-206497"/>
                        <a:ext cx="1866327" cy="1867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3579787" y="1883438"/>
            <a:ext cx="9384064" cy="8264122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BG14MFPR001-1.001 </a:t>
            </a:r>
            <a:r>
              <a:rPr lang="bg-BG" sz="2200" noProof="0" dirty="0" smtClean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Контрол 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и правоприлагане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</a:p>
          <a:p>
            <a:pPr algn="ctr"/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23 733 549 лв. БФП</a:t>
            </a:r>
            <a:endParaRPr lang="bg-BG" sz="22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</a:t>
            </a:r>
            <a:r>
              <a:rPr lang="en-US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2</a:t>
            </a:r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Събиране и обработване на данни за управление на рибарството и аквакултурите и за научни цели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</a:p>
          <a:p>
            <a:pPr algn="ctr"/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11 866 774 лв. БФП</a:t>
            </a:r>
          </a:p>
          <a:p>
            <a:pPr algn="ctr"/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BG14MFPR001-1.003 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Окончателно преустановяване на риболовни дейности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lang="bg-BG" sz="2200" b="1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 </a:t>
            </a:r>
          </a:p>
          <a:p>
            <a:pPr algn="ctr"/>
            <a:r>
              <a:rPr lang="en-US" sz="22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6 </a:t>
            </a:r>
            <a:r>
              <a:rPr lang="bg-BG" sz="22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985</a:t>
            </a:r>
            <a:r>
              <a:rPr lang="bg-BG" sz="2200" b="1" noProof="0" dirty="0" smtClean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 </a:t>
            </a:r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000 лв. БФП</a:t>
            </a:r>
          </a:p>
          <a:p>
            <a:pPr algn="ctr"/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BG14MFPR001-1.004 </a:t>
            </a:r>
            <a:r>
              <a:rPr lang="bg-BG" sz="2200" noProof="0" dirty="0" smtClean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Подобряване на инфраструктурата на рибарските пристанища, рибните борси, местата на разтоварване и лодкостоянките, с цел да се улесни разтоварването и съхранението на нежелания улов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 </a:t>
            </a:r>
          </a:p>
          <a:p>
            <a:pPr algn="ctr"/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18 161 000 лв. БФП</a:t>
            </a:r>
          </a:p>
          <a:p>
            <a:pPr algn="ctr"/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BG14MFPR001-1.006 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Подкрепа за подобряване на икономическия и социалния статус на операторите в риболова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</a:p>
          <a:p>
            <a:pPr algn="ctr"/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3 538 601 лв. БФП</a:t>
            </a:r>
          </a:p>
          <a:p>
            <a:pPr algn="ctr"/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2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BG14MFPR001-1.007 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“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Специфично оборудване на риболовния кораб, дейности и иновации, целящи опазването на околната среда и на биоразнообразието</a:t>
            </a:r>
            <a:r>
              <a:rPr lang="bg-BG" sz="2200" noProof="0" dirty="0">
                <a:solidFill>
                  <a:srgbClr val="002060"/>
                </a:solidFill>
                <a:latin typeface="Quicksand" panose="020B0604020202020204" charset="0"/>
                <a:ea typeface="Quicksand"/>
                <a:cs typeface="Quicksand"/>
              </a:rPr>
              <a:t>”</a:t>
            </a:r>
            <a:r>
              <a:rPr lang="bg-BG" sz="22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</a:p>
          <a:p>
            <a:pPr algn="ctr"/>
            <a:r>
              <a:rPr lang="bg-BG" sz="22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4 888 382  лв. БФП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13058630" y="5348181"/>
            <a:ext cx="565888" cy="1272181"/>
          </a:xfrm>
          <a:prstGeom prst="rightArrow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730737" y="2552700"/>
            <a:ext cx="4435804" cy="2345627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 размер на договорени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бр. АДПБФП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2 618 634</a:t>
            </a:r>
            <a:r>
              <a:rPr lang="bg-BG" noProof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БФП</a:t>
            </a:r>
            <a:endParaRPr lang="bg-BG" noProof="0" dirty="0"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bg-BG" noProof="0" dirty="0">
              <a:effectLst/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3639800" y="5348183"/>
            <a:ext cx="4489870" cy="1272181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 размер на изплатените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780 056</a:t>
            </a:r>
            <a:r>
              <a:rPr lang="bg-BG" noProof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БФП</a:t>
            </a:r>
            <a:endParaRPr lang="bg-BG" noProof="0" dirty="0">
              <a:effectLst/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676671" y="7111395"/>
            <a:ext cx="4489870" cy="2157349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Проектни предложения в процес на оценка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бр.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32 739 151</a:t>
            </a:r>
            <a:r>
              <a:rPr lang="bg-BG" noProof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БФП</a:t>
            </a:r>
            <a:endParaRPr lang="bg-BG" noProof="0" dirty="0">
              <a:effectLst/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91073" y="69578"/>
            <a:ext cx="15848458" cy="141632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Общ размер на обявените процедури за подбор на проектни предложения </a:t>
            </a:r>
          </a:p>
          <a:p>
            <a:pPr lvl="0" algn="ctr"/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по Приоритет 1 -  69 173 307 лв. БФП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8634" y="2699803"/>
            <a:ext cx="2682835" cy="6568939"/>
          </a:xfrm>
          <a:prstGeom prst="rect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noProof="0" dirty="0">
                <a:solidFill>
                  <a:srgbClr val="002060"/>
                </a:solidFill>
              </a:rPr>
              <a:t>Насърчаване на устойчивото рибарство и опазването на водните биологични ресурси</a:t>
            </a:r>
          </a:p>
        </p:txBody>
      </p:sp>
      <p:sp>
        <p:nvSpPr>
          <p:cNvPr id="6" name="Right Arrow 24">
            <a:extLst>
              <a:ext uri="{FF2B5EF4-FFF2-40B4-BE49-F238E27FC236}">
                <a16:creationId xmlns:a16="http://schemas.microsoft.com/office/drawing/2014/main" id="{4FA9C683-661D-6BCF-3EDD-5928BEB16FF9}"/>
              </a:ext>
            </a:extLst>
          </p:cNvPr>
          <p:cNvSpPr/>
          <p:nvPr/>
        </p:nvSpPr>
        <p:spPr>
          <a:xfrm>
            <a:off x="2966278" y="5379408"/>
            <a:ext cx="565888" cy="1272181"/>
          </a:xfrm>
          <a:prstGeom prst="rightArrow">
            <a:avLst/>
          </a:prstGeom>
          <a:solidFill>
            <a:srgbClr val="C0C0C0"/>
          </a:solidFill>
          <a:ln>
            <a:solidFill>
              <a:srgbClr val="86939E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6200" y="-6016"/>
            <a:ext cx="18211800" cy="2106821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93"/>
                </a:lnSpc>
              </a:pPr>
              <a:endParaRPr lang="bg-BG" noProof="0" dirty="0"/>
            </a:p>
          </p:txBody>
        </p:sp>
      </p:grp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607304"/>
              </p:ext>
            </p:extLst>
          </p:nvPr>
        </p:nvGraphicFramePr>
        <p:xfrm>
          <a:off x="16333193" y="151376"/>
          <a:ext cx="1676400" cy="1583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CorelDRAW" r:id="rId4" imgW="2019240" imgH="2113920" progId="CorelDraw.Graphic.23">
                  <p:embed/>
                </p:oleObj>
              </mc:Choice>
              <mc:Fallback>
                <p:oleObj name="CorelDRAW" r:id="rId4" imgW="2019240" imgH="2113920" progId="CorelDraw.Graphic.23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3193" y="151376"/>
                        <a:ext cx="1676400" cy="15835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4668482" y="2957577"/>
            <a:ext cx="7347965" cy="6324112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BG14MFPR001-2.001 „Преработване на продуктите от риболов и аквакултури” </a:t>
            </a:r>
            <a:endParaRPr lang="en-US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15 000 000 лв. БФП</a:t>
            </a:r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BG14MFPR001-2.002</a:t>
            </a:r>
            <a:r>
              <a:rPr lang="en-US" sz="20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„Продуктивни инвестиции и иновации в аквакултурите” </a:t>
            </a:r>
            <a:endParaRPr lang="en-US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20 000 000 лв. БФП</a:t>
            </a:r>
          </a:p>
          <a:p>
            <a:pPr lvl="0" algn="ctr"/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BG14MFPR001-2.003</a:t>
            </a:r>
            <a:r>
              <a:rPr lang="en-US" sz="20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„Предлагане на пазара” </a:t>
            </a:r>
            <a:endParaRPr lang="en-US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1 000 000 лв. БФП</a:t>
            </a:r>
          </a:p>
          <a:p>
            <a:pPr lvl="0" algn="ctr"/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BG14MFPR001-2.004 „Планове за производство и предлагане на пазара” </a:t>
            </a:r>
            <a:endParaRPr lang="en-US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586 740 лв. БФП</a:t>
            </a:r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endParaRPr lang="bg-BG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BG14MFPR001-2.005„Аквакултури, осигуряващи екологични услуги” </a:t>
            </a:r>
            <a:endParaRPr lang="en-US" sz="2000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0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4 920 000  лв. БФП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106400" y="3345134"/>
            <a:ext cx="4308657" cy="2199752"/>
          </a:xfrm>
          <a:prstGeom prst="rect">
            <a:avLst/>
          </a:prstGeom>
          <a:solidFill>
            <a:srgbClr val="C0C0C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 размер на договорени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bg-BG" b="1" noProof="0" dirty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бр. АДПБФП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bg-BG" b="1" dirty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155</a:t>
            </a:r>
            <a:r>
              <a:rPr lang="bg-BG" b="1" noProof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972</a:t>
            </a:r>
            <a:r>
              <a:rPr lang="bg-BG" sz="2400" noProof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БФП</a:t>
            </a:r>
            <a:endParaRPr lang="bg-BG" sz="24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106400" y="6844818"/>
            <a:ext cx="4321212" cy="2048394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Проектни предложения в процес на оценка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 бр.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стойност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22 577 668 лв. БФП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2607" y="432699"/>
            <a:ext cx="15504179" cy="102086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Общ размер на обявените процедури за подбор на проектни предложения по Приоритет 2 </a:t>
            </a:r>
            <a:r>
              <a:rPr lang="bg-BG" sz="28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</a:p>
          <a:p>
            <a:pPr lvl="0" algn="ctr"/>
            <a:r>
              <a:rPr lang="bg-BG" sz="28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41 </a:t>
            </a:r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506 </a:t>
            </a:r>
            <a:r>
              <a:rPr lang="bg-BG" sz="28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740 лв</a:t>
            </a:r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. БФП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5643" y="2957577"/>
            <a:ext cx="2679941" cy="6324112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Насърчаване на устойчивите дейности, свързани с аквакултурите, и на преработването и предлагането на пазара на продукти от риболов и аквакултури </a:t>
            </a:r>
          </a:p>
        </p:txBody>
      </p:sp>
      <p:sp>
        <p:nvSpPr>
          <p:cNvPr id="5" name="Right Arrow 24">
            <a:extLst>
              <a:ext uri="{FF2B5EF4-FFF2-40B4-BE49-F238E27FC236}">
                <a16:creationId xmlns:a16="http://schemas.microsoft.com/office/drawing/2014/main" id="{8D014ED0-4654-DC1B-1B4F-545342994704}"/>
              </a:ext>
            </a:extLst>
          </p:cNvPr>
          <p:cNvSpPr/>
          <p:nvPr/>
        </p:nvSpPr>
        <p:spPr>
          <a:xfrm>
            <a:off x="12278479" y="5544886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  <p:sp>
        <p:nvSpPr>
          <p:cNvPr id="6" name="Right Arrow 24">
            <a:extLst>
              <a:ext uri="{FF2B5EF4-FFF2-40B4-BE49-F238E27FC236}">
                <a16:creationId xmlns:a16="http://schemas.microsoft.com/office/drawing/2014/main" id="{DA12CA89-F633-1BD6-3EF9-32D09F890E1F}"/>
              </a:ext>
            </a:extLst>
          </p:cNvPr>
          <p:cNvSpPr/>
          <p:nvPr/>
        </p:nvSpPr>
        <p:spPr>
          <a:xfrm>
            <a:off x="3699089" y="5483542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243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343"/>
            <a:ext cx="18288000" cy="1974995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93"/>
                </a:lnSpc>
              </a:pPr>
              <a:endParaRPr lang="bg-BG" noProof="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4370631" y="2933699"/>
            <a:ext cx="6816511" cy="5715088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BG14MFPR001-3.001 „Изграждане на капацитет и подготвителни действия в подкрепа на разработването и бъдещото изпълнение на стратегиите за Водено от общностите местно развитие”</a:t>
            </a:r>
          </a:p>
          <a:p>
            <a:pPr algn="ctr"/>
            <a:r>
              <a:rPr lang="bg-BG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773 314 лв. БФП;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bg-BG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noProof="0" dirty="0">
                <a:solidFill>
                  <a:srgbClr val="FF0000"/>
                </a:solidFill>
                <a:latin typeface="Quicksand"/>
                <a:ea typeface="Quicksand"/>
                <a:cs typeface="Quicksand"/>
              </a:rPr>
              <a:t>BG14MFPR001-3.002 „Изпълнение на стратегии за Водено от общностите местно развитие” </a:t>
            </a:r>
          </a:p>
          <a:p>
            <a:pPr algn="ctr"/>
            <a:r>
              <a:rPr lang="bg-BG" b="1" noProof="0" dirty="0">
                <a:solidFill>
                  <a:srgbClr val="FF0000"/>
                </a:solidFill>
                <a:latin typeface="Quicksand"/>
                <a:ea typeface="Quicksand"/>
                <a:cs typeface="Quicksand"/>
              </a:rPr>
              <a:t>46 772 789 лв. БФП</a:t>
            </a:r>
            <a:endParaRPr lang="bg-BG" b="1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801600" y="3086100"/>
            <a:ext cx="4330782" cy="2371258"/>
          </a:xfrm>
          <a:prstGeom prst="rect">
            <a:avLst/>
          </a:prstGeom>
          <a:solidFill>
            <a:srgbClr val="C0C0C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 размер на договорени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 бр. АДПБФП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720 408 лв. БФП</a:t>
            </a:r>
            <a:endParaRPr lang="bg-BG" sz="24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789323" y="6427334"/>
            <a:ext cx="4330782" cy="1427072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 размер на изплатените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dirty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69 656</a:t>
            </a:r>
            <a:r>
              <a:rPr lang="bg-BG" b="1" noProof="0" dirty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БФП</a:t>
            </a:r>
            <a:endParaRPr lang="bg-BG" sz="24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6599" y="411587"/>
            <a:ext cx="15619202" cy="118377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Общ размер на обявени процедури за подбор на проектни предложения по Приоритет 3   </a:t>
            </a:r>
            <a:r>
              <a:rPr lang="bg-BG" sz="2800" b="1" noProof="0" dirty="0">
                <a:solidFill>
                  <a:srgbClr val="FF0000"/>
                </a:solidFill>
                <a:latin typeface="Quicksand"/>
                <a:ea typeface="Quicksand"/>
                <a:cs typeface="Quicksand"/>
              </a:rPr>
              <a:t> </a:t>
            </a:r>
            <a:endParaRPr lang="bg-BG" sz="2800" b="1" noProof="0" dirty="0" smtClean="0">
              <a:solidFill>
                <a:srgbClr val="FF0000"/>
              </a:solidFill>
              <a:latin typeface="Quicksand"/>
              <a:ea typeface="Quicksand"/>
              <a:cs typeface="Quicksand"/>
            </a:endParaRPr>
          </a:p>
          <a:p>
            <a:pPr lvl="0" algn="ctr"/>
            <a:r>
              <a:rPr lang="bg-BG" sz="2800" b="1" noProof="0" dirty="0" smtClean="0">
                <a:solidFill>
                  <a:srgbClr val="FF0000"/>
                </a:solidFill>
                <a:latin typeface="Quicksand"/>
                <a:ea typeface="Quicksand"/>
                <a:cs typeface="Quicksand"/>
              </a:rPr>
              <a:t>47 </a:t>
            </a:r>
            <a:r>
              <a:rPr lang="bg-BG" sz="2800" b="1" noProof="0" dirty="0">
                <a:solidFill>
                  <a:srgbClr val="FF0000"/>
                </a:solidFill>
                <a:latin typeface="Quicksand"/>
                <a:ea typeface="Quicksand"/>
                <a:cs typeface="Quicksand"/>
              </a:rPr>
              <a:t>546 103 </a:t>
            </a:r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лв. БФП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16852" y="2817701"/>
            <a:ext cx="2450631" cy="5831087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Създаване на предпоставки за растеж на устойчивата синя икономика и стимулиране на развитието на общностите, занимаващи се с рибарство и аквакултури, в крайбрежните и вътрешните райони</a:t>
            </a: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707618"/>
              </p:ext>
            </p:extLst>
          </p:nvPr>
        </p:nvGraphicFramePr>
        <p:xfrm>
          <a:off x="16459200" y="291413"/>
          <a:ext cx="1522202" cy="1312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CorelDRAW" r:id="rId4" imgW="2115312" imgH="1356360" progId="CorelDraw.Graphic.21">
                  <p:embed/>
                </p:oleObj>
              </mc:Choice>
              <mc:Fallback>
                <p:oleObj name="CorelDRAW" r:id="rId4" imgW="2115312" imgH="1356360" progId="CorelDraw.Graphic.21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9200" y="291413"/>
                        <a:ext cx="1522202" cy="1312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Arrow 24">
            <a:extLst>
              <a:ext uri="{FF2B5EF4-FFF2-40B4-BE49-F238E27FC236}">
                <a16:creationId xmlns:a16="http://schemas.microsoft.com/office/drawing/2014/main" id="{841E8FEB-BC7F-FF5B-7B19-6D91A21B7A71}"/>
              </a:ext>
            </a:extLst>
          </p:cNvPr>
          <p:cNvSpPr/>
          <p:nvPr/>
        </p:nvSpPr>
        <p:spPr>
          <a:xfrm>
            <a:off x="3333286" y="5155153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  <p:sp>
        <p:nvSpPr>
          <p:cNvPr id="6" name="Right Arrow 24">
            <a:extLst>
              <a:ext uri="{FF2B5EF4-FFF2-40B4-BE49-F238E27FC236}">
                <a16:creationId xmlns:a16="http://schemas.microsoft.com/office/drawing/2014/main" id="{1B7235B1-E775-F28B-8A0E-C6EF5845817E}"/>
              </a:ext>
            </a:extLst>
          </p:cNvPr>
          <p:cNvSpPr/>
          <p:nvPr/>
        </p:nvSpPr>
        <p:spPr>
          <a:xfrm>
            <a:off x="11711427" y="5097153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4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0576"/>
            <a:ext cx="18288000" cy="1974995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369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916723" y="3336312"/>
            <a:ext cx="7004552" cy="5055844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BG14MFPR001-4.001  „Морско наблюдение“</a:t>
            </a:r>
          </a:p>
          <a:p>
            <a:pPr algn="ctr"/>
            <a:r>
              <a:rPr lang="bg-BG" sz="24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2 794 000 лв. БФП </a:t>
            </a:r>
          </a:p>
          <a:p>
            <a:pPr algn="ctr"/>
            <a:endParaRPr lang="bg-BG" sz="2400" b="1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endParaRPr lang="bg-BG" sz="2400" b="1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4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Операция от стратегическо </a:t>
            </a:r>
            <a:r>
              <a:rPr lang="bg-BG" sz="24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значение</a:t>
            </a:r>
            <a:endParaRPr lang="bg-BG" sz="2400" b="1" noProof="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258800" y="4686300"/>
            <a:ext cx="4377772" cy="2355868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bg-BG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Проектни предложения в процес на оценка  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bg-BG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бр.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noProof="0" dirty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2 790 </a:t>
            </a:r>
            <a:r>
              <a:rPr lang="bg-BG" b="1" noProof="0" dirty="0" smtClean="0">
                <a:solidFill>
                  <a:srgbClr val="00206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611 </a:t>
            </a:r>
            <a:r>
              <a:rPr kumimoji="0" lang="bg-BG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лв. </a:t>
            </a:r>
            <a:r>
              <a:rPr kumimoji="0" lang="bg-BG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БФП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g-BG" b="1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Изпълнение на дейностите 33 месеца</a:t>
            </a:r>
            <a:endParaRPr kumimoji="0" lang="bg-BG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" y="315989"/>
            <a:ext cx="15574458" cy="126186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kumimoji="0" lang="bg-BG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Quicksand"/>
                <a:ea typeface="Quicksand"/>
                <a:cs typeface="Quicksand"/>
              </a:rPr>
              <a:t>Общ размер на обявени процедури за подбор на проектни предложения по Приоритет 4</a:t>
            </a:r>
          </a:p>
          <a:p>
            <a:pPr lvl="0" algn="ctr"/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2 794 000 </a:t>
            </a:r>
            <a:r>
              <a:rPr kumimoji="0" lang="bg-BG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Quicksand"/>
                <a:ea typeface="Quicksand"/>
                <a:cs typeface="Quicksand"/>
              </a:rPr>
              <a:t>лв. БФП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99290" y="3005137"/>
            <a:ext cx="3124200" cy="5979763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sz="20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Укрепване на международното управление на океаните и създаване на предпоставки за безопасността, сигурността, чистотата и устойчивото стопанисване на моретата и океаните</a:t>
            </a:r>
            <a:r>
              <a:rPr lang="bg-BG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	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507428"/>
              </p:ext>
            </p:extLst>
          </p:nvPr>
        </p:nvGraphicFramePr>
        <p:xfrm>
          <a:off x="16558958" y="442160"/>
          <a:ext cx="1201738" cy="1275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CorelDRAW" r:id="rId4" imgW="1502280" imgH="1537200" progId="CorelDraw.Graphic.23">
                  <p:embed/>
                </p:oleObj>
              </mc:Choice>
              <mc:Fallback>
                <p:oleObj name="CorelDRAW" r:id="rId4" imgW="1502280" imgH="1537200" progId="CorelDraw.Graphic.2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8958" y="442160"/>
                        <a:ext cx="1201738" cy="12753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Arrow 24">
            <a:extLst>
              <a:ext uri="{FF2B5EF4-FFF2-40B4-BE49-F238E27FC236}">
                <a16:creationId xmlns:a16="http://schemas.microsoft.com/office/drawing/2014/main" id="{C9BD1434-A5C9-28B8-F1BE-BE4621595823}"/>
              </a:ext>
            </a:extLst>
          </p:cNvPr>
          <p:cNvSpPr/>
          <p:nvPr/>
        </p:nvSpPr>
        <p:spPr>
          <a:xfrm>
            <a:off x="4170540" y="5358930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  <p:sp>
        <p:nvSpPr>
          <p:cNvPr id="6" name="Right Arrow 24">
            <a:extLst>
              <a:ext uri="{FF2B5EF4-FFF2-40B4-BE49-F238E27FC236}">
                <a16:creationId xmlns:a16="http://schemas.microsoft.com/office/drawing/2014/main" id="{B997A1C7-17AA-2362-850B-D3F9F0EBA4ED}"/>
              </a:ext>
            </a:extLst>
          </p:cNvPr>
          <p:cNvSpPr/>
          <p:nvPr/>
        </p:nvSpPr>
        <p:spPr>
          <a:xfrm>
            <a:off x="12512617" y="5358927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96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0576"/>
            <a:ext cx="18288000" cy="1974995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369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267200" y="2961088"/>
            <a:ext cx="6740594" cy="6068611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BG14MFPR001-5.001 „Техническа </a:t>
            </a:r>
            <a:r>
              <a:rPr lang="bg-BG" sz="2400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помощ“ </a:t>
            </a:r>
            <a:endParaRPr lang="en-US" sz="2400" noProof="0" dirty="0" smtClean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algn="ctr"/>
            <a:r>
              <a:rPr lang="bg-BG" sz="24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14 240 126 лв. БФП</a:t>
            </a:r>
            <a:endParaRPr lang="bg-BG" sz="2400" b="1" noProof="0" dirty="0">
              <a:solidFill>
                <a:srgbClr val="002060"/>
              </a:solidFill>
              <a:latin typeface="Quicksand" panose="020B0604020202020204" charset="0"/>
              <a:ea typeface="Quicksand"/>
              <a:cs typeface="Quicksand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355126" y="2623747"/>
            <a:ext cx="4562895" cy="3295605"/>
          </a:xfrm>
          <a:prstGeom prst="rect">
            <a:avLst/>
          </a:prstGeom>
          <a:solidFill>
            <a:srgbClr val="C0C0C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bg-BG" sz="24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Общ размер на договорени средства</a:t>
            </a:r>
          </a:p>
          <a:p>
            <a:pPr marR="0" lvl="0" indent="0"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bg-BG" sz="2400" b="1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4 бр. АДПБФП </a:t>
            </a:r>
          </a:p>
          <a:p>
            <a:pPr marR="0" lvl="0" indent="0"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bg-BG" sz="2400" b="1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14 147 123  </a:t>
            </a:r>
            <a:r>
              <a:rPr lang="bg-BG" sz="2400" b="1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лв. </a:t>
            </a:r>
            <a:r>
              <a:rPr lang="bg-BG" sz="2400" b="1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БФП</a:t>
            </a:r>
            <a:endParaRPr lang="bg-BG" sz="240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bg-BG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573000" y="6883138"/>
            <a:ext cx="4345021" cy="1917961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bg-BG" sz="240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Общ размер на изплатените средства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bg-BG" sz="2400" b="1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696 077  </a:t>
            </a:r>
            <a:r>
              <a:rPr lang="bg-BG" sz="2400" b="1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лв. </a:t>
            </a:r>
            <a:r>
              <a:rPr lang="bg-BG" sz="2400" b="1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БФП</a:t>
            </a:r>
            <a:r>
              <a:rPr lang="bg-BG" sz="24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endParaRPr lang="bg-BG" sz="2400" dirty="0">
              <a:solidFill>
                <a:srgbClr val="002060"/>
              </a:solidFill>
              <a:latin typeface="Quicksand"/>
              <a:ea typeface="Quicksand"/>
              <a:cs typeface="Quicksand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5800" y="648752"/>
            <a:ext cx="15697200" cy="92964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kumimoji="0" lang="bg-BG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Quicksand"/>
                <a:ea typeface="Quicksand"/>
                <a:cs typeface="Quicksand"/>
              </a:rPr>
              <a:t>Общ размер на обявени процедури за подбор на проектни предложения </a:t>
            </a:r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по Техническа помощ  </a:t>
            </a:r>
            <a:r>
              <a:rPr kumimoji="0" lang="bg-BG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Quicksand"/>
                <a:ea typeface="Quicksand"/>
                <a:cs typeface="Quicksand"/>
              </a:rPr>
              <a:t> </a:t>
            </a:r>
            <a:r>
              <a:rPr lang="bg-BG" sz="2800" b="1" noProof="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lang="bg-BG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14 240 126</a:t>
            </a:r>
            <a:r>
              <a:rPr lang="en-US" sz="2800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 </a:t>
            </a:r>
            <a:r>
              <a:rPr kumimoji="0" lang="bg-BG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Quicksand"/>
                <a:ea typeface="Quicksand"/>
                <a:cs typeface="Quicksand"/>
              </a:rPr>
              <a:t>лв. БФП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09600" y="2930782"/>
            <a:ext cx="2161250" cy="6151119"/>
          </a:xfrm>
          <a:prstGeom prst="rect">
            <a:avLst/>
          </a:prstGeom>
          <a:solidFill>
            <a:srgbClr val="C0C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b="1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</a:rPr>
              <a:t>Техническа помощ</a:t>
            </a:r>
            <a:endParaRPr lang="bg-BG" noProof="0" dirty="0">
              <a:solidFill>
                <a:srgbClr val="002060"/>
              </a:solidFill>
              <a:latin typeface="Quicksand" panose="020B0604020202020204" charset="0"/>
              <a:ea typeface="Quicksand"/>
              <a:cs typeface="Quicksand"/>
            </a:endParaRPr>
          </a:p>
        </p:txBody>
      </p:sp>
      <p:sp>
        <p:nvSpPr>
          <p:cNvPr id="5" name="Right Arrow 24">
            <a:extLst>
              <a:ext uri="{FF2B5EF4-FFF2-40B4-BE49-F238E27FC236}">
                <a16:creationId xmlns:a16="http://schemas.microsoft.com/office/drawing/2014/main" id="{9D10D113-0D88-D8A8-5363-4AA11DF5043C}"/>
              </a:ext>
            </a:extLst>
          </p:cNvPr>
          <p:cNvSpPr/>
          <p:nvPr/>
        </p:nvSpPr>
        <p:spPr>
          <a:xfrm>
            <a:off x="3312443" y="5610957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  <p:sp>
        <p:nvSpPr>
          <p:cNvPr id="6" name="Right Arrow 24">
            <a:extLst>
              <a:ext uri="{FF2B5EF4-FFF2-40B4-BE49-F238E27FC236}">
                <a16:creationId xmlns:a16="http://schemas.microsoft.com/office/drawing/2014/main" id="{4327DA02-78A1-C661-F88D-EDA8A14D77B6}"/>
              </a:ext>
            </a:extLst>
          </p:cNvPr>
          <p:cNvSpPr/>
          <p:nvPr/>
        </p:nvSpPr>
        <p:spPr>
          <a:xfrm>
            <a:off x="11413756" y="5283262"/>
            <a:ext cx="565888" cy="1272181"/>
          </a:xfrm>
          <a:prstGeom prst="rightArrow">
            <a:avLst/>
          </a:prstGeom>
          <a:solidFill>
            <a:srgbClr val="C0C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5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0576"/>
            <a:ext cx="18288000" cy="2059876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3693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3886200" y="0"/>
            <a:ext cx="10287000" cy="975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8959"/>
              </a:lnSpc>
              <a:spcBef>
                <a:spcPct val="0"/>
              </a:spcBef>
            </a:pPr>
            <a:r>
              <a:rPr lang="bg-BG" sz="36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Общо изпълнение на ПМДРA</a:t>
            </a:r>
            <a:endParaRPr kumimoji="0" lang="bg-BG" sz="3600" b="1" i="0" u="none" strike="noStrike" kern="1200" cap="none" spc="0" normalizeH="0" baseline="0" noProof="0" dirty="0">
              <a:ln>
                <a:noFill/>
              </a:ln>
              <a:solidFill>
                <a:srgbClr val="0F4662"/>
              </a:solidFill>
              <a:effectLst/>
              <a:uLnTx/>
              <a:uFillTx/>
              <a:latin typeface="Quicksand Bold"/>
              <a:ea typeface="Quicksand Bold"/>
              <a:cs typeface="Quicksand Bold"/>
              <a:sym typeface="Cormorant Garamond Bold Italics"/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981975"/>
              </p:ext>
            </p:extLst>
          </p:nvPr>
        </p:nvGraphicFramePr>
        <p:xfrm>
          <a:off x="-4" y="1333500"/>
          <a:ext cx="18288000" cy="895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17"/>
          <p:cNvSpPr/>
          <p:nvPr/>
        </p:nvSpPr>
        <p:spPr>
          <a:xfrm>
            <a:off x="7238999" y="6819900"/>
            <a:ext cx="2370667" cy="442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000" b="1" noProof="0" dirty="0" smtClean="0">
                <a:solidFill>
                  <a:schemeClr val="bg1"/>
                </a:solidFill>
              </a:rPr>
              <a:t>27.6 </a:t>
            </a:r>
            <a:r>
              <a:rPr lang="bg-BG" sz="2000" b="1" noProof="0" dirty="0">
                <a:solidFill>
                  <a:schemeClr val="bg1"/>
                </a:solidFill>
              </a:rPr>
              <a:t>млн. лв.</a:t>
            </a:r>
            <a:endParaRPr lang="bg-BG" sz="2000" b="1" noProof="0" dirty="0">
              <a:solidFill>
                <a:schemeClr val="bg1"/>
              </a:solidFill>
              <a:latin typeface="Quicksand" panose="020B060402020202020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363200" y="7848599"/>
            <a:ext cx="2133600" cy="422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000" b="1" noProof="0" dirty="0">
                <a:solidFill>
                  <a:schemeClr val="bg1"/>
                </a:solidFill>
              </a:rPr>
              <a:t>1.5 млн. лв.</a:t>
            </a:r>
            <a:endParaRPr lang="bg-BG" sz="2000" b="1" noProof="0" dirty="0">
              <a:solidFill>
                <a:schemeClr val="bg1"/>
              </a:solidFill>
              <a:latin typeface="Quicksand" panose="020B060402020202020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020799" y="6057900"/>
            <a:ext cx="1896533" cy="422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noProof="0" dirty="0" smtClean="0">
                <a:solidFill>
                  <a:schemeClr val="bg1"/>
                </a:solidFill>
              </a:rPr>
              <a:t>60</a:t>
            </a:r>
            <a:r>
              <a:rPr lang="bg-BG" sz="2000" b="1" noProof="0" dirty="0" smtClean="0">
                <a:solidFill>
                  <a:schemeClr val="bg1"/>
                </a:solidFill>
              </a:rPr>
              <a:t>.</a:t>
            </a:r>
            <a:r>
              <a:rPr lang="en-US" sz="2000" b="1" noProof="0" smtClean="0">
                <a:solidFill>
                  <a:schemeClr val="bg1"/>
                </a:solidFill>
              </a:rPr>
              <a:t>7</a:t>
            </a:r>
            <a:r>
              <a:rPr lang="bg-BG" sz="2000" b="1" noProof="0" smtClean="0">
                <a:solidFill>
                  <a:schemeClr val="bg1"/>
                </a:solidFill>
              </a:rPr>
              <a:t> </a:t>
            </a:r>
            <a:r>
              <a:rPr lang="bg-BG" sz="2000" b="1" noProof="0" dirty="0">
                <a:solidFill>
                  <a:schemeClr val="bg1"/>
                </a:solidFill>
              </a:rPr>
              <a:t>млн. лв. </a:t>
            </a:r>
            <a:endParaRPr lang="bg-BG" sz="2000" b="1" noProof="0" dirty="0">
              <a:solidFill>
                <a:schemeClr val="bg1"/>
              </a:solidFill>
              <a:latin typeface="Quicksand" panose="020B060402020202020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486400" y="2110160"/>
            <a:ext cx="2133600" cy="442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000" b="1" noProof="0" dirty="0">
                <a:solidFill>
                  <a:schemeClr val="bg1"/>
                </a:solidFill>
              </a:rPr>
              <a:t>175.2  млн. лв. </a:t>
            </a:r>
            <a:endParaRPr lang="bg-BG" sz="2000" b="1" noProof="0" dirty="0">
              <a:solidFill>
                <a:schemeClr val="bg1"/>
              </a:solidFill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223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5E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9011A8-CA93-FD99-4FD1-F14B9D00A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7BC1749-829C-9971-B285-C89D566CD8B7}"/>
              </a:ext>
            </a:extLst>
          </p:cNvPr>
          <p:cNvGrpSpPr/>
          <p:nvPr/>
        </p:nvGrpSpPr>
        <p:grpSpPr>
          <a:xfrm>
            <a:off x="1028700" y="1426588"/>
            <a:ext cx="16344900" cy="8573218"/>
            <a:chOff x="0" y="-123825"/>
            <a:chExt cx="1979031" cy="1791052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D594FD9-39A4-7CF3-1405-CD49BA17F2CF}"/>
                </a:ext>
              </a:extLst>
            </p:cNvPr>
            <p:cNvSpPr/>
            <p:nvPr/>
          </p:nvSpPr>
          <p:spPr>
            <a:xfrm>
              <a:off x="0" y="0"/>
              <a:ext cx="1946484" cy="1667227"/>
            </a:xfrm>
            <a:custGeom>
              <a:avLst/>
              <a:gdLst/>
              <a:ahLst/>
              <a:cxnLst/>
              <a:rect l="l" t="t" r="r" b="b"/>
              <a:pathLst>
                <a:path w="1979031" h="1667227">
                  <a:moveTo>
                    <a:pt x="52546" y="0"/>
                  </a:moveTo>
                  <a:lnTo>
                    <a:pt x="1926485" y="0"/>
                  </a:lnTo>
                  <a:cubicBezTo>
                    <a:pt x="1955505" y="0"/>
                    <a:pt x="1979031" y="23526"/>
                    <a:pt x="1979031" y="52546"/>
                  </a:cubicBezTo>
                  <a:lnTo>
                    <a:pt x="1979031" y="1614681"/>
                  </a:lnTo>
                  <a:cubicBezTo>
                    <a:pt x="1979031" y="1628617"/>
                    <a:pt x="1973495" y="1641982"/>
                    <a:pt x="1963641" y="1651836"/>
                  </a:cubicBezTo>
                  <a:cubicBezTo>
                    <a:pt x="1953786" y="1661690"/>
                    <a:pt x="1940421" y="1667227"/>
                    <a:pt x="1926485" y="1667227"/>
                  </a:cubicBezTo>
                  <a:lnTo>
                    <a:pt x="52546" y="1667227"/>
                  </a:lnTo>
                  <a:cubicBezTo>
                    <a:pt x="38610" y="1667227"/>
                    <a:pt x="25245" y="1661690"/>
                    <a:pt x="15390" y="1651836"/>
                  </a:cubicBezTo>
                  <a:cubicBezTo>
                    <a:pt x="5536" y="1641982"/>
                    <a:pt x="0" y="1628617"/>
                    <a:pt x="0" y="1614681"/>
                  </a:cubicBezTo>
                  <a:lnTo>
                    <a:pt x="0" y="52546"/>
                  </a:lnTo>
                  <a:cubicBezTo>
                    <a:pt x="0" y="23526"/>
                    <a:pt x="23526" y="0"/>
                    <a:pt x="5254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lvl="0" indent="457200" algn="ctr">
                <a:lnSpc>
                  <a:spcPct val="115000"/>
                </a:lnSpc>
                <a:defRPr/>
              </a:pPr>
              <a:endParaRPr lang="ru-RU" sz="36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endParaRPr>
            </a:p>
            <a:p>
              <a:pPr lvl="0" indent="457200" algn="ctr">
                <a:lnSpc>
                  <a:spcPct val="115000"/>
                </a:lnSpc>
                <a:defRPr/>
              </a:pPr>
              <a:endParaRPr lang="ru-RU" sz="3600" dirty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endParaRPr>
            </a:p>
            <a:p>
              <a:pPr lvl="0" indent="457200" algn="ctr">
                <a:lnSpc>
                  <a:spcPct val="115000"/>
                </a:lnSpc>
                <a:defRPr/>
              </a:pPr>
              <a:endParaRPr lang="ru-RU" sz="36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endParaRPr>
            </a:p>
            <a:p>
              <a:pPr lvl="0" indent="457200" algn="ctr">
                <a:lnSpc>
                  <a:spcPct val="115000"/>
                </a:lnSpc>
                <a:defRPr/>
              </a:pPr>
              <a:r>
                <a:rPr lang="ru-RU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Консултациите </a:t>
              </a: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и преговорите между УО на ПМДРА и Фонд на фондовете са финализирани. </a:t>
              </a:r>
            </a:p>
            <a:p>
              <a:pPr lvl="0" indent="457200" algn="ctr">
                <a:lnSpc>
                  <a:spcPct val="115000"/>
                </a:lnSpc>
                <a:defRPr/>
              </a:pPr>
              <a:endParaRPr lang="ru-RU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endParaRPr>
            </a:p>
            <a:p>
              <a:pPr lvl="0" indent="457200" algn="ctr">
                <a:lnSpc>
                  <a:spcPct val="115000"/>
                </a:lnSpc>
                <a:defRPr/>
              </a:pPr>
              <a:r>
                <a:rPr lang="ru-RU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Към </a:t>
              </a: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настоящия момент двете страни изготвят финансово споразумение на стойност  </a:t>
              </a:r>
              <a:endParaRPr lang="ru-RU" sz="32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endParaRPr>
            </a:p>
            <a:p>
              <a:pPr lvl="0" indent="457200" algn="ctr">
                <a:lnSpc>
                  <a:spcPct val="115000"/>
                </a:lnSpc>
                <a:defRPr/>
              </a:pPr>
              <a:r>
                <a:rPr lang="ru-RU" sz="3200" b="1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12 600 </a:t>
              </a:r>
              <a:r>
                <a:rPr lang="ru-RU" sz="3200" b="1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  <a:sym typeface="Quicksand"/>
                </a:rPr>
                <a:t>000 лв. БФП</a:t>
              </a:r>
            </a:p>
            <a:p>
              <a:pPr marL="0" marR="0" indent="457200" algn="ctr">
                <a:lnSpc>
                  <a:spcPct val="115000"/>
                </a:lnSpc>
              </a:pPr>
              <a:endParaRPr lang="en-US" sz="2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56F30DB-A50F-236B-821C-5D28EBC325BE}"/>
                </a:ext>
              </a:extLst>
            </p:cNvPr>
            <p:cNvSpPr txBox="1"/>
            <p:nvPr/>
          </p:nvSpPr>
          <p:spPr>
            <a:xfrm>
              <a:off x="0" y="-123825"/>
              <a:ext cx="1979031" cy="17910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407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71E4E62-2661-9D2B-67AD-D6E230DC4802}"/>
              </a:ext>
            </a:extLst>
          </p:cNvPr>
          <p:cNvSpPr txBox="1"/>
          <p:nvPr/>
        </p:nvSpPr>
        <p:spPr>
          <a:xfrm>
            <a:off x="1297508" y="657142"/>
            <a:ext cx="15807284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914400">
              <a:lnSpc>
                <a:spcPts val="8959"/>
              </a:lnSpc>
              <a:spcBef>
                <a:spcPct val="0"/>
              </a:spcBef>
              <a:defRPr/>
            </a:pPr>
            <a:r>
              <a:rPr lang="bg-BG" sz="3600" b="1" i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Финансови инструменти</a:t>
            </a:r>
            <a:endParaRPr lang="en-US" sz="3600" b="1" i="1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Cormorant Garamond Bold Italics"/>
            </a:endParaRPr>
          </a:p>
        </p:txBody>
      </p:sp>
      <p:sp>
        <p:nvSpPr>
          <p:cNvPr id="6" name="AutoShape 3"/>
          <p:cNvSpPr/>
          <p:nvPr/>
        </p:nvSpPr>
        <p:spPr>
          <a:xfrm flipV="1">
            <a:off x="5562600" y="24765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3"/>
          <p:cNvSpPr/>
          <p:nvPr/>
        </p:nvSpPr>
        <p:spPr>
          <a:xfrm flipV="1">
            <a:off x="5562600" y="86487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092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5E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9011A8-CA93-FD99-4FD1-F14B9D00A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7BC1749-829C-9971-B285-C89D566CD8B7}"/>
              </a:ext>
            </a:extLst>
          </p:cNvPr>
          <p:cNvGrpSpPr/>
          <p:nvPr/>
        </p:nvGrpSpPr>
        <p:grpSpPr>
          <a:xfrm>
            <a:off x="1028700" y="1426588"/>
            <a:ext cx="16344900" cy="8573218"/>
            <a:chOff x="0" y="-123825"/>
            <a:chExt cx="1979031" cy="1791052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D594FD9-39A4-7CF3-1405-CD49BA17F2CF}"/>
                </a:ext>
              </a:extLst>
            </p:cNvPr>
            <p:cNvSpPr/>
            <p:nvPr/>
          </p:nvSpPr>
          <p:spPr>
            <a:xfrm>
              <a:off x="0" y="0"/>
              <a:ext cx="1960578" cy="1667227"/>
            </a:xfrm>
            <a:custGeom>
              <a:avLst/>
              <a:gdLst/>
              <a:ahLst/>
              <a:cxnLst/>
              <a:rect l="l" t="t" r="r" b="b"/>
              <a:pathLst>
                <a:path w="1979031" h="1667227">
                  <a:moveTo>
                    <a:pt x="52546" y="0"/>
                  </a:moveTo>
                  <a:lnTo>
                    <a:pt x="1926485" y="0"/>
                  </a:lnTo>
                  <a:cubicBezTo>
                    <a:pt x="1955505" y="0"/>
                    <a:pt x="1979031" y="23526"/>
                    <a:pt x="1979031" y="52546"/>
                  </a:cubicBezTo>
                  <a:lnTo>
                    <a:pt x="1979031" y="1614681"/>
                  </a:lnTo>
                  <a:cubicBezTo>
                    <a:pt x="1979031" y="1628617"/>
                    <a:pt x="1973495" y="1641982"/>
                    <a:pt x="1963641" y="1651836"/>
                  </a:cubicBezTo>
                  <a:cubicBezTo>
                    <a:pt x="1953786" y="1661690"/>
                    <a:pt x="1940421" y="1667227"/>
                    <a:pt x="1926485" y="1667227"/>
                  </a:cubicBezTo>
                  <a:lnTo>
                    <a:pt x="52546" y="1667227"/>
                  </a:lnTo>
                  <a:cubicBezTo>
                    <a:pt x="38610" y="1667227"/>
                    <a:pt x="25245" y="1661690"/>
                    <a:pt x="15390" y="1651836"/>
                  </a:cubicBezTo>
                  <a:cubicBezTo>
                    <a:pt x="5536" y="1641982"/>
                    <a:pt x="0" y="1628617"/>
                    <a:pt x="0" y="1614681"/>
                  </a:cubicBezTo>
                  <a:lnTo>
                    <a:pt x="0" y="52546"/>
                  </a:lnTo>
                  <a:cubicBezTo>
                    <a:pt x="0" y="23526"/>
                    <a:pt x="23526" y="0"/>
                    <a:pt x="52546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indent="457200" algn="ctr">
                <a:lnSpc>
                  <a:spcPct val="115000"/>
                </a:lnSpc>
              </a:pPr>
              <a:endParaRPr lang="ru-RU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indent="457200" algn="ctr">
                <a:lnSpc>
                  <a:spcPct val="115000"/>
                </a:lnSpc>
              </a:pPr>
              <a:endPara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indent="457200" algn="ctr">
                <a:lnSpc>
                  <a:spcPct val="115000"/>
                </a:lnSpc>
              </a:pPr>
              <a:endParaRPr lang="ru-RU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indent="457200" algn="ctr">
                <a:lnSpc>
                  <a:spcPct val="115000"/>
                </a:lnSpc>
              </a:pP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Големият ангажиран ресурс в обявяваните процедури и </a:t>
              </a:r>
              <a:r>
                <a:rPr lang="bg-BG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краткият</a:t>
              </a:r>
              <a:r>
                <a:rPr lang="ru-RU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 </a:t>
              </a: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процес на оценка на постъпилите проектни предложения осигуряват предпоставка за своевременно постигане на финансовите ангажименти по ПМДРА.  </a:t>
              </a:r>
            </a:p>
            <a:p>
              <a:pPr indent="457200" algn="ctr">
                <a:lnSpc>
                  <a:spcPct val="115000"/>
                </a:lnSpc>
              </a:pPr>
              <a:endParaRPr lang="ru-RU" sz="3200" dirty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indent="457200" algn="ctr">
                <a:lnSpc>
                  <a:spcPct val="115000"/>
                </a:lnSpc>
              </a:pP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Изпълнението и отчитането на проектите са улеснени значително от въвеждането на опростени разходи, заедно с възможност за своевременно заявяване на междинни плащания, което е показател, че в края на 2025 г. правилото N+3 </a:t>
              </a:r>
              <a:endParaRPr lang="en-US" sz="3200" dirty="0" smtClean="0">
                <a:solidFill>
                  <a:srgbClr val="002060"/>
                </a:solidFill>
                <a:latin typeface="Quicksand"/>
                <a:ea typeface="Quicksand"/>
                <a:cs typeface="Quicksand"/>
              </a:endParaRPr>
            </a:p>
            <a:p>
              <a:pPr indent="457200" algn="ctr">
                <a:lnSpc>
                  <a:spcPct val="115000"/>
                </a:lnSpc>
              </a:pPr>
              <a:r>
                <a:rPr lang="ru-RU" sz="3200" dirty="0" err="1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ще</a:t>
              </a:r>
              <a:r>
                <a:rPr lang="ru-RU" sz="3200" dirty="0" smtClean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 </a:t>
              </a:r>
              <a:r>
                <a:rPr lang="ru-RU" sz="3200" dirty="0">
                  <a:solidFill>
                    <a:srgbClr val="002060"/>
                  </a:solidFill>
                  <a:latin typeface="Quicksand"/>
                  <a:ea typeface="Quicksand"/>
                  <a:cs typeface="Quicksand"/>
                </a:rPr>
                <a:t>бъде изпълнено без отчисление на средства от ПМДРА</a:t>
              </a:r>
            </a:p>
            <a:p>
              <a:pPr marL="0" marR="0" indent="457200" algn="ctr">
                <a:lnSpc>
                  <a:spcPct val="115000"/>
                </a:lnSpc>
              </a:pPr>
              <a:endParaRPr lang="en-US" sz="32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56F30DB-A50F-236B-821C-5D28EBC325BE}"/>
                </a:ext>
              </a:extLst>
            </p:cNvPr>
            <p:cNvSpPr txBox="1"/>
            <p:nvPr/>
          </p:nvSpPr>
          <p:spPr>
            <a:xfrm>
              <a:off x="0" y="-123825"/>
              <a:ext cx="1979031" cy="17910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407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71E4E62-2661-9D2B-67AD-D6E230DC4802}"/>
              </a:ext>
            </a:extLst>
          </p:cNvPr>
          <p:cNvSpPr txBox="1"/>
          <p:nvPr/>
        </p:nvSpPr>
        <p:spPr>
          <a:xfrm>
            <a:off x="1297508" y="657142"/>
            <a:ext cx="15807284" cy="1067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lnSpc>
                <a:spcPts val="8959"/>
              </a:lnSpc>
              <a:spcBef>
                <a:spcPct val="0"/>
              </a:spcBef>
              <a:defRPr/>
            </a:pPr>
            <a:r>
              <a:rPr lang="bg-BG" sz="3600" b="1" i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Изпълнение на правилото </a:t>
            </a:r>
            <a:r>
              <a:rPr lang="en-US" sz="3600" b="1" i="1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N+3 </a:t>
            </a:r>
          </a:p>
        </p:txBody>
      </p:sp>
      <p:sp>
        <p:nvSpPr>
          <p:cNvPr id="6" name="AutoShape 3"/>
          <p:cNvSpPr/>
          <p:nvPr/>
        </p:nvSpPr>
        <p:spPr>
          <a:xfrm flipV="1">
            <a:off x="5562600" y="24765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3"/>
          <p:cNvSpPr/>
          <p:nvPr/>
        </p:nvSpPr>
        <p:spPr>
          <a:xfrm flipV="1">
            <a:off x="5791200" y="9105900"/>
            <a:ext cx="682752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0523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2849</TotalTime>
  <Words>964</Words>
  <Application>Microsoft Office PowerPoint</Application>
  <PresentationFormat>Custom</PresentationFormat>
  <Paragraphs>149</Paragraphs>
  <Slides>13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Verdana</vt:lpstr>
      <vt:lpstr>Quicksand</vt:lpstr>
      <vt:lpstr>Cormorant Garamond Bold Italics</vt:lpstr>
      <vt:lpstr>Century Gothic</vt:lpstr>
      <vt:lpstr>Wingdings 3</vt:lpstr>
      <vt:lpstr>Quicksand Bold</vt:lpstr>
      <vt:lpstr>Calibri</vt:lpstr>
      <vt:lpstr>Times New Roman</vt:lpstr>
      <vt:lpstr>Wingdings</vt:lpstr>
      <vt:lpstr>Arial</vt:lpstr>
      <vt:lpstr>Calibri Light</vt:lpstr>
      <vt:lpstr>Ion Boardroom</vt:lpstr>
      <vt:lpstr>Office Theme</vt:lpstr>
      <vt:lpstr>1_Office Theme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Simple Modern Enhancing Sales Strategy Presentation</dc:title>
  <dc:creator>Boryana Vodenicharska</dc:creator>
  <cp:lastModifiedBy>Velina Bo. Vasileva</cp:lastModifiedBy>
  <cp:revision>298</cp:revision>
  <cp:lastPrinted>2025-03-10T13:26:08Z</cp:lastPrinted>
  <dcterms:created xsi:type="dcterms:W3CDTF">2006-08-16T00:00:00Z</dcterms:created>
  <dcterms:modified xsi:type="dcterms:W3CDTF">2025-03-11T11:03:26Z</dcterms:modified>
  <dc:identifier>DAGgHo0cUnw</dc:identifier>
</cp:coreProperties>
</file>