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svg" ContentType="image/svg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6" r:id="rId3"/>
    <p:sldId id="257" r:id="rId4"/>
    <p:sldId id="260" r:id="rId5"/>
    <p:sldId id="268" r:id="rId6"/>
    <p:sldId id="269" r:id="rId7"/>
    <p:sldId id="270" r:id="rId8"/>
    <p:sldId id="271" r:id="rId9"/>
    <p:sldId id="272" r:id="rId10"/>
    <p:sldId id="274" r:id="rId11"/>
    <p:sldId id="275" r:id="rId12"/>
    <p:sldId id="273" r:id="rId13"/>
    <p:sldId id="258" r:id="rId14"/>
    <p:sldId id="276" r:id="rId15"/>
  </p:sldIdLst>
  <p:sldSz cx="18288000" cy="10287000"/>
  <p:notesSz cx="6858000" cy="9144000"/>
  <p:embeddedFontLst>
    <p:embeddedFont>
      <p:font typeface="Quicksand" panose="020B0604020202020204" charset="0"/>
      <p:regular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Quicksand Bold" panose="020B0604020202020204" charset="0"/>
      <p:regular r:id="rId22"/>
    </p:embeddedFont>
    <p:embeddedFont>
      <p:font typeface="Verdana" panose="020B0604030504040204" pitchFamily="34" charset="0"/>
      <p:regular r:id="rId23"/>
      <p:bold r:id="rId24"/>
      <p:italic r:id="rId25"/>
      <p:boldItalic r:id="rId26"/>
    </p:embeddedFont>
    <p:embeddedFont>
      <p:font typeface="Palatino Linotype" panose="02040502050505030304" pitchFamily="18" charset="0"/>
      <p:regular r:id="rId27"/>
      <p:bold r:id="rId28"/>
      <p:italic r:id="rId29"/>
      <p:boldItalic r:id="rId30"/>
    </p:embeddedFont>
    <p:embeddedFont>
      <p:font typeface="Cormorant Garamond Bold Italics" panose="020B0604020202020204" charset="-52"/>
      <p:regular r:id="rId31"/>
    </p:embeddedFont>
    <p:embeddedFont>
      <p:font typeface="Calibri Light" panose="020F0302020204030204" pitchFamily="34" charset="0"/>
      <p:regular r:id="rId32"/>
      <p:italic r:id="rId3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93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3" d="100"/>
          <a:sy n="73" d="100"/>
        </p:scale>
        <p:origin x="-59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21" Type="http://schemas.openxmlformats.org/officeDocument/2006/relationships/font" Target="fonts/font5.fntdata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4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44A96-64F9-44BB-BF2B-A684DC9DB56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11282-0D3B-4DD4-A70F-517383B73C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86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3861C5F-9D8C-3C8E-D29F-2BC4FE46E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589687E4-2DC0-CB0B-09FC-46F0F04C52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A4665E34-6C65-F39E-9736-8F05098E36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47207F1-9249-E676-FEF2-762FB5A56F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E11282-0D3B-4DD4-A70F-517383B73C9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60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DBA95E5A-B482-E678-9DEB-90E81F301E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70E7CFE8-4219-5D42-2DAA-7EE24F78D1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35325FCE-4BBF-89AB-6E84-24622160DD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B177075-D070-2ACF-2E68-1D1BE9423D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E11282-0D3B-4DD4-A70F-517383B73C9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279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E11282-0D3B-4DD4-A70F-517383B73C9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660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299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568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295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471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8230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046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4462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654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609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7490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768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190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sv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7.emf"/><Relationship Id="rId4" Type="http://schemas.openxmlformats.org/officeDocument/2006/relationships/image" Target="../media/image4.emf"/><Relationship Id="rId9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.bin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00"/>
            <a:ext cx="18364200" cy="12248921"/>
          </a:xfrm>
          <a:prstGeom prst="rect">
            <a:avLst/>
          </a:prstGeom>
        </p:spPr>
      </p:pic>
      <p:sp>
        <p:nvSpPr>
          <p:cNvPr id="2" name="TextBox 2"/>
          <p:cNvSpPr txBox="1"/>
          <p:nvPr/>
        </p:nvSpPr>
        <p:spPr>
          <a:xfrm>
            <a:off x="976709" y="4229100"/>
            <a:ext cx="16229942" cy="2031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bg-BG" sz="6600" noProof="0" dirty="0">
                <a:solidFill>
                  <a:srgbClr val="0F4662"/>
                </a:solidFill>
                <a:latin typeface="Palatino Linotype" panose="02040502050505030304" pitchFamily="18" charset="0"/>
                <a:ea typeface="Cormorant Garamond Bold Italics"/>
                <a:cs typeface="Cormorant Garamond Bold Italics"/>
              </a:rPr>
              <a:t>Изменение на Индикативна годи</a:t>
            </a:r>
            <a:r>
              <a:rPr lang="bg-BG" sz="6000" noProof="0" dirty="0">
                <a:solidFill>
                  <a:srgbClr val="0F4662"/>
                </a:solidFill>
                <a:latin typeface="Palatino Linotype" panose="02040502050505030304" pitchFamily="18" charset="0"/>
                <a:ea typeface="Cormorant Garamond Bold Italics"/>
                <a:cs typeface="Cormorant Garamond Bold Italics"/>
              </a:rPr>
              <a:t>ш</a:t>
            </a:r>
            <a:r>
              <a:rPr lang="bg-BG" sz="6600" noProof="0" dirty="0">
                <a:solidFill>
                  <a:srgbClr val="0F4662"/>
                </a:solidFill>
                <a:latin typeface="Palatino Linotype" panose="02040502050505030304" pitchFamily="18" charset="0"/>
                <a:ea typeface="Cormorant Garamond Bold Italics"/>
                <a:cs typeface="Cormorant Garamond Bold Italics"/>
              </a:rPr>
              <a:t>на работна програма за 2025 г. по ПМ</a:t>
            </a:r>
            <a:r>
              <a:rPr lang="bg-BG" sz="6000" noProof="0" dirty="0">
                <a:solidFill>
                  <a:srgbClr val="0F4662"/>
                </a:solidFill>
                <a:latin typeface="Palatino Linotype" panose="02040502050505030304" pitchFamily="18" charset="0"/>
                <a:ea typeface="Cormorant Garamond Bold Italics"/>
                <a:cs typeface="Cormorant Garamond Bold Italics"/>
              </a:rPr>
              <a:t>ДРА</a:t>
            </a:r>
            <a:r>
              <a:rPr lang="bg-BG" sz="6600" noProof="0" dirty="0">
                <a:solidFill>
                  <a:srgbClr val="0F4662"/>
                </a:solidFill>
                <a:latin typeface="Palatino Linotype" panose="02040502050505030304" pitchFamily="18" charset="0"/>
                <a:ea typeface="Cormorant Garamond Bold Italics"/>
                <a:cs typeface="Cormorant Garamond Bold Italics"/>
              </a:rPr>
              <a:t> </a:t>
            </a:r>
            <a:endParaRPr lang="bg-BG" sz="18600" noProof="0" dirty="0">
              <a:solidFill>
                <a:srgbClr val="0F4662"/>
              </a:solidFill>
              <a:latin typeface="Palatino Linotype" panose="02040502050505030304" pitchFamily="18" charset="0"/>
              <a:ea typeface="Cormorant Garamond Bold Italics"/>
              <a:cs typeface="Cormorant Garamond Bold Italics"/>
              <a:sym typeface="Cormorant Garamond Bold Italics"/>
            </a:endParaRPr>
          </a:p>
        </p:txBody>
      </p:sp>
      <p:sp>
        <p:nvSpPr>
          <p:cNvPr id="3" name="AutoShape 3"/>
          <p:cNvSpPr/>
          <p:nvPr/>
        </p:nvSpPr>
        <p:spPr>
          <a:xfrm>
            <a:off x="9158735" y="990600"/>
            <a:ext cx="8114971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bg-BG" noProof="0" dirty="0"/>
          </a:p>
        </p:txBody>
      </p:sp>
      <p:sp>
        <p:nvSpPr>
          <p:cNvPr id="4" name="AutoShape 4"/>
          <p:cNvSpPr/>
          <p:nvPr/>
        </p:nvSpPr>
        <p:spPr>
          <a:xfrm>
            <a:off x="1043764" y="9296400"/>
            <a:ext cx="8114971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bg-BG" noProof="0" dirty="0"/>
          </a:p>
        </p:txBody>
      </p:sp>
      <p:sp>
        <p:nvSpPr>
          <p:cNvPr id="7" name="TextBox 7"/>
          <p:cNvSpPr txBox="1"/>
          <p:nvPr/>
        </p:nvSpPr>
        <p:spPr>
          <a:xfrm>
            <a:off x="5679727" y="7652714"/>
            <a:ext cx="6988496" cy="5259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397"/>
              </a:lnSpc>
              <a:spcBef>
                <a:spcPct val="0"/>
              </a:spcBef>
            </a:pPr>
            <a:r>
              <a:rPr lang="bg-BG" sz="314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13 Март 2025 г.                 гр. Поморие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776480" y="2247900"/>
            <a:ext cx="14630400" cy="11285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397"/>
              </a:lnSpc>
              <a:spcBef>
                <a:spcPct val="0"/>
              </a:spcBef>
            </a:pPr>
            <a:r>
              <a:rPr lang="bg-BG" sz="314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Трето заседание на Комитета за наблюдение на Програма за морско дело, рибарство и аквакултури </a:t>
            </a:r>
            <a:r>
              <a:rPr lang="bg-BG" sz="3141" b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2021-2027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8417604"/>
              </p:ext>
            </p:extLst>
          </p:nvPr>
        </p:nvGraphicFramePr>
        <p:xfrm>
          <a:off x="16078200" y="8267700"/>
          <a:ext cx="1560512" cy="13807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orelDRAW" r:id="rId5" imgW="7631640" imgH="6750720" progId="CorelDraw.Graphic.23">
                  <p:embed/>
                </p:oleObj>
              </mc:Choice>
              <mc:Fallback>
                <p:oleObj name="CorelDRAW" r:id="rId5" imgW="7631640" imgH="6750720" progId="CorelDraw.Graphic.23">
                  <p:embed/>
                  <p:pic>
                    <p:nvPicPr>
                      <p:cNvPr id="0" name="Об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78200" y="8267700"/>
                        <a:ext cx="1560512" cy="13807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92" y="571500"/>
            <a:ext cx="1558432" cy="158042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0D3F88A7-E0F0-24FF-C556-EC82283049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>
            <a:extLst>
              <a:ext uri="{FF2B5EF4-FFF2-40B4-BE49-F238E27FC236}">
                <a16:creationId xmlns:a16="http://schemas.microsoft.com/office/drawing/2014/main" xmlns="" id="{96084FCD-3843-FAD5-1208-E3110274FC71}"/>
              </a:ext>
            </a:extLst>
          </p:cNvPr>
          <p:cNvGrpSpPr/>
          <p:nvPr/>
        </p:nvGrpSpPr>
        <p:grpSpPr>
          <a:xfrm>
            <a:off x="299883" y="4432275"/>
            <a:ext cx="17678400" cy="4826025"/>
            <a:chOff x="0" y="0"/>
            <a:chExt cx="1418473" cy="1692619"/>
          </a:xfrm>
        </p:grpSpPr>
        <p:sp>
          <p:nvSpPr>
            <p:cNvPr id="4" name="Freeform 7">
              <a:extLst>
                <a:ext uri="{FF2B5EF4-FFF2-40B4-BE49-F238E27FC236}">
                  <a16:creationId xmlns:a16="http://schemas.microsoft.com/office/drawing/2014/main" xmlns="" id="{4D28E1C8-9A4D-DA02-84AA-53E644615BB0}"/>
                </a:ext>
              </a:extLst>
            </p:cNvPr>
            <p:cNvSpPr/>
            <p:nvPr/>
          </p:nvSpPr>
          <p:spPr>
            <a:xfrm>
              <a:off x="0" y="0"/>
              <a:ext cx="1418473" cy="1692619"/>
            </a:xfrm>
            <a:custGeom>
              <a:avLst/>
              <a:gdLst/>
              <a:ahLst/>
              <a:cxnLst/>
              <a:rect l="l" t="t" r="r" b="b"/>
              <a:pathLst>
                <a:path w="1418473" h="1692619">
                  <a:moveTo>
                    <a:pt x="73311" y="0"/>
                  </a:moveTo>
                  <a:lnTo>
                    <a:pt x="1345161" y="0"/>
                  </a:lnTo>
                  <a:cubicBezTo>
                    <a:pt x="1364605" y="0"/>
                    <a:pt x="1383252" y="7724"/>
                    <a:pt x="1397000" y="21472"/>
                  </a:cubicBezTo>
                  <a:cubicBezTo>
                    <a:pt x="1410749" y="35221"/>
                    <a:pt x="1418473" y="53868"/>
                    <a:pt x="1418473" y="73311"/>
                  </a:cubicBezTo>
                  <a:lnTo>
                    <a:pt x="1418473" y="1619308"/>
                  </a:lnTo>
                  <a:cubicBezTo>
                    <a:pt x="1418473" y="1638751"/>
                    <a:pt x="1410749" y="1657398"/>
                    <a:pt x="1397000" y="1671147"/>
                  </a:cubicBezTo>
                  <a:cubicBezTo>
                    <a:pt x="1383252" y="1684896"/>
                    <a:pt x="1364605" y="1692619"/>
                    <a:pt x="1345161" y="1692619"/>
                  </a:cubicBezTo>
                  <a:lnTo>
                    <a:pt x="73311" y="1692619"/>
                  </a:lnTo>
                  <a:cubicBezTo>
                    <a:pt x="32823" y="1692619"/>
                    <a:pt x="0" y="1659797"/>
                    <a:pt x="0" y="1619308"/>
                  </a:cubicBezTo>
                  <a:lnTo>
                    <a:pt x="0" y="73311"/>
                  </a:lnTo>
                  <a:cubicBezTo>
                    <a:pt x="0" y="53868"/>
                    <a:pt x="7724" y="35221"/>
                    <a:pt x="21472" y="21472"/>
                  </a:cubicBezTo>
                  <a:cubicBezTo>
                    <a:pt x="35221" y="7724"/>
                    <a:pt x="53868" y="0"/>
                    <a:pt x="73311" y="0"/>
                  </a:cubicBezTo>
                  <a:close/>
                </a:path>
              </a:pathLst>
            </a:custGeom>
            <a:solidFill>
              <a:srgbClr val="A9BECB"/>
            </a:solidFill>
          </p:spPr>
          <p:txBody>
            <a:bodyPr/>
            <a:lstStyle/>
            <a:p>
              <a:endParaRPr lang="bg-BG" noProof="0" dirty="0"/>
            </a:p>
          </p:txBody>
        </p:sp>
        <p:sp>
          <p:nvSpPr>
            <p:cNvPr id="5" name="TextBox 8">
              <a:extLst>
                <a:ext uri="{FF2B5EF4-FFF2-40B4-BE49-F238E27FC236}">
                  <a16:creationId xmlns:a16="http://schemas.microsoft.com/office/drawing/2014/main" xmlns="" id="{14025D52-0617-13D4-D641-F83D0B13ADBC}"/>
                </a:ext>
              </a:extLst>
            </p:cNvPr>
            <p:cNvSpPr txBox="1"/>
            <p:nvPr/>
          </p:nvSpPr>
          <p:spPr>
            <a:xfrm>
              <a:off x="0" y="-123825"/>
              <a:ext cx="1418473" cy="18164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079"/>
                </a:lnSpc>
              </a:pPr>
              <a:endParaRPr lang="bg-BG" noProof="0" dirty="0"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xmlns="" id="{649FDD33-03F6-2A2C-3A23-CF067B423C4B}"/>
              </a:ext>
            </a:extLst>
          </p:cNvPr>
          <p:cNvSpPr txBox="1"/>
          <p:nvPr/>
        </p:nvSpPr>
        <p:spPr>
          <a:xfrm>
            <a:off x="704849" y="266700"/>
            <a:ext cx="16878300" cy="35137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algn="ctr">
              <a:spcAft>
                <a:spcPts val="1000"/>
              </a:spcAft>
            </a:pPr>
            <a:r>
              <a:rPr lang="bg-BG" sz="4400" b="1" noProof="0" dirty="0">
                <a:solidFill>
                  <a:schemeClr val="accent5">
                    <a:lumMod val="50000"/>
                  </a:schemeClr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</a:rPr>
              <a:t>Критерии и методология за оценка на проектни предложения по вид дейност </a:t>
            </a:r>
          </a:p>
          <a:p>
            <a:pPr marL="0" marR="0" algn="ctr">
              <a:spcAft>
                <a:spcPts val="1000"/>
              </a:spcAft>
            </a:pPr>
            <a:r>
              <a:rPr lang="bg-BG" sz="4400" b="1" noProof="0" dirty="0">
                <a:solidFill>
                  <a:schemeClr val="accent5">
                    <a:lumMod val="50000"/>
                  </a:schemeClr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</a:rPr>
              <a:t>Специфично оборудване на риболовния кораб, дейности и иновации, целящи опазването на околната среда и на биоразнообразието</a:t>
            </a:r>
            <a:endParaRPr lang="bg-BG" sz="3600" noProof="0" dirty="0">
              <a:solidFill>
                <a:schemeClr val="accent5">
                  <a:lumMod val="50000"/>
                </a:schemeClr>
              </a:solidFill>
              <a:effectLst/>
              <a:latin typeface="Palatino Linotype" panose="02040502050505030304" pitchFamily="18" charset="0"/>
              <a:ea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800C9C1-7788-7518-E0EA-F79CC25B4C80}"/>
              </a:ext>
            </a:extLst>
          </p:cNvPr>
          <p:cNvSpPr txBox="1"/>
          <p:nvPr/>
        </p:nvSpPr>
        <p:spPr>
          <a:xfrm>
            <a:off x="302343" y="4898848"/>
            <a:ext cx="17678400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3200" noProof="0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8. Проектът предвижда инсталиране на изкуствено създадени от човека подводни структури</a:t>
            </a:r>
            <a:r>
              <a:rPr lang="bg-BG" sz="3200" noProof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, </a:t>
            </a:r>
            <a:r>
              <a:rPr lang="bg-BG" sz="3200" noProof="0" smtClean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предназначени </a:t>
            </a:r>
            <a:r>
              <a:rPr lang="bg-BG" sz="3200" noProof="0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да стимулират развитието на подводен живот, с цел съхраняване на местообитанията и подобряване на водното биоразнообразие – 50 точки.</a:t>
            </a:r>
          </a:p>
          <a:p>
            <a:pPr algn="ctr"/>
            <a:endParaRPr lang="bg-BG" sz="3200" noProof="0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</a:endParaRPr>
          </a:p>
          <a:p>
            <a:pPr algn="ctr"/>
            <a:endParaRPr lang="bg-BG" sz="3200" noProof="0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</a:endParaRPr>
          </a:p>
          <a:p>
            <a:pPr algn="ctr"/>
            <a:endParaRPr lang="bg-BG" sz="3200" noProof="0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bg-BG" sz="3200" noProof="0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Максимален брой точки: 195 точки</a:t>
            </a:r>
          </a:p>
          <a:p>
            <a:pPr algn="ctr"/>
            <a:r>
              <a:rPr lang="bg-BG" sz="3200" noProof="0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Минимален брой точки: 50 точки</a:t>
            </a:r>
          </a:p>
        </p:txBody>
      </p:sp>
    </p:spTree>
    <p:extLst>
      <p:ext uri="{BB962C8B-B14F-4D97-AF65-F5344CB8AC3E}">
        <p14:creationId xmlns:p14="http://schemas.microsoft.com/office/powerpoint/2010/main" val="3646879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E286127A-B959-5067-BD5F-37AFA340E6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xmlns="" id="{C28EA382-D27C-C2CD-8721-BD4C985E31F6}"/>
              </a:ext>
            </a:extLst>
          </p:cNvPr>
          <p:cNvSpPr/>
          <p:nvPr/>
        </p:nvSpPr>
        <p:spPr>
          <a:xfrm>
            <a:off x="1219200" y="3848100"/>
            <a:ext cx="15849599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bg-BG" noProof="0" dirty="0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xmlns="" id="{71BB2DC1-13A0-F484-5E02-81D63B65FEC7}"/>
              </a:ext>
            </a:extLst>
          </p:cNvPr>
          <p:cNvSpPr txBox="1"/>
          <p:nvPr/>
        </p:nvSpPr>
        <p:spPr>
          <a:xfrm>
            <a:off x="914400" y="737053"/>
            <a:ext cx="16878300" cy="24198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algn="ctr">
              <a:lnSpc>
                <a:spcPct val="115000"/>
              </a:lnSpc>
              <a:spcAft>
                <a:spcPts val="1000"/>
              </a:spcAft>
            </a:pPr>
            <a:r>
              <a:rPr lang="bg-BG" sz="4400" b="1" noProof="0" dirty="0">
                <a:solidFill>
                  <a:schemeClr val="accent5">
                    <a:lumMod val="50000"/>
                  </a:schemeClr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</a:rPr>
              <a:t>Критерии и методология за оценка на проектни предложения по вид дейност </a:t>
            </a:r>
          </a:p>
          <a:p>
            <a:pPr marL="0" marR="0" algn="ctr">
              <a:lnSpc>
                <a:spcPct val="115000"/>
              </a:lnSpc>
              <a:spcAft>
                <a:spcPts val="1000"/>
              </a:spcAft>
            </a:pPr>
            <a:r>
              <a:rPr lang="bg-BG" sz="4400" b="1" noProof="0" dirty="0">
                <a:solidFill>
                  <a:schemeClr val="accent5">
                    <a:lumMod val="50000"/>
                  </a:schemeClr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</a:rPr>
              <a:t>Продуктивни инвестиции и иновации в аквакултурите </a:t>
            </a:r>
            <a:endParaRPr lang="bg-BG" sz="3600" noProof="0" dirty="0">
              <a:solidFill>
                <a:schemeClr val="accent5">
                  <a:lumMod val="50000"/>
                </a:schemeClr>
              </a:solidFill>
              <a:effectLst/>
              <a:latin typeface="Palatino Linotype" panose="02040502050505030304" pitchFamily="18" charset="0"/>
              <a:ea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497599C-C96F-BD7E-9714-5CF4BBF10314}"/>
              </a:ext>
            </a:extLst>
          </p:cNvPr>
          <p:cNvSpPr txBox="1"/>
          <p:nvPr/>
        </p:nvSpPr>
        <p:spPr>
          <a:xfrm>
            <a:off x="1066800" y="4543005"/>
            <a:ext cx="16001999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3200" noProof="0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Промяна на максималния интензитет съобразно Приложение III на </a:t>
            </a:r>
          </a:p>
          <a:p>
            <a:pPr algn="ctr"/>
            <a:r>
              <a:rPr lang="bg-BG" sz="3200" noProof="0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Регламент (ЕС) 2021/1139.</a:t>
            </a:r>
          </a:p>
          <a:p>
            <a:endParaRPr lang="bg-BG" sz="3200" noProof="0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</a:endParaRPr>
          </a:p>
          <a:p>
            <a:endParaRPr lang="bg-BG" sz="1050" noProof="0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bg-BG" sz="3200" noProof="0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Мотиви: </a:t>
            </a:r>
          </a:p>
          <a:p>
            <a:pPr algn="ctr"/>
            <a:endParaRPr lang="bg-BG" sz="3200" noProof="0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</a:endParaRPr>
          </a:p>
          <a:p>
            <a:r>
              <a:rPr lang="bg-BG" sz="3200" noProof="0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Планира се през 2025 г. да бъде обявен самостоятелен прием за иновации в аквакултурите. В тази връзка се добавя интензитетът на помощта за проектни предложения за иновации и интензитетът за проекти с колективен характер. </a:t>
            </a:r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xmlns="" id="{91B24BED-2806-B8E7-F1C9-878BE01C365D}"/>
              </a:ext>
            </a:extLst>
          </p:cNvPr>
          <p:cNvSpPr/>
          <p:nvPr/>
        </p:nvSpPr>
        <p:spPr>
          <a:xfrm>
            <a:off x="8227800" y="9549947"/>
            <a:ext cx="1679997" cy="249900"/>
          </a:xfrm>
          <a:custGeom>
            <a:avLst/>
            <a:gdLst/>
            <a:ahLst/>
            <a:cxnLst/>
            <a:rect l="l" t="t" r="r" b="b"/>
            <a:pathLst>
              <a:path w="1679997" h="249900">
                <a:moveTo>
                  <a:pt x="0" y="0"/>
                </a:moveTo>
                <a:lnTo>
                  <a:pt x="1679998" y="0"/>
                </a:lnTo>
                <a:lnTo>
                  <a:pt x="1679998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179965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2">
            <a:extLst>
              <a:ext uri="{FF2B5EF4-FFF2-40B4-BE49-F238E27FC236}">
                <a16:creationId xmlns:a16="http://schemas.microsoft.com/office/drawing/2014/main" xmlns="" id="{88960E1B-1838-9945-3861-4E7CFBE45BFB}"/>
              </a:ext>
            </a:extLst>
          </p:cNvPr>
          <p:cNvGrpSpPr/>
          <p:nvPr/>
        </p:nvGrpSpPr>
        <p:grpSpPr>
          <a:xfrm>
            <a:off x="1058211" y="3362520"/>
            <a:ext cx="4294839" cy="6426664"/>
            <a:chOff x="0" y="0"/>
            <a:chExt cx="1418473" cy="1692619"/>
          </a:xfrm>
        </p:grpSpPr>
        <p:sp>
          <p:nvSpPr>
            <p:cNvPr id="12" name="Freeform 3">
              <a:extLst>
                <a:ext uri="{FF2B5EF4-FFF2-40B4-BE49-F238E27FC236}">
                  <a16:creationId xmlns:a16="http://schemas.microsoft.com/office/drawing/2014/main" xmlns="" id="{A9667345-3EA1-4CE6-5DD5-F64A46A04A9B}"/>
                </a:ext>
              </a:extLst>
            </p:cNvPr>
            <p:cNvSpPr/>
            <p:nvPr/>
          </p:nvSpPr>
          <p:spPr>
            <a:xfrm>
              <a:off x="0" y="0"/>
              <a:ext cx="1418473" cy="1692619"/>
            </a:xfrm>
            <a:custGeom>
              <a:avLst/>
              <a:gdLst/>
              <a:ahLst/>
              <a:cxnLst/>
              <a:rect l="l" t="t" r="r" b="b"/>
              <a:pathLst>
                <a:path w="1418473" h="1692619">
                  <a:moveTo>
                    <a:pt x="73311" y="0"/>
                  </a:moveTo>
                  <a:lnTo>
                    <a:pt x="1345161" y="0"/>
                  </a:lnTo>
                  <a:cubicBezTo>
                    <a:pt x="1364605" y="0"/>
                    <a:pt x="1383252" y="7724"/>
                    <a:pt x="1397000" y="21472"/>
                  </a:cubicBezTo>
                  <a:cubicBezTo>
                    <a:pt x="1410749" y="35221"/>
                    <a:pt x="1418473" y="53868"/>
                    <a:pt x="1418473" y="73311"/>
                  </a:cubicBezTo>
                  <a:lnTo>
                    <a:pt x="1418473" y="1619308"/>
                  </a:lnTo>
                  <a:cubicBezTo>
                    <a:pt x="1418473" y="1638751"/>
                    <a:pt x="1410749" y="1657398"/>
                    <a:pt x="1397000" y="1671147"/>
                  </a:cubicBezTo>
                  <a:cubicBezTo>
                    <a:pt x="1383252" y="1684896"/>
                    <a:pt x="1364605" y="1692619"/>
                    <a:pt x="1345161" y="1692619"/>
                  </a:cubicBezTo>
                  <a:lnTo>
                    <a:pt x="73311" y="1692619"/>
                  </a:lnTo>
                  <a:cubicBezTo>
                    <a:pt x="32823" y="1692619"/>
                    <a:pt x="0" y="1659797"/>
                    <a:pt x="0" y="1619308"/>
                  </a:cubicBezTo>
                  <a:lnTo>
                    <a:pt x="0" y="73311"/>
                  </a:lnTo>
                  <a:cubicBezTo>
                    <a:pt x="0" y="53868"/>
                    <a:pt x="7724" y="35221"/>
                    <a:pt x="21472" y="21472"/>
                  </a:cubicBezTo>
                  <a:cubicBezTo>
                    <a:pt x="35221" y="7724"/>
                    <a:pt x="53868" y="0"/>
                    <a:pt x="73311" y="0"/>
                  </a:cubicBezTo>
                  <a:close/>
                </a:path>
              </a:pathLst>
            </a:custGeom>
            <a:solidFill>
              <a:srgbClr val="DBE5EA"/>
            </a:solidFill>
          </p:spPr>
          <p:txBody>
            <a:bodyPr/>
            <a:lstStyle/>
            <a:p>
              <a:endParaRPr lang="bg-BG" noProof="0" dirty="0"/>
            </a:p>
          </p:txBody>
        </p:sp>
        <p:sp>
          <p:nvSpPr>
            <p:cNvPr id="13" name="TextBox 4">
              <a:extLst>
                <a:ext uri="{FF2B5EF4-FFF2-40B4-BE49-F238E27FC236}">
                  <a16:creationId xmlns:a16="http://schemas.microsoft.com/office/drawing/2014/main" xmlns="" id="{03CF81D5-CD87-4B80-2565-C12F4D43C154}"/>
                </a:ext>
              </a:extLst>
            </p:cNvPr>
            <p:cNvSpPr txBox="1"/>
            <p:nvPr/>
          </p:nvSpPr>
          <p:spPr>
            <a:xfrm>
              <a:off x="0" y="-123825"/>
              <a:ext cx="1418473" cy="18164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079"/>
                </a:lnSpc>
              </a:pPr>
              <a:endParaRPr lang="bg-BG" noProof="0" dirty="0"/>
            </a:p>
          </p:txBody>
        </p:sp>
      </p:grpSp>
      <p:grpSp>
        <p:nvGrpSpPr>
          <p:cNvPr id="14" name="Group 6">
            <a:extLst>
              <a:ext uri="{FF2B5EF4-FFF2-40B4-BE49-F238E27FC236}">
                <a16:creationId xmlns:a16="http://schemas.microsoft.com/office/drawing/2014/main" xmlns="" id="{5E4D6D05-0402-1C77-84D5-786A1521CF89}"/>
              </a:ext>
            </a:extLst>
          </p:cNvPr>
          <p:cNvGrpSpPr/>
          <p:nvPr/>
        </p:nvGrpSpPr>
        <p:grpSpPr>
          <a:xfrm>
            <a:off x="5562600" y="3362520"/>
            <a:ext cx="11810999" cy="6426664"/>
            <a:chOff x="0" y="0"/>
            <a:chExt cx="1418473" cy="1692619"/>
          </a:xfrm>
        </p:grpSpPr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xmlns="" id="{4C2CEA41-4EFC-1503-386F-30A033A0FC21}"/>
                </a:ext>
              </a:extLst>
            </p:cNvPr>
            <p:cNvSpPr/>
            <p:nvPr/>
          </p:nvSpPr>
          <p:spPr>
            <a:xfrm>
              <a:off x="0" y="0"/>
              <a:ext cx="1418473" cy="1692619"/>
            </a:xfrm>
            <a:custGeom>
              <a:avLst/>
              <a:gdLst/>
              <a:ahLst/>
              <a:cxnLst/>
              <a:rect l="l" t="t" r="r" b="b"/>
              <a:pathLst>
                <a:path w="1418473" h="1692619">
                  <a:moveTo>
                    <a:pt x="73311" y="0"/>
                  </a:moveTo>
                  <a:lnTo>
                    <a:pt x="1345161" y="0"/>
                  </a:lnTo>
                  <a:cubicBezTo>
                    <a:pt x="1364605" y="0"/>
                    <a:pt x="1383252" y="7724"/>
                    <a:pt x="1397000" y="21472"/>
                  </a:cubicBezTo>
                  <a:cubicBezTo>
                    <a:pt x="1410749" y="35221"/>
                    <a:pt x="1418473" y="53868"/>
                    <a:pt x="1418473" y="73311"/>
                  </a:cubicBezTo>
                  <a:lnTo>
                    <a:pt x="1418473" y="1619308"/>
                  </a:lnTo>
                  <a:cubicBezTo>
                    <a:pt x="1418473" y="1638751"/>
                    <a:pt x="1410749" y="1657398"/>
                    <a:pt x="1397000" y="1671147"/>
                  </a:cubicBezTo>
                  <a:cubicBezTo>
                    <a:pt x="1383252" y="1684896"/>
                    <a:pt x="1364605" y="1692619"/>
                    <a:pt x="1345161" y="1692619"/>
                  </a:cubicBezTo>
                  <a:lnTo>
                    <a:pt x="73311" y="1692619"/>
                  </a:lnTo>
                  <a:cubicBezTo>
                    <a:pt x="32823" y="1692619"/>
                    <a:pt x="0" y="1659797"/>
                    <a:pt x="0" y="1619308"/>
                  </a:cubicBezTo>
                  <a:lnTo>
                    <a:pt x="0" y="73311"/>
                  </a:lnTo>
                  <a:cubicBezTo>
                    <a:pt x="0" y="53868"/>
                    <a:pt x="7724" y="35221"/>
                    <a:pt x="21472" y="21472"/>
                  </a:cubicBezTo>
                  <a:cubicBezTo>
                    <a:pt x="35221" y="7724"/>
                    <a:pt x="53868" y="0"/>
                    <a:pt x="73311" y="0"/>
                  </a:cubicBezTo>
                  <a:close/>
                </a:path>
              </a:pathLst>
            </a:custGeom>
            <a:solidFill>
              <a:srgbClr val="A9BECB"/>
            </a:solidFill>
          </p:spPr>
          <p:txBody>
            <a:bodyPr/>
            <a:lstStyle/>
            <a:p>
              <a:endParaRPr lang="bg-BG" noProof="0" dirty="0"/>
            </a:p>
          </p:txBody>
        </p:sp>
        <p:sp>
          <p:nvSpPr>
            <p:cNvPr id="16" name="TextBox 8">
              <a:extLst>
                <a:ext uri="{FF2B5EF4-FFF2-40B4-BE49-F238E27FC236}">
                  <a16:creationId xmlns:a16="http://schemas.microsoft.com/office/drawing/2014/main" xmlns="" id="{2E740302-57E4-8627-308B-97686BD07B69}"/>
                </a:ext>
              </a:extLst>
            </p:cNvPr>
            <p:cNvSpPr txBox="1"/>
            <p:nvPr/>
          </p:nvSpPr>
          <p:spPr>
            <a:xfrm>
              <a:off x="0" y="-123825"/>
              <a:ext cx="1418473" cy="18164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079"/>
                </a:lnSpc>
              </a:pPr>
              <a:endParaRPr lang="bg-BG" noProof="0" dirty="0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914400" y="497816"/>
            <a:ext cx="16878300" cy="24198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algn="ctr">
              <a:lnSpc>
                <a:spcPct val="115000"/>
              </a:lnSpc>
              <a:spcAft>
                <a:spcPts val="1000"/>
              </a:spcAft>
            </a:pPr>
            <a:r>
              <a:rPr lang="bg-BG" sz="4400" b="1" noProof="0" dirty="0">
                <a:solidFill>
                  <a:schemeClr val="accent5">
                    <a:lumMod val="50000"/>
                  </a:schemeClr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</a:rPr>
              <a:t>Критерии и методология за оценка на проектни предложения по вид дейност </a:t>
            </a:r>
          </a:p>
          <a:p>
            <a:pPr marL="0" marR="0" algn="ctr">
              <a:lnSpc>
                <a:spcPct val="115000"/>
              </a:lnSpc>
              <a:spcAft>
                <a:spcPts val="1000"/>
              </a:spcAft>
            </a:pPr>
            <a:r>
              <a:rPr lang="bg-BG" sz="4400" b="1" noProof="0" dirty="0">
                <a:solidFill>
                  <a:schemeClr val="accent5">
                    <a:lumMod val="50000"/>
                  </a:schemeClr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</a:rPr>
              <a:t>Продуктивни инвестиции и иновации в аквакултурите </a:t>
            </a:r>
            <a:endParaRPr lang="bg-BG" sz="3600" noProof="0" dirty="0">
              <a:solidFill>
                <a:schemeClr val="accent5">
                  <a:lumMod val="50000"/>
                </a:schemeClr>
              </a:solidFill>
              <a:effectLst/>
              <a:latin typeface="Palatino Linotype" panose="02040502050505030304" pitchFamily="18" charset="0"/>
              <a:ea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0C2A2FF-1D1F-6AA1-D7ED-035E90D24CE7}"/>
              </a:ext>
            </a:extLst>
          </p:cNvPr>
          <p:cNvSpPr txBox="1"/>
          <p:nvPr/>
        </p:nvSpPr>
        <p:spPr>
          <a:xfrm>
            <a:off x="5981699" y="3774700"/>
            <a:ext cx="10972800" cy="56023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Aft>
                <a:spcPts val="1000"/>
              </a:spcAft>
            </a:pPr>
            <a:r>
              <a:rPr lang="bg-BG" sz="2400" b="1" noProof="0" dirty="0">
                <a:solidFill>
                  <a:srgbClr val="002060"/>
                </a:solidFill>
                <a:effectLst/>
                <a:latin typeface="Palatino Linotype" panose="02040502050505030304" pitchFamily="18" charset="0"/>
              </a:rPr>
              <a:t>50% </a:t>
            </a:r>
            <a:r>
              <a:rPr lang="bg-BG" sz="2400" noProof="0" dirty="0">
                <a:solidFill>
                  <a:srgbClr val="002060"/>
                </a:solidFill>
                <a:effectLst/>
                <a:latin typeface="Palatino Linotype" panose="02040502050505030304" pitchFamily="18" charset="0"/>
              </a:rPr>
              <a:t>за  инвестиции, осъществявани от предприятия, непопадащи в     определението за малки и средни предприятия;</a:t>
            </a:r>
          </a:p>
          <a:p>
            <a:pPr marL="0" marR="0">
              <a:lnSpc>
                <a:spcPct val="115000"/>
              </a:lnSpc>
              <a:spcAft>
                <a:spcPts val="1000"/>
              </a:spcAft>
            </a:pPr>
            <a:endParaRPr lang="bg-BG" sz="1050" noProof="0" dirty="0">
              <a:solidFill>
                <a:srgbClr val="002060"/>
              </a:solidFill>
              <a:effectLst/>
              <a:latin typeface="Palatino Linotype" panose="02040502050505030304" pitchFamily="18" charset="0"/>
            </a:endParaRPr>
          </a:p>
          <a:p>
            <a:pPr marL="0" marR="0">
              <a:lnSpc>
                <a:spcPct val="115000"/>
              </a:lnSpc>
              <a:spcAft>
                <a:spcPts val="1000"/>
              </a:spcAft>
            </a:pPr>
            <a:r>
              <a:rPr lang="bg-BG" sz="2400" b="1" noProof="0" dirty="0">
                <a:solidFill>
                  <a:srgbClr val="002060"/>
                </a:solidFill>
                <a:effectLst/>
                <a:latin typeface="Palatino Linotype" panose="02040502050505030304" pitchFamily="18" charset="0"/>
              </a:rPr>
              <a:t>60% </a:t>
            </a:r>
            <a:r>
              <a:rPr lang="bg-BG" sz="2400" noProof="0" dirty="0">
                <a:solidFill>
                  <a:srgbClr val="002060"/>
                </a:solidFill>
                <a:effectLst/>
                <a:latin typeface="Palatino Linotype" panose="02040502050505030304" pitchFamily="18" charset="0"/>
              </a:rPr>
              <a:t>за инвестиции в устойчиви аквакултури;</a:t>
            </a:r>
          </a:p>
          <a:p>
            <a:pPr marL="0" marR="0">
              <a:lnSpc>
                <a:spcPct val="115000"/>
              </a:lnSpc>
              <a:spcAft>
                <a:spcPts val="1000"/>
              </a:spcAft>
            </a:pPr>
            <a:endParaRPr lang="bg-BG" sz="1050" noProof="0" dirty="0">
              <a:solidFill>
                <a:srgbClr val="002060"/>
              </a:solidFill>
              <a:effectLst/>
              <a:latin typeface="Palatino Linotype" panose="02040502050505030304" pitchFamily="18" charset="0"/>
            </a:endParaRPr>
          </a:p>
          <a:p>
            <a:pPr marL="0" marR="0">
              <a:lnSpc>
                <a:spcPct val="115000"/>
              </a:lnSpc>
              <a:spcAft>
                <a:spcPts val="1000"/>
              </a:spcAft>
            </a:pPr>
            <a:r>
              <a:rPr lang="bg-BG" sz="2400" b="1" noProof="0" dirty="0">
                <a:solidFill>
                  <a:srgbClr val="002060"/>
                </a:solidFill>
                <a:effectLst/>
                <a:latin typeface="Palatino Linotype" panose="02040502050505030304" pitchFamily="18" charset="0"/>
              </a:rPr>
              <a:t>75%  </a:t>
            </a:r>
            <a:r>
              <a:rPr lang="bg-BG" sz="2400" noProof="0" dirty="0">
                <a:solidFill>
                  <a:srgbClr val="002060"/>
                </a:solidFill>
                <a:effectLst/>
                <a:latin typeface="Palatino Linotype" panose="02040502050505030304" pitchFamily="18" charset="0"/>
              </a:rPr>
              <a:t>за инвестиции в устойчиви аквакултури с иновативен характер;</a:t>
            </a:r>
          </a:p>
          <a:p>
            <a:pPr marL="0" marR="0">
              <a:lnSpc>
                <a:spcPct val="115000"/>
              </a:lnSpc>
              <a:spcAft>
                <a:spcPts val="1000"/>
              </a:spcAft>
            </a:pPr>
            <a:endParaRPr lang="bg-BG" sz="1050" noProof="0" dirty="0">
              <a:solidFill>
                <a:srgbClr val="002060"/>
              </a:solidFill>
              <a:effectLst/>
              <a:latin typeface="Palatino Linotype" panose="02040502050505030304" pitchFamily="18" charset="0"/>
            </a:endParaRPr>
          </a:p>
          <a:p>
            <a:pPr marL="0" marR="0">
              <a:lnSpc>
                <a:spcPct val="115000"/>
              </a:lnSpc>
              <a:spcAft>
                <a:spcPts val="1000"/>
              </a:spcAft>
            </a:pPr>
            <a:r>
              <a:rPr lang="bg-BG" sz="2400" b="1" noProof="0" dirty="0">
                <a:solidFill>
                  <a:srgbClr val="002060"/>
                </a:solidFill>
                <a:effectLst/>
                <a:latin typeface="Palatino Linotype" panose="02040502050505030304" pitchFamily="18" charset="0"/>
              </a:rPr>
              <a:t>100% </a:t>
            </a:r>
            <a:r>
              <a:rPr lang="bg-BG" sz="2400" noProof="0" dirty="0">
                <a:solidFill>
                  <a:srgbClr val="002060"/>
                </a:solidFill>
                <a:effectLst/>
                <a:latin typeface="Palatino Linotype" panose="02040502050505030304" pitchFamily="18" charset="0"/>
              </a:rPr>
              <a:t>за проекти,  които отговарят на всички от следните критерии:</a:t>
            </a:r>
            <a:endParaRPr lang="bg-BG" sz="2000" noProof="0" dirty="0">
              <a:solidFill>
                <a:srgbClr val="002060"/>
              </a:solidFill>
              <a:effectLst/>
              <a:latin typeface="Palatino Linotype" panose="02040502050505030304" pitchFamily="18" charset="0"/>
            </a:endParaRPr>
          </a:p>
          <a:p>
            <a:pPr marL="629920" marR="0" lvl="1">
              <a:lnSpc>
                <a:spcPct val="115000"/>
              </a:lnSpc>
              <a:spcAft>
                <a:spcPts val="1000"/>
              </a:spcAft>
            </a:pPr>
            <a:r>
              <a:rPr lang="bg-BG" sz="2400" noProof="0" dirty="0">
                <a:solidFill>
                  <a:srgbClr val="002060"/>
                </a:solidFill>
                <a:effectLst/>
                <a:latin typeface="Palatino Linotype" panose="02040502050505030304" pitchFamily="18" charset="0"/>
              </a:rPr>
              <a:t>i) са от колективен интерес; </a:t>
            </a:r>
            <a:endParaRPr lang="bg-BG" sz="2000" noProof="0" dirty="0">
              <a:solidFill>
                <a:srgbClr val="002060"/>
              </a:solidFill>
              <a:effectLst/>
              <a:latin typeface="Palatino Linotype" panose="02040502050505030304" pitchFamily="18" charset="0"/>
            </a:endParaRPr>
          </a:p>
          <a:p>
            <a:pPr marL="629920" marR="0" lvl="1">
              <a:lnSpc>
                <a:spcPct val="115000"/>
              </a:lnSpc>
              <a:spcAft>
                <a:spcPts val="1000"/>
              </a:spcAft>
            </a:pPr>
            <a:r>
              <a:rPr lang="bg-BG" sz="2400" noProof="0" dirty="0">
                <a:solidFill>
                  <a:srgbClr val="002060"/>
                </a:solidFill>
                <a:effectLst/>
                <a:latin typeface="Palatino Linotype" panose="02040502050505030304" pitchFamily="18" charset="0"/>
              </a:rPr>
              <a:t>ii) имат колективен бенефициер;</a:t>
            </a:r>
            <a:endParaRPr lang="bg-BG" sz="2000" noProof="0" dirty="0">
              <a:solidFill>
                <a:srgbClr val="002060"/>
              </a:solidFill>
              <a:effectLst/>
              <a:latin typeface="Palatino Linotype" panose="02040502050505030304" pitchFamily="18" charset="0"/>
            </a:endParaRPr>
          </a:p>
          <a:p>
            <a:pPr marL="629920" marR="0" lvl="1">
              <a:lnSpc>
                <a:spcPct val="115000"/>
              </a:lnSpc>
              <a:spcAft>
                <a:spcPts val="1000"/>
              </a:spcAft>
            </a:pPr>
            <a:r>
              <a:rPr lang="bg-BG" sz="2400" noProof="0" dirty="0">
                <a:solidFill>
                  <a:srgbClr val="002060"/>
                </a:solidFill>
                <a:effectLst/>
                <a:latin typeface="Palatino Linotype" panose="02040502050505030304" pitchFamily="18" charset="0"/>
              </a:rPr>
              <a:t>iii) имат новаторски характеристики или осигуряват публичен достъп до своите резултати </a:t>
            </a:r>
            <a:endParaRPr lang="bg-BG" sz="2000" noProof="0" dirty="0">
              <a:solidFill>
                <a:srgbClr val="002060"/>
              </a:solidFill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6333A585-9888-B6AF-59E2-A18B1AEB6D98}"/>
              </a:ext>
            </a:extLst>
          </p:cNvPr>
          <p:cNvSpPr txBox="1"/>
          <p:nvPr/>
        </p:nvSpPr>
        <p:spPr>
          <a:xfrm>
            <a:off x="1614978" y="6049325"/>
            <a:ext cx="2971800" cy="9175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400" b="0" i="0" u="none" strike="noStrike" kern="1200" cap="none" spc="0" normalizeH="0" baseline="0" noProof="0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Максимален интензитет на БФП</a:t>
            </a:r>
            <a:endParaRPr kumimoji="0" lang="bg-BG" sz="2000" b="0" i="0" u="none" strike="noStrike" kern="1200" cap="none" spc="0" normalizeH="0" baseline="0" noProof="0" dirty="0">
              <a:ln>
                <a:noFill/>
              </a:ln>
              <a:solidFill>
                <a:srgbClr val="4BACC6">
                  <a:lumMod val="50000"/>
                </a:srgbClr>
              </a:solidFill>
              <a:effectLst/>
              <a:uLnTx/>
              <a:uFillTx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9D06148-0C68-DFAC-5E41-F565296008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xmlns="" id="{2A3E5C16-F608-9CE8-1503-0856AB7D0CDA}"/>
              </a:ext>
            </a:extLst>
          </p:cNvPr>
          <p:cNvSpPr txBox="1"/>
          <p:nvPr/>
        </p:nvSpPr>
        <p:spPr>
          <a:xfrm>
            <a:off x="3505200" y="3063600"/>
            <a:ext cx="11721090" cy="333424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600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7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Cormorant Garamond Bold Italics"/>
              </a:rPr>
              <a:t>Благодаря за вниманието!</a:t>
            </a:r>
            <a:r>
              <a:rPr kumimoji="0" lang="bg-BG" sz="7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Cormorant Garamond Bold Italics"/>
              </a:rPr>
              <a:t> </a:t>
            </a:r>
            <a:endParaRPr kumimoji="0" lang="bg-BG" sz="7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Quicksand" panose="020B0604020202020204" charset="0"/>
              <a:ea typeface="+mn-ea"/>
              <a:cs typeface="+mn-cs"/>
              <a:sym typeface="Cormorant Garamond Bold Italics"/>
            </a:endParaRPr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xmlns="" id="{CB570608-96B6-2132-8FE6-7ABA4D8E7F6F}"/>
              </a:ext>
            </a:extLst>
          </p:cNvPr>
          <p:cNvSpPr/>
          <p:nvPr/>
        </p:nvSpPr>
        <p:spPr>
          <a:xfrm>
            <a:off x="5897880" y="2215083"/>
            <a:ext cx="649224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xmlns="" id="{B85B72D6-2DC2-1E5E-36F2-D7F383996298}"/>
              </a:ext>
            </a:extLst>
          </p:cNvPr>
          <p:cNvSpPr/>
          <p:nvPr/>
        </p:nvSpPr>
        <p:spPr>
          <a:xfrm>
            <a:off x="8304001" y="1116666"/>
            <a:ext cx="1679997" cy="249900"/>
          </a:xfrm>
          <a:custGeom>
            <a:avLst/>
            <a:gdLst/>
            <a:ahLst/>
            <a:cxnLst/>
            <a:rect l="l" t="t" r="r" b="b"/>
            <a:pathLst>
              <a:path w="1679997" h="249900">
                <a:moveTo>
                  <a:pt x="0" y="0"/>
                </a:moveTo>
                <a:lnTo>
                  <a:pt x="1679998" y="0"/>
                </a:lnTo>
                <a:lnTo>
                  <a:pt x="1679998" y="249899"/>
                </a:lnTo>
                <a:lnTo>
                  <a:pt x="0" y="2498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AutoShape 5">
            <a:extLst>
              <a:ext uri="{FF2B5EF4-FFF2-40B4-BE49-F238E27FC236}">
                <a16:creationId xmlns:a16="http://schemas.microsoft.com/office/drawing/2014/main" xmlns="" id="{9A4AC5D3-6205-B960-42BD-EF3347F6B370}"/>
              </a:ext>
            </a:extLst>
          </p:cNvPr>
          <p:cNvSpPr/>
          <p:nvPr/>
        </p:nvSpPr>
        <p:spPr>
          <a:xfrm>
            <a:off x="5897880" y="8159883"/>
            <a:ext cx="649224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xmlns="" id="{753F0507-BB1B-8C43-7745-C922617636FE}"/>
              </a:ext>
            </a:extLst>
          </p:cNvPr>
          <p:cNvSpPr/>
          <p:nvPr/>
        </p:nvSpPr>
        <p:spPr>
          <a:xfrm>
            <a:off x="8304001" y="9008400"/>
            <a:ext cx="1679997" cy="249900"/>
          </a:xfrm>
          <a:custGeom>
            <a:avLst/>
            <a:gdLst/>
            <a:ahLst/>
            <a:cxnLst/>
            <a:rect l="l" t="t" r="r" b="b"/>
            <a:pathLst>
              <a:path w="1679997" h="249900">
                <a:moveTo>
                  <a:pt x="0" y="0"/>
                </a:moveTo>
                <a:lnTo>
                  <a:pt x="1679998" y="0"/>
                </a:lnTo>
                <a:lnTo>
                  <a:pt x="1679998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4413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143329"/>
            <a:ext cx="18288000" cy="4099486"/>
            <a:chOff x="0" y="0"/>
            <a:chExt cx="4816593" cy="10797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16592" cy="1079700"/>
            </a:xfrm>
            <a:custGeom>
              <a:avLst/>
              <a:gdLst/>
              <a:ahLst/>
              <a:cxnLst/>
              <a:rect l="l" t="t" r="r" b="b"/>
              <a:pathLst>
                <a:path w="4816592" h="1079700">
                  <a:moveTo>
                    <a:pt x="0" y="0"/>
                  </a:moveTo>
                  <a:lnTo>
                    <a:pt x="4816592" y="0"/>
                  </a:lnTo>
                  <a:lnTo>
                    <a:pt x="4816592" y="1079700"/>
                  </a:lnTo>
                  <a:lnTo>
                    <a:pt x="0" y="1079700"/>
                  </a:lnTo>
                  <a:close/>
                </a:path>
              </a:pathLst>
            </a:custGeom>
            <a:solidFill>
              <a:srgbClr val="DBE5EA"/>
            </a:solidFill>
          </p:spPr>
          <p:txBody>
            <a:bodyPr/>
            <a:lstStyle/>
            <a:p>
              <a:endParaRPr lang="bg-BG" noProof="0" dirty="0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4816593" cy="1127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93"/>
                </a:lnSpc>
              </a:pPr>
              <a:endParaRPr lang="bg-BG" noProof="0" dirty="0"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4419600" y="3085447"/>
            <a:ext cx="9914964" cy="11573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959"/>
              </a:lnSpc>
              <a:spcBef>
                <a:spcPct val="0"/>
              </a:spcBef>
            </a:pPr>
            <a:r>
              <a:rPr lang="bg-BG" sz="7200" b="1" i="1" noProof="0" dirty="0">
                <a:solidFill>
                  <a:srgbClr val="0F4662"/>
                </a:solidFill>
                <a:latin typeface="Palatino Linotype" panose="02040502050505030304" pitchFamily="18" charset="0"/>
                <a:ea typeface="Cormorant Garamond Bold Italics"/>
                <a:cs typeface="Cormorant Garamond Bold Italics"/>
                <a:sym typeface="Cormorant Garamond Bold Italics"/>
              </a:rPr>
              <a:t>ИГРП</a:t>
            </a:r>
            <a:r>
              <a:rPr lang="bg-BG" sz="7200" b="1" i="1" noProof="0" dirty="0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 за 2025 г.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5434787" y="5715208"/>
            <a:ext cx="3429000" cy="14606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lnSpc>
                <a:spcPts val="3919"/>
              </a:lnSpc>
              <a:spcBef>
                <a:spcPct val="0"/>
              </a:spcBef>
            </a:pPr>
            <a:r>
              <a:rPr lang="bg-BG" sz="2799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65,6 млн. БФП планирани за приеми 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296400" y="5673238"/>
            <a:ext cx="3799578" cy="150041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3919"/>
              </a:lnSpc>
              <a:spcBef>
                <a:spcPct val="0"/>
              </a:spcBef>
            </a:pPr>
            <a:r>
              <a:rPr lang="bg-BG" sz="2799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2 компенсаторни</a:t>
            </a:r>
          </a:p>
          <a:p>
            <a:pPr marL="0" lvl="0" indent="0" algn="ctr">
              <a:lnSpc>
                <a:spcPts val="3919"/>
              </a:lnSpc>
              <a:spcBef>
                <a:spcPct val="0"/>
              </a:spcBef>
            </a:pPr>
            <a:r>
              <a:rPr lang="bg-BG" sz="2799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6 инвестиционни</a:t>
            </a:r>
          </a:p>
          <a:p>
            <a:pPr marL="0" lvl="0" indent="0" algn="ctr">
              <a:lnSpc>
                <a:spcPts val="3919"/>
              </a:lnSpc>
              <a:spcBef>
                <a:spcPct val="0"/>
              </a:spcBef>
            </a:pPr>
            <a:r>
              <a:rPr lang="bg-BG" sz="2799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4 неинвестиционни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931492" y="5715208"/>
            <a:ext cx="4038600" cy="14606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lnSpc>
                <a:spcPts val="3919"/>
              </a:lnSpc>
              <a:spcBef>
                <a:spcPct val="0"/>
              </a:spcBef>
            </a:pPr>
            <a:r>
              <a:rPr lang="bg-BG" sz="2799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13 процедури за подаване на проектни предложения</a:t>
            </a:r>
          </a:p>
        </p:txBody>
      </p:sp>
      <p:sp>
        <p:nvSpPr>
          <p:cNvPr id="18" name="AutoShape 18"/>
          <p:cNvSpPr/>
          <p:nvPr/>
        </p:nvSpPr>
        <p:spPr>
          <a:xfrm>
            <a:off x="5779891" y="8724900"/>
            <a:ext cx="649224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bg-BG" noProof="0" dirty="0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9231362"/>
              </p:ext>
            </p:extLst>
          </p:nvPr>
        </p:nvGraphicFramePr>
        <p:xfrm>
          <a:off x="2903154" y="654611"/>
          <a:ext cx="1268412" cy="131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CorelDRAW" r:id="rId3" imgW="1491480" imgH="1545480" progId="CorelDraw.Graphic.23">
                  <p:embed/>
                </p:oleObj>
              </mc:Choice>
              <mc:Fallback>
                <p:oleObj name="CorelDRAW" r:id="rId3" imgW="1491480" imgH="1545480" progId="CorelDraw.Graphic.2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3154" y="654611"/>
                        <a:ext cx="1268412" cy="1311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704983"/>
              </p:ext>
            </p:extLst>
          </p:nvPr>
        </p:nvGraphicFramePr>
        <p:xfrm>
          <a:off x="6324600" y="647700"/>
          <a:ext cx="1219200" cy="122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CorelDRAW" r:id="rId5" imgW="2019240" imgH="2113920" progId="CorelDraw.Graphic.23">
                  <p:embed/>
                </p:oleObj>
              </mc:Choice>
              <mc:Fallback>
                <p:oleObj name="CorelDRAW" r:id="rId5" imgW="2019240" imgH="2113920" progId="CorelDraw.Graphic.2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647700"/>
                        <a:ext cx="1219200" cy="1223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8124907"/>
              </p:ext>
            </p:extLst>
          </p:nvPr>
        </p:nvGraphicFramePr>
        <p:xfrm>
          <a:off x="9983998" y="723900"/>
          <a:ext cx="1281428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CorelDRAW" r:id="rId7" imgW="2115312" imgH="1356360" progId="CorelDraw.Graphic.21">
                  <p:embed/>
                </p:oleObj>
              </mc:Choice>
              <mc:Fallback>
                <p:oleObj name="CorelDRAW" r:id="rId7" imgW="2115312" imgH="1356360" progId="CorelDraw.Graphic.21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83998" y="723900"/>
                        <a:ext cx="1281428" cy="1104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8967310"/>
              </p:ext>
            </p:extLst>
          </p:nvPr>
        </p:nvGraphicFramePr>
        <p:xfrm>
          <a:off x="13868400" y="708078"/>
          <a:ext cx="1204784" cy="12350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CorelDRAW" r:id="rId9" imgW="1502280" imgH="1537200" progId="CorelDraw.Graphic.23">
                  <p:embed/>
                </p:oleObj>
              </mc:Choice>
              <mc:Fallback>
                <p:oleObj name="CorelDRAW" r:id="rId9" imgW="1502280" imgH="1537200" progId="CorelDraw.Graphic.2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68400" y="708078"/>
                        <a:ext cx="1204784" cy="12350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9692077-6AD2-EAB1-D003-3A01B282AB95}"/>
              </a:ext>
            </a:extLst>
          </p:cNvPr>
          <p:cNvSpPr txBox="1"/>
          <p:nvPr/>
        </p:nvSpPr>
        <p:spPr>
          <a:xfrm>
            <a:off x="13528591" y="5620660"/>
            <a:ext cx="3962400" cy="1552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91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799" b="1" i="0" u="none" strike="noStrike" kern="1200" cap="none" spc="0" normalizeH="0" baseline="0" noProof="0" dirty="0">
                <a:ln>
                  <a:noFill/>
                </a:ln>
                <a:solidFill>
                  <a:srgbClr val="0F4662"/>
                </a:solidFill>
                <a:effectLst/>
                <a:uLnTx/>
                <a:uFillTx/>
                <a:latin typeface="Quicksand Bold"/>
                <a:ea typeface="Quicksand Bold"/>
                <a:cs typeface="Quicksand Bold"/>
                <a:sym typeface="Quicksand Bold"/>
              </a:rPr>
              <a:t>Обявяване на процедурите с повече от 1 срок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 txBox="1"/>
          <p:nvPr/>
        </p:nvSpPr>
        <p:spPr>
          <a:xfrm>
            <a:off x="303419" y="183206"/>
            <a:ext cx="17327864" cy="861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bg-BG" sz="2800" b="1" noProof="0" dirty="0">
                <a:solidFill>
                  <a:srgbClr val="0F4662"/>
                </a:solidFill>
                <a:latin typeface="Palatino Linotype" panose="02040502050505030304" pitchFamily="18" charset="0"/>
                <a:ea typeface="Cormorant Garamond Bold Italics"/>
                <a:cs typeface="Cormorant Garamond Bold Italics"/>
                <a:sym typeface="Cormorant Garamond Bold Italics"/>
              </a:rPr>
              <a:t>Приоритет 1 „Насърчаване на устойчивото рибарство и на възстановяването и опазването на водните биологични ресурси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842608" y="8290811"/>
            <a:ext cx="3124200" cy="12729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3 500 000 лв.</a:t>
            </a:r>
          </a:p>
          <a:p>
            <a:pPr marL="0" lvl="0" indent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2-ро тримесечие</a:t>
            </a:r>
          </a:p>
          <a:p>
            <a:pPr marL="0" lvl="0" indent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60 дни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52201" y="6771515"/>
            <a:ext cx="6072401" cy="9605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lnSpc>
                <a:spcPts val="3919"/>
              </a:lnSpc>
              <a:spcBef>
                <a:spcPct val="0"/>
              </a:spcBef>
            </a:pPr>
            <a:r>
              <a:rPr lang="bg-BG" sz="2799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    Окончателно преустановяване        на риболовни дейности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1582401" y="1494921"/>
            <a:ext cx="5999616" cy="19607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lnSpc>
                <a:spcPts val="3919"/>
              </a:lnSpc>
              <a:spcBef>
                <a:spcPct val="0"/>
              </a:spcBef>
            </a:pPr>
            <a:r>
              <a:rPr lang="bg-BG" sz="2799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    Специфично оборудване на риб. кораб, дейности и иновации, целящи опазването на ок. среда и на биоразнообразието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277973" y="3287413"/>
            <a:ext cx="2922492" cy="17089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chemeClr val="accent2">
                    <a:lumMod val="75000"/>
                  </a:schemeClr>
                </a:solidFill>
                <a:latin typeface="Quicksand"/>
                <a:ea typeface="Quicksand"/>
                <a:cs typeface="Quicksand"/>
                <a:sym typeface="Quicksand"/>
              </a:rPr>
              <a:t>1-ви прием 3 538 601</a:t>
            </a:r>
          </a:p>
          <a:p>
            <a:pPr lvl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chemeClr val="accent2">
                    <a:lumMod val="75000"/>
                  </a:schemeClr>
                </a:solidFill>
                <a:latin typeface="Quicksand"/>
                <a:ea typeface="Quicksand"/>
                <a:cs typeface="Quicksand"/>
                <a:sym typeface="Quicksand"/>
              </a:rPr>
              <a:t>1-во тримесечие</a:t>
            </a:r>
          </a:p>
          <a:p>
            <a:pPr lvl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chemeClr val="accent2">
                    <a:lumMod val="75000"/>
                  </a:schemeClr>
                </a:solidFill>
                <a:latin typeface="Quicksand"/>
                <a:ea typeface="Quicksand"/>
                <a:cs typeface="Quicksand"/>
                <a:sym typeface="Quicksand"/>
              </a:rPr>
              <a:t>90 дни</a:t>
            </a:r>
          </a:p>
          <a:p>
            <a:pPr lvl="0" algn="r">
              <a:lnSpc>
                <a:spcPts val="3359"/>
              </a:lnSpc>
              <a:spcBef>
                <a:spcPct val="0"/>
              </a:spcBef>
            </a:pPr>
            <a:endParaRPr lang="bg-BG" sz="2400" noProof="0" dirty="0">
              <a:solidFill>
                <a:srgbClr val="0F4662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3272628"/>
              </p:ext>
            </p:extLst>
          </p:nvPr>
        </p:nvGraphicFramePr>
        <p:xfrm>
          <a:off x="8027973" y="4672799"/>
          <a:ext cx="2014621" cy="208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CorelDRAW" r:id="rId3" imgW="1491480" imgH="1545480" progId="CorelDraw.Graphic.23">
                  <p:embed/>
                </p:oleObj>
              </mc:Choice>
              <mc:Fallback>
                <p:oleObj name="CorelDRAW" r:id="rId3" imgW="1491480" imgH="1545480" progId="CorelDraw.Graphic.2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7973" y="4672799"/>
                        <a:ext cx="2014621" cy="2082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8"/>
          <p:cNvSpPr txBox="1"/>
          <p:nvPr/>
        </p:nvSpPr>
        <p:spPr>
          <a:xfrm>
            <a:off x="642976" y="1583770"/>
            <a:ext cx="6376416" cy="14606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lnSpc>
                <a:spcPts val="3919"/>
              </a:lnSpc>
              <a:spcBef>
                <a:spcPct val="0"/>
              </a:spcBef>
            </a:pPr>
            <a:r>
              <a:rPr lang="bg-BG" sz="2799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  Подкрепа за подобряване на </a:t>
            </a:r>
          </a:p>
          <a:p>
            <a:pPr lvl="0">
              <a:lnSpc>
                <a:spcPts val="3919"/>
              </a:lnSpc>
              <a:spcBef>
                <a:spcPct val="0"/>
              </a:spcBef>
            </a:pPr>
            <a:r>
              <a:rPr lang="bg-BG" sz="2799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икономическия и социалния </a:t>
            </a:r>
          </a:p>
          <a:p>
            <a:pPr lvl="0">
              <a:lnSpc>
                <a:spcPts val="3919"/>
              </a:lnSpc>
              <a:spcBef>
                <a:spcPct val="0"/>
              </a:spcBef>
            </a:pPr>
            <a:r>
              <a:rPr lang="bg-BG" sz="2799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статус на операторите в риболова</a:t>
            </a:r>
          </a:p>
        </p:txBody>
      </p:sp>
      <p:sp>
        <p:nvSpPr>
          <p:cNvPr id="17" name="TextBox 11"/>
          <p:cNvSpPr txBox="1"/>
          <p:nvPr/>
        </p:nvSpPr>
        <p:spPr>
          <a:xfrm>
            <a:off x="402184" y="4301568"/>
            <a:ext cx="3429000" cy="12729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2-ри прием  2 500 000</a:t>
            </a:r>
          </a:p>
          <a:p>
            <a:pPr lvl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4-то тримесечие</a:t>
            </a:r>
          </a:p>
          <a:p>
            <a:pPr lvl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90 дни</a:t>
            </a:r>
          </a:p>
        </p:txBody>
      </p:sp>
      <p:sp>
        <p:nvSpPr>
          <p:cNvPr id="20" name="TextBox 11"/>
          <p:cNvSpPr txBox="1"/>
          <p:nvPr/>
        </p:nvSpPr>
        <p:spPr>
          <a:xfrm>
            <a:off x="13914027" y="3586197"/>
            <a:ext cx="3399287" cy="12721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chemeClr val="accent2">
                    <a:lumMod val="75000"/>
                  </a:schemeClr>
                </a:solidFill>
                <a:latin typeface="Quicksand"/>
                <a:ea typeface="Quicksand"/>
                <a:cs typeface="Quicksand"/>
                <a:sym typeface="Quicksand"/>
              </a:rPr>
              <a:t>1-ви прием 4 888 382,40</a:t>
            </a:r>
          </a:p>
          <a:p>
            <a:pPr lvl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chemeClr val="accent2">
                    <a:lumMod val="75000"/>
                  </a:schemeClr>
                </a:solidFill>
                <a:latin typeface="Quicksand"/>
                <a:ea typeface="Quicksand"/>
                <a:cs typeface="Quicksand"/>
                <a:sym typeface="Quicksand"/>
              </a:rPr>
              <a:t>1-во тримесечие</a:t>
            </a:r>
          </a:p>
          <a:p>
            <a:pPr lvl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chemeClr val="accent2">
                    <a:lumMod val="75000"/>
                  </a:schemeClr>
                </a:solidFill>
                <a:latin typeface="Quicksand"/>
                <a:ea typeface="Quicksand"/>
                <a:cs typeface="Quicksand"/>
                <a:sym typeface="Quicksand"/>
              </a:rPr>
              <a:t>60  дни</a:t>
            </a:r>
            <a:endParaRPr lang="bg-BG" sz="2400" noProof="0" dirty="0">
              <a:solidFill>
                <a:srgbClr val="0F4662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1" name="TextBox 11"/>
          <p:cNvSpPr txBox="1"/>
          <p:nvPr/>
        </p:nvSpPr>
        <p:spPr>
          <a:xfrm>
            <a:off x="11332834" y="4449680"/>
            <a:ext cx="3581400" cy="12729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2-ри прием  1 500 000</a:t>
            </a:r>
          </a:p>
          <a:p>
            <a:pPr lvl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4-то тримесечие</a:t>
            </a:r>
          </a:p>
          <a:p>
            <a:pPr lvl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60 дни</a:t>
            </a:r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xmlns="" id="{9E1959EB-CF1F-1BA6-0066-52110C663ECE}"/>
              </a:ext>
            </a:extLst>
          </p:cNvPr>
          <p:cNvSpPr/>
          <p:nvPr/>
        </p:nvSpPr>
        <p:spPr>
          <a:xfrm>
            <a:off x="7470308" y="4240222"/>
            <a:ext cx="3304270" cy="3181194"/>
          </a:xfrm>
          <a:prstGeom prst="flowChartConnector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B2D9E971-40DF-3960-A4A9-C502D97F643E}"/>
              </a:ext>
            </a:extLst>
          </p:cNvPr>
          <p:cNvSpPr txBox="1"/>
          <p:nvPr/>
        </p:nvSpPr>
        <p:spPr>
          <a:xfrm>
            <a:off x="11770297" y="6667011"/>
            <a:ext cx="6004809" cy="953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bg-BG" sz="2799" b="1" i="0" u="none" strike="noStrike" kern="1200" cap="none" spc="0" normalizeH="0" baseline="0" noProof="0" dirty="0">
                <a:ln>
                  <a:noFill/>
                </a:ln>
                <a:solidFill>
                  <a:srgbClr val="0F4662"/>
                </a:solidFill>
                <a:effectLst/>
                <a:uLnTx/>
                <a:uFillTx/>
                <a:latin typeface="Quicksand Bold"/>
                <a:ea typeface="Quicksand Bold"/>
                <a:cs typeface="Quicksand Bold"/>
                <a:sym typeface="Quicksand Bold"/>
              </a:rPr>
              <a:t>   Защита на екологичното състояние на морската среда </a:t>
            </a:r>
            <a:endParaRPr lang="bg-BG" noProof="0" dirty="0"/>
          </a:p>
        </p:txBody>
      </p:sp>
      <p:sp>
        <p:nvSpPr>
          <p:cNvPr id="28" name="Flowchart: Display 27">
            <a:extLst>
              <a:ext uri="{FF2B5EF4-FFF2-40B4-BE49-F238E27FC236}">
                <a16:creationId xmlns:a16="http://schemas.microsoft.com/office/drawing/2014/main" xmlns="" id="{DF55C49C-7231-F65A-9FBA-39CC6E5B9F7F}"/>
              </a:ext>
            </a:extLst>
          </p:cNvPr>
          <p:cNvSpPr/>
          <p:nvPr/>
        </p:nvSpPr>
        <p:spPr>
          <a:xfrm>
            <a:off x="10833087" y="1272777"/>
            <a:ext cx="6830565" cy="4558042"/>
          </a:xfrm>
          <a:prstGeom prst="flowChartDisplay">
            <a:avLst/>
          </a:prstGeom>
          <a:noFill/>
          <a:ln>
            <a:solidFill>
              <a:srgbClr val="86939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/>
          </a:p>
        </p:txBody>
      </p:sp>
      <p:sp>
        <p:nvSpPr>
          <p:cNvPr id="29" name="Flowchart: Display 28">
            <a:extLst>
              <a:ext uri="{FF2B5EF4-FFF2-40B4-BE49-F238E27FC236}">
                <a16:creationId xmlns:a16="http://schemas.microsoft.com/office/drawing/2014/main" xmlns="" id="{628BB7B6-6EC1-73B4-EA83-BF9FDEF137D1}"/>
              </a:ext>
            </a:extLst>
          </p:cNvPr>
          <p:cNvSpPr/>
          <p:nvPr/>
        </p:nvSpPr>
        <p:spPr>
          <a:xfrm rot="10800000">
            <a:off x="303419" y="1314664"/>
            <a:ext cx="6992569" cy="4558042"/>
          </a:xfrm>
          <a:prstGeom prst="flowChartDisplay">
            <a:avLst/>
          </a:prstGeom>
          <a:noFill/>
          <a:ln>
            <a:solidFill>
              <a:srgbClr val="86939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/>
          </a:p>
        </p:txBody>
      </p:sp>
      <p:sp>
        <p:nvSpPr>
          <p:cNvPr id="30" name="Flowchart: Display 29">
            <a:extLst>
              <a:ext uri="{FF2B5EF4-FFF2-40B4-BE49-F238E27FC236}">
                <a16:creationId xmlns:a16="http://schemas.microsoft.com/office/drawing/2014/main" xmlns="" id="{EFAB5F9F-13B5-84E6-58C1-F93026417D8A}"/>
              </a:ext>
            </a:extLst>
          </p:cNvPr>
          <p:cNvSpPr/>
          <p:nvPr/>
        </p:nvSpPr>
        <p:spPr>
          <a:xfrm rot="10800000">
            <a:off x="303419" y="6362700"/>
            <a:ext cx="6830565" cy="3577784"/>
          </a:xfrm>
          <a:prstGeom prst="flowChartDisplay">
            <a:avLst/>
          </a:prstGeom>
          <a:noFill/>
          <a:ln>
            <a:solidFill>
              <a:srgbClr val="86939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/>
          </a:p>
        </p:txBody>
      </p:sp>
      <p:sp>
        <p:nvSpPr>
          <p:cNvPr id="31" name="Flowchart: Display 30">
            <a:extLst>
              <a:ext uri="{FF2B5EF4-FFF2-40B4-BE49-F238E27FC236}">
                <a16:creationId xmlns:a16="http://schemas.microsoft.com/office/drawing/2014/main" xmlns="" id="{FCFB499B-89D8-4AE2-AE72-767171247E4B}"/>
              </a:ext>
            </a:extLst>
          </p:cNvPr>
          <p:cNvSpPr/>
          <p:nvPr/>
        </p:nvSpPr>
        <p:spPr>
          <a:xfrm>
            <a:off x="10947633" y="6302042"/>
            <a:ext cx="6830565" cy="3577784"/>
          </a:xfrm>
          <a:prstGeom prst="flowChartDisplay">
            <a:avLst/>
          </a:prstGeom>
          <a:noFill/>
          <a:ln>
            <a:solidFill>
              <a:srgbClr val="86939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552777F3-3ECD-1A37-AFD2-3152E6D341EF}"/>
              </a:ext>
            </a:extLst>
          </p:cNvPr>
          <p:cNvSpPr txBox="1"/>
          <p:nvPr/>
        </p:nvSpPr>
        <p:spPr>
          <a:xfrm>
            <a:off x="12192000" y="8151592"/>
            <a:ext cx="32004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bg-BG" sz="2400" b="0" i="0" u="none" strike="noStrike" kern="1200" cap="none" spc="0" normalizeH="0" baseline="0" noProof="0" dirty="0">
                <a:ln>
                  <a:noFill/>
                </a:ln>
                <a:solidFill>
                  <a:srgbClr val="0F4662"/>
                </a:solidFill>
                <a:effectLst/>
                <a:uLnTx/>
                <a:uFillTx/>
                <a:latin typeface="Quicksand"/>
                <a:ea typeface="Quicksand"/>
                <a:cs typeface="Quicksand"/>
                <a:sym typeface="Quicksand"/>
              </a:rPr>
              <a:t>2 235 200 лв.</a:t>
            </a:r>
          </a:p>
          <a:p>
            <a:r>
              <a:rPr kumimoji="0" lang="bg-BG" sz="2400" b="0" i="0" u="none" strike="noStrike" kern="1200" cap="none" spc="0" normalizeH="0" baseline="0" noProof="0" dirty="0">
                <a:ln>
                  <a:noFill/>
                </a:ln>
                <a:solidFill>
                  <a:srgbClr val="0F4662"/>
                </a:solidFill>
                <a:effectLst/>
                <a:uLnTx/>
                <a:uFillTx/>
                <a:latin typeface="Quicksand"/>
                <a:ea typeface="Quicksand"/>
                <a:cs typeface="Quicksand"/>
                <a:sym typeface="Quicksand"/>
              </a:rPr>
              <a:t>1-во тримесечие</a:t>
            </a:r>
          </a:p>
          <a:p>
            <a:r>
              <a:rPr lang="bg-BG" sz="2400" noProof="0" dirty="0">
                <a:solidFill>
                  <a:srgbClr val="0F4662"/>
                </a:solidFill>
                <a:sym typeface="Quicksand"/>
              </a:rPr>
              <a:t>60 дни и </a:t>
            </a:r>
            <a:r>
              <a:rPr lang="bg-BG" sz="2400" noProof="0" dirty="0">
                <a:solidFill>
                  <a:schemeClr val="accent2">
                    <a:lumMod val="75000"/>
                  </a:schemeClr>
                </a:solidFill>
                <a:sym typeface="Quicksand"/>
              </a:rPr>
              <a:t>60 дни</a:t>
            </a:r>
            <a:endParaRPr lang="bg-BG" noProof="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103FBC66-672F-498F-3B4A-838F9062E9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>
            <a:extLst>
              <a:ext uri="{FF2B5EF4-FFF2-40B4-BE49-F238E27FC236}">
                <a16:creationId xmlns:a16="http://schemas.microsoft.com/office/drawing/2014/main" xmlns="" id="{7A65EA89-E89A-B529-DD1D-372EE1E33F0F}"/>
              </a:ext>
            </a:extLst>
          </p:cNvPr>
          <p:cNvSpPr txBox="1"/>
          <p:nvPr/>
        </p:nvSpPr>
        <p:spPr>
          <a:xfrm>
            <a:off x="303419" y="183206"/>
            <a:ext cx="17327864" cy="861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bg-BG" sz="2800" b="1" noProof="0" dirty="0">
                <a:solidFill>
                  <a:srgbClr val="0F4662"/>
                </a:solidFill>
                <a:latin typeface="Palatino Linotype" panose="02040502050505030304" pitchFamily="18" charset="0"/>
                <a:ea typeface="Cormorant Garamond Bold Italics"/>
                <a:cs typeface="Cormorant Garamond Bold Italics"/>
                <a:sym typeface="Cormorant Garamond Bold Italics"/>
              </a:rPr>
              <a:t>Приоритет 2 Насърчаване на устойчивите дейности, свързани с аквакултурите, и на преработването и предлагането на пазара на продукти от риболов и аквакултури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xmlns="" id="{7D2C0836-E548-5DF3-E9BC-90D6895A2293}"/>
              </a:ext>
            </a:extLst>
          </p:cNvPr>
          <p:cNvSpPr txBox="1"/>
          <p:nvPr/>
        </p:nvSpPr>
        <p:spPr>
          <a:xfrm>
            <a:off x="2163746" y="6833519"/>
            <a:ext cx="3124200" cy="12802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20 000 000 лв.</a:t>
            </a:r>
          </a:p>
          <a:p>
            <a:pPr marL="0" lvl="0" indent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3-то тримесечие</a:t>
            </a:r>
          </a:p>
          <a:p>
            <a:pPr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rgbClr val="0F4662"/>
                </a:solidFill>
                <a:sym typeface="Quicksand"/>
              </a:rPr>
              <a:t>90 дни, 60 дни </a:t>
            </a:r>
            <a:r>
              <a:rPr lang="bg-BG" sz="2400" noProof="0" dirty="0">
                <a:solidFill>
                  <a:srgbClr val="002060"/>
                </a:solidFill>
                <a:sym typeface="Quicksand"/>
              </a:rPr>
              <a:t>и 60 дни</a:t>
            </a:r>
            <a:endParaRPr lang="bg-BG" sz="2400" noProof="0" dirty="0">
              <a:solidFill>
                <a:srgbClr val="002060"/>
              </a:solidFill>
            </a:endParaRP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xmlns="" id="{AFF70704-055D-C5C8-5BBA-861DB87451A7}"/>
              </a:ext>
            </a:extLst>
          </p:cNvPr>
          <p:cNvSpPr txBox="1"/>
          <p:nvPr/>
        </p:nvSpPr>
        <p:spPr>
          <a:xfrm>
            <a:off x="442896" y="5553594"/>
            <a:ext cx="6072401" cy="14615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lnSpc>
                <a:spcPts val="3919"/>
              </a:lnSpc>
              <a:spcBef>
                <a:spcPct val="0"/>
              </a:spcBef>
            </a:pPr>
            <a:r>
              <a:rPr lang="bg-BG" sz="2799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    Продуктивни инвестиции и иновации в аквакултурите</a:t>
            </a:r>
          </a:p>
          <a:p>
            <a:pPr lvl="0">
              <a:lnSpc>
                <a:spcPts val="3919"/>
              </a:lnSpc>
              <a:spcBef>
                <a:spcPct val="0"/>
              </a:spcBef>
            </a:pPr>
            <a:endParaRPr lang="bg-BG" sz="2799" b="1" noProof="0" dirty="0">
              <a:solidFill>
                <a:srgbClr val="0F4662"/>
              </a:solidFill>
              <a:latin typeface="Quicksand Bold"/>
              <a:ea typeface="Quicksand Bold"/>
              <a:cs typeface="Quicksand Bold"/>
              <a:sym typeface="Quicksand Bold"/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xmlns="" id="{3AAFC8D9-820F-8DA8-A518-D733833A0665}"/>
              </a:ext>
            </a:extLst>
          </p:cNvPr>
          <p:cNvSpPr txBox="1"/>
          <p:nvPr/>
        </p:nvSpPr>
        <p:spPr>
          <a:xfrm>
            <a:off x="11594596" y="1524393"/>
            <a:ext cx="6949930" cy="14606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lnSpc>
                <a:spcPts val="3919"/>
              </a:lnSpc>
              <a:spcBef>
                <a:spcPct val="0"/>
              </a:spcBef>
            </a:pPr>
            <a:r>
              <a:rPr lang="bg-BG" sz="2799" b="1" noProof="0" dirty="0">
                <a:solidFill>
                  <a:schemeClr val="accent2">
                    <a:lumMod val="75000"/>
                  </a:schemeClr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    Продуктивни инвестиции и                                            иновации в аквакултурите, сектор "Иновации в аквакултурите"</a:t>
            </a: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xmlns="" id="{2E2D835E-184A-EE91-C439-D08356170A72}"/>
              </a:ext>
            </a:extLst>
          </p:cNvPr>
          <p:cNvSpPr txBox="1"/>
          <p:nvPr/>
        </p:nvSpPr>
        <p:spPr>
          <a:xfrm>
            <a:off x="3218439" y="2531293"/>
            <a:ext cx="3000435" cy="17089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chemeClr val="accent2">
                    <a:lumMod val="75000"/>
                  </a:schemeClr>
                </a:solidFill>
                <a:latin typeface="Quicksand"/>
                <a:ea typeface="Quicksand"/>
                <a:cs typeface="Quicksand"/>
                <a:sym typeface="Quicksand"/>
              </a:rPr>
              <a:t>1-ви прием 4 920 000</a:t>
            </a:r>
          </a:p>
          <a:p>
            <a:pPr lvl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chemeClr val="accent2">
                    <a:lumMod val="75000"/>
                  </a:schemeClr>
                </a:solidFill>
                <a:latin typeface="Quicksand"/>
                <a:ea typeface="Quicksand"/>
                <a:cs typeface="Quicksand"/>
                <a:sym typeface="Quicksand"/>
              </a:rPr>
              <a:t>1-во тримесечие</a:t>
            </a:r>
          </a:p>
          <a:p>
            <a:pPr lvl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chemeClr val="accent2">
                    <a:lumMod val="75000"/>
                  </a:schemeClr>
                </a:solidFill>
                <a:latin typeface="Quicksand"/>
                <a:ea typeface="Quicksand"/>
                <a:cs typeface="Quicksand"/>
                <a:sym typeface="Quicksand"/>
              </a:rPr>
              <a:t>90 и 60 дни</a:t>
            </a:r>
          </a:p>
          <a:p>
            <a:pPr lvl="0" algn="r">
              <a:lnSpc>
                <a:spcPts val="3359"/>
              </a:lnSpc>
              <a:spcBef>
                <a:spcPct val="0"/>
              </a:spcBef>
            </a:pPr>
            <a:endParaRPr lang="bg-BG" sz="2400" noProof="0" dirty="0">
              <a:solidFill>
                <a:srgbClr val="0F4662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6" name="TextBox 8">
            <a:extLst>
              <a:ext uri="{FF2B5EF4-FFF2-40B4-BE49-F238E27FC236}">
                <a16:creationId xmlns:a16="http://schemas.microsoft.com/office/drawing/2014/main" xmlns="" id="{F623D36E-C947-7965-AE38-08A90FBBE5ED}"/>
              </a:ext>
            </a:extLst>
          </p:cNvPr>
          <p:cNvSpPr txBox="1"/>
          <p:nvPr/>
        </p:nvSpPr>
        <p:spPr>
          <a:xfrm>
            <a:off x="644013" y="1434266"/>
            <a:ext cx="6376416" cy="9605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lnSpc>
                <a:spcPts val="3919"/>
              </a:lnSpc>
              <a:spcBef>
                <a:spcPct val="0"/>
              </a:spcBef>
            </a:pPr>
            <a:r>
              <a:rPr lang="bg-BG" sz="2799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  Аквакултури, предоставящи екологични услуги </a:t>
            </a:r>
          </a:p>
        </p:txBody>
      </p:sp>
      <p:sp>
        <p:nvSpPr>
          <p:cNvPr id="17" name="TextBox 11">
            <a:extLst>
              <a:ext uri="{FF2B5EF4-FFF2-40B4-BE49-F238E27FC236}">
                <a16:creationId xmlns:a16="http://schemas.microsoft.com/office/drawing/2014/main" xmlns="" id="{F5925209-0AD4-EBC7-AC8C-CCF074D63CCD}"/>
              </a:ext>
            </a:extLst>
          </p:cNvPr>
          <p:cNvSpPr txBox="1"/>
          <p:nvPr/>
        </p:nvSpPr>
        <p:spPr>
          <a:xfrm>
            <a:off x="402281" y="3463443"/>
            <a:ext cx="3429000" cy="17089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2-ри прием  6 563 340</a:t>
            </a:r>
          </a:p>
          <a:p>
            <a:pPr lvl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4-то тримесечие</a:t>
            </a:r>
          </a:p>
          <a:p>
            <a:pPr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rgbClr val="002060"/>
                </a:solidFill>
                <a:latin typeface="Quicksand"/>
                <a:ea typeface="Quicksand"/>
                <a:cs typeface="Quicksand"/>
                <a:sym typeface="Quicksand"/>
              </a:rPr>
              <a:t>90 и 60 дни</a:t>
            </a:r>
          </a:p>
          <a:p>
            <a:pPr lvl="0" algn="r">
              <a:lnSpc>
                <a:spcPts val="3359"/>
              </a:lnSpc>
              <a:spcBef>
                <a:spcPct val="0"/>
              </a:spcBef>
            </a:pPr>
            <a:endParaRPr lang="bg-BG" sz="2400" noProof="0" dirty="0">
              <a:solidFill>
                <a:srgbClr val="0F4662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0" name="TextBox 11">
            <a:extLst>
              <a:ext uri="{FF2B5EF4-FFF2-40B4-BE49-F238E27FC236}">
                <a16:creationId xmlns:a16="http://schemas.microsoft.com/office/drawing/2014/main" xmlns="" id="{7591A852-3015-AE5C-8342-82F4C657C383}"/>
              </a:ext>
            </a:extLst>
          </p:cNvPr>
          <p:cNvSpPr txBox="1"/>
          <p:nvPr/>
        </p:nvSpPr>
        <p:spPr>
          <a:xfrm>
            <a:off x="13855625" y="3196900"/>
            <a:ext cx="3399287" cy="17089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chemeClr val="accent2">
                    <a:lumMod val="75000"/>
                  </a:schemeClr>
                </a:solidFill>
                <a:latin typeface="Quicksand"/>
                <a:ea typeface="Quicksand"/>
                <a:cs typeface="Quicksand"/>
                <a:sym typeface="Quicksand"/>
              </a:rPr>
              <a:t>10 000 000</a:t>
            </a:r>
          </a:p>
          <a:p>
            <a:pPr lvl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chemeClr val="accent2">
                    <a:lumMod val="75000"/>
                  </a:schemeClr>
                </a:solidFill>
                <a:latin typeface="Quicksand"/>
                <a:ea typeface="Quicksand"/>
                <a:cs typeface="Quicksand"/>
                <a:sym typeface="Quicksand"/>
              </a:rPr>
              <a:t>3-то тримесечие</a:t>
            </a:r>
          </a:p>
          <a:p>
            <a:pPr lvl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chemeClr val="accent2">
                    <a:lumMod val="75000"/>
                  </a:schemeClr>
                </a:solidFill>
                <a:latin typeface="Quicksand"/>
                <a:ea typeface="Quicksand"/>
                <a:cs typeface="Quicksand"/>
                <a:sym typeface="Quicksand"/>
              </a:rPr>
              <a:t>90 дни</a:t>
            </a:r>
          </a:p>
          <a:p>
            <a:pPr lvl="0" algn="r">
              <a:lnSpc>
                <a:spcPts val="3359"/>
              </a:lnSpc>
              <a:spcBef>
                <a:spcPct val="0"/>
              </a:spcBef>
            </a:pPr>
            <a:endParaRPr lang="bg-BG" sz="2400" noProof="0" dirty="0">
              <a:solidFill>
                <a:srgbClr val="0F4662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1" name="TextBox 11">
            <a:extLst>
              <a:ext uri="{FF2B5EF4-FFF2-40B4-BE49-F238E27FC236}">
                <a16:creationId xmlns:a16="http://schemas.microsoft.com/office/drawing/2014/main" xmlns="" id="{94B9B879-C596-64DA-2637-E344BFD7F7A1}"/>
              </a:ext>
            </a:extLst>
          </p:cNvPr>
          <p:cNvSpPr txBox="1"/>
          <p:nvPr/>
        </p:nvSpPr>
        <p:spPr>
          <a:xfrm>
            <a:off x="10935344" y="3263388"/>
            <a:ext cx="2856856" cy="4001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chemeClr val="accent2">
                    <a:lumMod val="75000"/>
                  </a:schemeClr>
                </a:solidFill>
                <a:latin typeface="Quicksand"/>
                <a:ea typeface="Quicksand"/>
                <a:cs typeface="Quicksand"/>
                <a:sym typeface="Quicksand"/>
              </a:rPr>
              <a:t>БФП: 75%, 100%</a:t>
            </a:r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xmlns="" id="{5E72103E-65F9-CDD2-036E-9FDC76F9757A}"/>
              </a:ext>
            </a:extLst>
          </p:cNvPr>
          <p:cNvSpPr/>
          <p:nvPr/>
        </p:nvSpPr>
        <p:spPr>
          <a:xfrm>
            <a:off x="7387667" y="3334246"/>
            <a:ext cx="3304270" cy="3181194"/>
          </a:xfrm>
          <a:prstGeom prst="flowChartConnector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47636F21-496D-FFDD-4263-2A4BEDA57F72}"/>
              </a:ext>
            </a:extLst>
          </p:cNvPr>
          <p:cNvSpPr txBox="1"/>
          <p:nvPr/>
        </p:nvSpPr>
        <p:spPr>
          <a:xfrm>
            <a:off x="11761100" y="5250129"/>
            <a:ext cx="6004809" cy="953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bg-BG" sz="2799" b="1" i="0" u="none" strike="noStrike" kern="1200" cap="none" spc="0" normalizeH="0" baseline="0" noProof="0" dirty="0">
                <a:ln>
                  <a:noFill/>
                </a:ln>
                <a:solidFill>
                  <a:srgbClr val="0F4662"/>
                </a:solidFill>
                <a:effectLst/>
                <a:uLnTx/>
                <a:uFillTx/>
                <a:latin typeface="Quicksand Bold"/>
                <a:ea typeface="Quicksand Bold"/>
                <a:cs typeface="Quicksand Bold"/>
                <a:sym typeface="Quicksand Bold"/>
              </a:rPr>
              <a:t>   Преработка на продукти от риболов и аквакултури</a:t>
            </a:r>
          </a:p>
        </p:txBody>
      </p:sp>
      <p:sp>
        <p:nvSpPr>
          <p:cNvPr id="28" name="Flowchart: Display 27">
            <a:extLst>
              <a:ext uri="{FF2B5EF4-FFF2-40B4-BE49-F238E27FC236}">
                <a16:creationId xmlns:a16="http://schemas.microsoft.com/office/drawing/2014/main" xmlns="" id="{B9890A90-FB4C-1CEF-E6F0-EE61FAD004C7}"/>
              </a:ext>
            </a:extLst>
          </p:cNvPr>
          <p:cNvSpPr/>
          <p:nvPr/>
        </p:nvSpPr>
        <p:spPr>
          <a:xfrm>
            <a:off x="10803715" y="1381744"/>
            <a:ext cx="7082003" cy="3761756"/>
          </a:xfrm>
          <a:custGeom>
            <a:avLst/>
            <a:gdLst>
              <a:gd name="connsiteX0" fmla="*/ 0 w 10000"/>
              <a:gd name="connsiteY0" fmla="*/ 5000 h 10000"/>
              <a:gd name="connsiteX1" fmla="*/ 1667 w 10000"/>
              <a:gd name="connsiteY1" fmla="*/ 0 h 10000"/>
              <a:gd name="connsiteX2" fmla="*/ 8333 w 10000"/>
              <a:gd name="connsiteY2" fmla="*/ 0 h 10000"/>
              <a:gd name="connsiteX3" fmla="*/ 10000 w 10000"/>
              <a:gd name="connsiteY3" fmla="*/ 5000 h 10000"/>
              <a:gd name="connsiteX4" fmla="*/ 8333 w 10000"/>
              <a:gd name="connsiteY4" fmla="*/ 10000 h 10000"/>
              <a:gd name="connsiteX5" fmla="*/ 1667 w 10000"/>
              <a:gd name="connsiteY5" fmla="*/ 10000 h 10000"/>
              <a:gd name="connsiteX6" fmla="*/ 0 w 10000"/>
              <a:gd name="connsiteY6" fmla="*/ 5000 h 10000"/>
              <a:gd name="connsiteX0" fmla="*/ 0 w 10043"/>
              <a:gd name="connsiteY0" fmla="*/ 5953 h 10000"/>
              <a:gd name="connsiteX1" fmla="*/ 1710 w 10043"/>
              <a:gd name="connsiteY1" fmla="*/ 0 h 10000"/>
              <a:gd name="connsiteX2" fmla="*/ 8376 w 10043"/>
              <a:gd name="connsiteY2" fmla="*/ 0 h 10000"/>
              <a:gd name="connsiteX3" fmla="*/ 10043 w 10043"/>
              <a:gd name="connsiteY3" fmla="*/ 5000 h 10000"/>
              <a:gd name="connsiteX4" fmla="*/ 8376 w 10043"/>
              <a:gd name="connsiteY4" fmla="*/ 10000 h 10000"/>
              <a:gd name="connsiteX5" fmla="*/ 1710 w 10043"/>
              <a:gd name="connsiteY5" fmla="*/ 10000 h 10000"/>
              <a:gd name="connsiteX6" fmla="*/ 0 w 10043"/>
              <a:gd name="connsiteY6" fmla="*/ 595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43" h="10000">
                <a:moveTo>
                  <a:pt x="0" y="5953"/>
                </a:moveTo>
                <a:lnTo>
                  <a:pt x="1710" y="0"/>
                </a:lnTo>
                <a:lnTo>
                  <a:pt x="8376" y="0"/>
                </a:lnTo>
                <a:cubicBezTo>
                  <a:pt x="9297" y="0"/>
                  <a:pt x="10043" y="2239"/>
                  <a:pt x="10043" y="5000"/>
                </a:cubicBezTo>
                <a:cubicBezTo>
                  <a:pt x="10043" y="7761"/>
                  <a:pt x="9297" y="10000"/>
                  <a:pt x="8376" y="10000"/>
                </a:cubicBezTo>
                <a:lnTo>
                  <a:pt x="1710" y="10000"/>
                </a:lnTo>
                <a:lnTo>
                  <a:pt x="0" y="5953"/>
                </a:lnTo>
                <a:close/>
              </a:path>
            </a:pathLst>
          </a:custGeom>
          <a:noFill/>
          <a:ln>
            <a:solidFill>
              <a:srgbClr val="86939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/>
          </a:p>
        </p:txBody>
      </p:sp>
      <p:sp>
        <p:nvSpPr>
          <p:cNvPr id="29" name="Flowchart: Display 28">
            <a:extLst>
              <a:ext uri="{FF2B5EF4-FFF2-40B4-BE49-F238E27FC236}">
                <a16:creationId xmlns:a16="http://schemas.microsoft.com/office/drawing/2014/main" xmlns="" id="{28931478-20EF-B0E9-F6F1-E8A8F9FE3DC7}"/>
              </a:ext>
            </a:extLst>
          </p:cNvPr>
          <p:cNvSpPr/>
          <p:nvPr/>
        </p:nvSpPr>
        <p:spPr>
          <a:xfrm rot="10800000">
            <a:off x="276852" y="1272776"/>
            <a:ext cx="6845592" cy="3870723"/>
          </a:xfrm>
          <a:custGeom>
            <a:avLst/>
            <a:gdLst>
              <a:gd name="connsiteX0" fmla="*/ 0 w 10000"/>
              <a:gd name="connsiteY0" fmla="*/ 5000 h 10000"/>
              <a:gd name="connsiteX1" fmla="*/ 1667 w 10000"/>
              <a:gd name="connsiteY1" fmla="*/ 0 h 10000"/>
              <a:gd name="connsiteX2" fmla="*/ 8333 w 10000"/>
              <a:gd name="connsiteY2" fmla="*/ 0 h 10000"/>
              <a:gd name="connsiteX3" fmla="*/ 10000 w 10000"/>
              <a:gd name="connsiteY3" fmla="*/ 5000 h 10000"/>
              <a:gd name="connsiteX4" fmla="*/ 8333 w 10000"/>
              <a:gd name="connsiteY4" fmla="*/ 10000 h 10000"/>
              <a:gd name="connsiteX5" fmla="*/ 1667 w 10000"/>
              <a:gd name="connsiteY5" fmla="*/ 10000 h 10000"/>
              <a:gd name="connsiteX6" fmla="*/ 0 w 10000"/>
              <a:gd name="connsiteY6" fmla="*/ 5000 h 10000"/>
              <a:gd name="connsiteX0" fmla="*/ 0 w 10022"/>
              <a:gd name="connsiteY0" fmla="*/ 4329 h 10000"/>
              <a:gd name="connsiteX1" fmla="*/ 1689 w 10022"/>
              <a:gd name="connsiteY1" fmla="*/ 0 h 10000"/>
              <a:gd name="connsiteX2" fmla="*/ 8355 w 10022"/>
              <a:gd name="connsiteY2" fmla="*/ 0 h 10000"/>
              <a:gd name="connsiteX3" fmla="*/ 10022 w 10022"/>
              <a:gd name="connsiteY3" fmla="*/ 5000 h 10000"/>
              <a:gd name="connsiteX4" fmla="*/ 8355 w 10022"/>
              <a:gd name="connsiteY4" fmla="*/ 10000 h 10000"/>
              <a:gd name="connsiteX5" fmla="*/ 1689 w 10022"/>
              <a:gd name="connsiteY5" fmla="*/ 10000 h 10000"/>
              <a:gd name="connsiteX6" fmla="*/ 0 w 10022"/>
              <a:gd name="connsiteY6" fmla="*/ 4329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2" h="10000">
                <a:moveTo>
                  <a:pt x="0" y="4329"/>
                </a:moveTo>
                <a:lnTo>
                  <a:pt x="1689" y="0"/>
                </a:lnTo>
                <a:lnTo>
                  <a:pt x="8355" y="0"/>
                </a:lnTo>
                <a:cubicBezTo>
                  <a:pt x="9276" y="0"/>
                  <a:pt x="10022" y="2239"/>
                  <a:pt x="10022" y="5000"/>
                </a:cubicBezTo>
                <a:cubicBezTo>
                  <a:pt x="10022" y="7761"/>
                  <a:pt x="9276" y="10000"/>
                  <a:pt x="8355" y="10000"/>
                </a:cubicBezTo>
                <a:lnTo>
                  <a:pt x="1689" y="10000"/>
                </a:lnTo>
                <a:lnTo>
                  <a:pt x="0" y="4329"/>
                </a:lnTo>
                <a:close/>
              </a:path>
            </a:pathLst>
          </a:custGeom>
          <a:noFill/>
          <a:ln>
            <a:solidFill>
              <a:srgbClr val="86939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/>
          </a:p>
        </p:txBody>
      </p:sp>
      <p:sp>
        <p:nvSpPr>
          <p:cNvPr id="30" name="Flowchart: Display 29">
            <a:extLst>
              <a:ext uri="{FF2B5EF4-FFF2-40B4-BE49-F238E27FC236}">
                <a16:creationId xmlns:a16="http://schemas.microsoft.com/office/drawing/2014/main" xmlns="" id="{319ED94D-EB29-851C-8DFD-53EEE6F5B98F}"/>
              </a:ext>
            </a:extLst>
          </p:cNvPr>
          <p:cNvSpPr/>
          <p:nvPr/>
        </p:nvSpPr>
        <p:spPr>
          <a:xfrm rot="10800000">
            <a:off x="237401" y="5215543"/>
            <a:ext cx="6845592" cy="3014758"/>
          </a:xfrm>
          <a:custGeom>
            <a:avLst/>
            <a:gdLst>
              <a:gd name="connsiteX0" fmla="*/ 0 w 10000"/>
              <a:gd name="connsiteY0" fmla="*/ 5000 h 10000"/>
              <a:gd name="connsiteX1" fmla="*/ 1667 w 10000"/>
              <a:gd name="connsiteY1" fmla="*/ 0 h 10000"/>
              <a:gd name="connsiteX2" fmla="*/ 8333 w 10000"/>
              <a:gd name="connsiteY2" fmla="*/ 0 h 10000"/>
              <a:gd name="connsiteX3" fmla="*/ 10000 w 10000"/>
              <a:gd name="connsiteY3" fmla="*/ 5000 h 10000"/>
              <a:gd name="connsiteX4" fmla="*/ 8333 w 10000"/>
              <a:gd name="connsiteY4" fmla="*/ 10000 h 10000"/>
              <a:gd name="connsiteX5" fmla="*/ 1667 w 10000"/>
              <a:gd name="connsiteY5" fmla="*/ 10000 h 10000"/>
              <a:gd name="connsiteX6" fmla="*/ 0 w 10000"/>
              <a:gd name="connsiteY6" fmla="*/ 5000 h 10000"/>
              <a:gd name="connsiteX0" fmla="*/ 0 w 10022"/>
              <a:gd name="connsiteY0" fmla="*/ 6419 h 10000"/>
              <a:gd name="connsiteX1" fmla="*/ 1689 w 10022"/>
              <a:gd name="connsiteY1" fmla="*/ 0 h 10000"/>
              <a:gd name="connsiteX2" fmla="*/ 8355 w 10022"/>
              <a:gd name="connsiteY2" fmla="*/ 0 h 10000"/>
              <a:gd name="connsiteX3" fmla="*/ 10022 w 10022"/>
              <a:gd name="connsiteY3" fmla="*/ 5000 h 10000"/>
              <a:gd name="connsiteX4" fmla="*/ 8355 w 10022"/>
              <a:gd name="connsiteY4" fmla="*/ 10000 h 10000"/>
              <a:gd name="connsiteX5" fmla="*/ 1689 w 10022"/>
              <a:gd name="connsiteY5" fmla="*/ 10000 h 10000"/>
              <a:gd name="connsiteX6" fmla="*/ 0 w 10022"/>
              <a:gd name="connsiteY6" fmla="*/ 6419 h 10000"/>
              <a:gd name="connsiteX0" fmla="*/ 0 w 10022"/>
              <a:gd name="connsiteY0" fmla="*/ 6419 h 10000"/>
              <a:gd name="connsiteX1" fmla="*/ 2639 w 10022"/>
              <a:gd name="connsiteY1" fmla="*/ 98 h 10000"/>
              <a:gd name="connsiteX2" fmla="*/ 8355 w 10022"/>
              <a:gd name="connsiteY2" fmla="*/ 0 h 10000"/>
              <a:gd name="connsiteX3" fmla="*/ 10022 w 10022"/>
              <a:gd name="connsiteY3" fmla="*/ 5000 h 10000"/>
              <a:gd name="connsiteX4" fmla="*/ 8355 w 10022"/>
              <a:gd name="connsiteY4" fmla="*/ 10000 h 10000"/>
              <a:gd name="connsiteX5" fmla="*/ 1689 w 10022"/>
              <a:gd name="connsiteY5" fmla="*/ 10000 h 10000"/>
              <a:gd name="connsiteX6" fmla="*/ 0 w 10022"/>
              <a:gd name="connsiteY6" fmla="*/ 6419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2" h="10000">
                <a:moveTo>
                  <a:pt x="0" y="6419"/>
                </a:moveTo>
                <a:lnTo>
                  <a:pt x="2639" y="98"/>
                </a:lnTo>
                <a:lnTo>
                  <a:pt x="8355" y="0"/>
                </a:lnTo>
                <a:cubicBezTo>
                  <a:pt x="9276" y="0"/>
                  <a:pt x="10022" y="2239"/>
                  <a:pt x="10022" y="5000"/>
                </a:cubicBezTo>
                <a:cubicBezTo>
                  <a:pt x="10022" y="7761"/>
                  <a:pt x="9276" y="10000"/>
                  <a:pt x="8355" y="10000"/>
                </a:cubicBezTo>
                <a:lnTo>
                  <a:pt x="1689" y="10000"/>
                </a:lnTo>
                <a:lnTo>
                  <a:pt x="0" y="6419"/>
                </a:lnTo>
                <a:close/>
              </a:path>
            </a:pathLst>
          </a:custGeom>
          <a:noFill/>
          <a:ln>
            <a:solidFill>
              <a:srgbClr val="86939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/>
          </a:p>
        </p:txBody>
      </p:sp>
      <p:sp>
        <p:nvSpPr>
          <p:cNvPr id="31" name="Flowchart: Display 30">
            <a:extLst>
              <a:ext uri="{FF2B5EF4-FFF2-40B4-BE49-F238E27FC236}">
                <a16:creationId xmlns:a16="http://schemas.microsoft.com/office/drawing/2014/main" xmlns="" id="{6437E424-EA6C-57CC-5222-A61DCD0ACCC3}"/>
              </a:ext>
            </a:extLst>
          </p:cNvPr>
          <p:cNvSpPr/>
          <p:nvPr/>
        </p:nvSpPr>
        <p:spPr>
          <a:xfrm>
            <a:off x="10832202" y="5215543"/>
            <a:ext cx="6933707" cy="3058515"/>
          </a:xfrm>
          <a:custGeom>
            <a:avLst/>
            <a:gdLst>
              <a:gd name="connsiteX0" fmla="*/ 0 w 10000"/>
              <a:gd name="connsiteY0" fmla="*/ 5000 h 10000"/>
              <a:gd name="connsiteX1" fmla="*/ 1667 w 10000"/>
              <a:gd name="connsiteY1" fmla="*/ 0 h 10000"/>
              <a:gd name="connsiteX2" fmla="*/ 8333 w 10000"/>
              <a:gd name="connsiteY2" fmla="*/ 0 h 10000"/>
              <a:gd name="connsiteX3" fmla="*/ 10000 w 10000"/>
              <a:gd name="connsiteY3" fmla="*/ 5000 h 10000"/>
              <a:gd name="connsiteX4" fmla="*/ 8333 w 10000"/>
              <a:gd name="connsiteY4" fmla="*/ 10000 h 10000"/>
              <a:gd name="connsiteX5" fmla="*/ 1667 w 10000"/>
              <a:gd name="connsiteY5" fmla="*/ 10000 h 10000"/>
              <a:gd name="connsiteX6" fmla="*/ 0 w 10000"/>
              <a:gd name="connsiteY6" fmla="*/ 5000 h 10000"/>
              <a:gd name="connsiteX0" fmla="*/ 0 w 10151"/>
              <a:gd name="connsiteY0" fmla="*/ 3987 h 10000"/>
              <a:gd name="connsiteX1" fmla="*/ 1818 w 10151"/>
              <a:gd name="connsiteY1" fmla="*/ 0 h 10000"/>
              <a:gd name="connsiteX2" fmla="*/ 8484 w 10151"/>
              <a:gd name="connsiteY2" fmla="*/ 0 h 10000"/>
              <a:gd name="connsiteX3" fmla="*/ 10151 w 10151"/>
              <a:gd name="connsiteY3" fmla="*/ 5000 h 10000"/>
              <a:gd name="connsiteX4" fmla="*/ 8484 w 10151"/>
              <a:gd name="connsiteY4" fmla="*/ 10000 h 10000"/>
              <a:gd name="connsiteX5" fmla="*/ 1818 w 10151"/>
              <a:gd name="connsiteY5" fmla="*/ 10000 h 10000"/>
              <a:gd name="connsiteX6" fmla="*/ 0 w 10151"/>
              <a:gd name="connsiteY6" fmla="*/ 3987 h 10000"/>
              <a:gd name="connsiteX0" fmla="*/ 0 w 10151"/>
              <a:gd name="connsiteY0" fmla="*/ 3987 h 10000"/>
              <a:gd name="connsiteX1" fmla="*/ 1818 w 10151"/>
              <a:gd name="connsiteY1" fmla="*/ 0 h 10000"/>
              <a:gd name="connsiteX2" fmla="*/ 8484 w 10151"/>
              <a:gd name="connsiteY2" fmla="*/ 0 h 10000"/>
              <a:gd name="connsiteX3" fmla="*/ 10151 w 10151"/>
              <a:gd name="connsiteY3" fmla="*/ 5000 h 10000"/>
              <a:gd name="connsiteX4" fmla="*/ 8484 w 10151"/>
              <a:gd name="connsiteY4" fmla="*/ 10000 h 10000"/>
              <a:gd name="connsiteX5" fmla="*/ 2682 w 10151"/>
              <a:gd name="connsiteY5" fmla="*/ 10000 h 10000"/>
              <a:gd name="connsiteX6" fmla="*/ 0 w 10151"/>
              <a:gd name="connsiteY6" fmla="*/ 398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51" h="10000">
                <a:moveTo>
                  <a:pt x="0" y="3987"/>
                </a:moveTo>
                <a:lnTo>
                  <a:pt x="1818" y="0"/>
                </a:lnTo>
                <a:lnTo>
                  <a:pt x="8484" y="0"/>
                </a:lnTo>
                <a:cubicBezTo>
                  <a:pt x="9405" y="0"/>
                  <a:pt x="10151" y="2239"/>
                  <a:pt x="10151" y="5000"/>
                </a:cubicBezTo>
                <a:cubicBezTo>
                  <a:pt x="10151" y="7761"/>
                  <a:pt x="9405" y="10000"/>
                  <a:pt x="8484" y="10000"/>
                </a:cubicBezTo>
                <a:lnTo>
                  <a:pt x="2682" y="10000"/>
                </a:lnTo>
                <a:lnTo>
                  <a:pt x="0" y="3987"/>
                </a:lnTo>
                <a:close/>
              </a:path>
            </a:pathLst>
          </a:custGeom>
          <a:noFill/>
          <a:ln>
            <a:solidFill>
              <a:srgbClr val="86939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EE615874-4FEC-DF22-6B1C-B3BE73C97C32}"/>
              </a:ext>
            </a:extLst>
          </p:cNvPr>
          <p:cNvSpPr txBox="1"/>
          <p:nvPr/>
        </p:nvSpPr>
        <p:spPr>
          <a:xfrm>
            <a:off x="12255424" y="6540744"/>
            <a:ext cx="3365575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bg-BG" sz="2400" b="0" i="0" u="none" strike="noStrike" kern="1200" cap="none" spc="0" normalizeH="0" baseline="0" noProof="0" dirty="0">
                <a:ln>
                  <a:noFill/>
                </a:ln>
                <a:solidFill>
                  <a:srgbClr val="0F4662"/>
                </a:solidFill>
                <a:effectLst/>
                <a:uLnTx/>
                <a:uFillTx/>
                <a:latin typeface="Quicksand"/>
                <a:ea typeface="Quicksand"/>
                <a:cs typeface="Quicksand"/>
                <a:sym typeface="Quicksand"/>
              </a:rPr>
              <a:t>5 000 000 лв.</a:t>
            </a:r>
          </a:p>
          <a:p>
            <a:endParaRPr kumimoji="0" lang="bg-BG" sz="500" b="0" i="0" u="none" strike="noStrike" kern="1200" cap="none" spc="0" normalizeH="0" baseline="0" noProof="0" dirty="0">
              <a:ln>
                <a:noFill/>
              </a:ln>
              <a:solidFill>
                <a:srgbClr val="0F4662"/>
              </a:solidFill>
              <a:effectLst/>
              <a:uLnTx/>
              <a:uFillTx/>
              <a:latin typeface="Quicksand"/>
              <a:ea typeface="Quicksand"/>
              <a:cs typeface="Quicksand"/>
              <a:sym typeface="Quicksand"/>
            </a:endParaRPr>
          </a:p>
          <a:p>
            <a:r>
              <a:rPr kumimoji="0" lang="bg-BG" sz="2400" b="0" i="0" u="none" strike="noStrike" kern="1200" cap="none" spc="0" normalizeH="0" baseline="0" noProof="0" dirty="0">
                <a:ln>
                  <a:noFill/>
                </a:ln>
                <a:solidFill>
                  <a:srgbClr val="0F4662"/>
                </a:solidFill>
                <a:effectLst/>
                <a:uLnTx/>
                <a:uFillTx/>
                <a:latin typeface="Quicksand"/>
                <a:ea typeface="Quicksand"/>
                <a:cs typeface="Quicksand"/>
                <a:sym typeface="Quicksand"/>
              </a:rPr>
              <a:t>2-ро тримесечие</a:t>
            </a:r>
          </a:p>
          <a:p>
            <a:endParaRPr kumimoji="0" lang="bg-BG" sz="500" b="0" i="0" u="none" strike="noStrike" kern="1200" cap="none" spc="0" normalizeH="0" baseline="0" noProof="0" dirty="0">
              <a:ln>
                <a:noFill/>
              </a:ln>
              <a:solidFill>
                <a:srgbClr val="0F4662"/>
              </a:solidFill>
              <a:effectLst/>
              <a:uLnTx/>
              <a:uFillTx/>
              <a:latin typeface="Quicksand"/>
              <a:ea typeface="Quicksand"/>
              <a:cs typeface="Quicksand"/>
              <a:sym typeface="Quicksand"/>
            </a:endParaRPr>
          </a:p>
          <a:p>
            <a:r>
              <a:rPr lang="bg-BG" sz="2400" noProof="0" dirty="0">
                <a:solidFill>
                  <a:srgbClr val="0F4662"/>
                </a:solidFill>
                <a:sym typeface="Quicksand"/>
              </a:rPr>
              <a:t>90 дни, 60 дни </a:t>
            </a:r>
            <a:r>
              <a:rPr lang="bg-BG" sz="2400" noProof="0" dirty="0">
                <a:solidFill>
                  <a:schemeClr val="accent2">
                    <a:lumMod val="75000"/>
                  </a:schemeClr>
                </a:solidFill>
                <a:sym typeface="Quicksand"/>
              </a:rPr>
              <a:t>и 60 дни</a:t>
            </a:r>
            <a:endParaRPr lang="bg-BG" noProof="0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xmlns="" id="{28433F79-07CA-8244-863C-A7BBA266FE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1028540"/>
              </p:ext>
            </p:extLst>
          </p:nvPr>
        </p:nvGraphicFramePr>
        <p:xfrm>
          <a:off x="8113448" y="3990847"/>
          <a:ext cx="1685264" cy="16918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CorelDRAW" r:id="rId3" imgW="2019240" imgH="2113920" progId="CorelDraw.Graphic.23">
                  <p:embed/>
                </p:oleObj>
              </mc:Choice>
              <mc:Fallback>
                <p:oleObj name="CorelDRAW" r:id="rId3" imgW="2019240" imgH="2113920" progId="CorelDraw.Graphic.23">
                  <p:embed/>
                  <p:pic>
                    <p:nvPicPr>
                      <p:cNvPr id="21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3448" y="3990847"/>
                        <a:ext cx="1685264" cy="16918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8834C39-A107-31CE-ACFD-B294344524A3}"/>
              </a:ext>
            </a:extLst>
          </p:cNvPr>
          <p:cNvSpPr txBox="1"/>
          <p:nvPr/>
        </p:nvSpPr>
        <p:spPr>
          <a:xfrm>
            <a:off x="12212705" y="4101514"/>
            <a:ext cx="2856856" cy="9341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ts val="335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400" b="0" i="0" u="none" strike="noStrike" kern="1200" cap="none" spc="0" normalizeH="0" baseline="0" noProof="0" dirty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Quicksand"/>
                <a:ea typeface="Quicksand"/>
                <a:cs typeface="Quicksand"/>
                <a:sym typeface="Quicksand"/>
              </a:rPr>
              <a:t>Мин. БФП 30 000</a:t>
            </a:r>
          </a:p>
          <a:p>
            <a:pPr marL="0" marR="0" lvl="0" indent="0" defTabSz="914400" rtl="0" eaLnBrk="1" fontAlgn="auto" latinLnBrk="0" hangingPunct="1">
              <a:lnSpc>
                <a:spcPts val="335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400" b="0" i="0" u="none" strike="noStrike" kern="1200" cap="none" spc="0" normalizeH="0" baseline="0" noProof="0" dirty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Quicksand"/>
                <a:ea typeface="Quicksand"/>
                <a:cs typeface="Quicksand"/>
                <a:sym typeface="Quicksand"/>
              </a:rPr>
              <a:t>Макс. БФП – Непр.</a:t>
            </a:r>
            <a:endParaRPr lang="bg-BG" noProof="0" dirty="0"/>
          </a:p>
        </p:txBody>
      </p:sp>
      <p:sp>
        <p:nvSpPr>
          <p:cNvPr id="9" name="Flowchart: Display 8">
            <a:extLst>
              <a:ext uri="{FF2B5EF4-FFF2-40B4-BE49-F238E27FC236}">
                <a16:creationId xmlns:a16="http://schemas.microsoft.com/office/drawing/2014/main" xmlns="" id="{E91B68E8-3A67-FCF5-C959-9A4F9D5F76A7}"/>
              </a:ext>
            </a:extLst>
          </p:cNvPr>
          <p:cNvSpPr/>
          <p:nvPr/>
        </p:nvSpPr>
        <p:spPr>
          <a:xfrm rot="5400000">
            <a:off x="7448700" y="4977818"/>
            <a:ext cx="3014759" cy="7039710"/>
          </a:xfrm>
          <a:custGeom>
            <a:avLst/>
            <a:gdLst>
              <a:gd name="connsiteX0" fmla="*/ 0 w 10000"/>
              <a:gd name="connsiteY0" fmla="*/ 5000 h 10000"/>
              <a:gd name="connsiteX1" fmla="*/ 1667 w 10000"/>
              <a:gd name="connsiteY1" fmla="*/ 0 h 10000"/>
              <a:gd name="connsiteX2" fmla="*/ 8333 w 10000"/>
              <a:gd name="connsiteY2" fmla="*/ 0 h 10000"/>
              <a:gd name="connsiteX3" fmla="*/ 10000 w 10000"/>
              <a:gd name="connsiteY3" fmla="*/ 5000 h 10000"/>
              <a:gd name="connsiteX4" fmla="*/ 8333 w 10000"/>
              <a:gd name="connsiteY4" fmla="*/ 10000 h 10000"/>
              <a:gd name="connsiteX5" fmla="*/ 1667 w 10000"/>
              <a:gd name="connsiteY5" fmla="*/ 10000 h 10000"/>
              <a:gd name="connsiteX6" fmla="*/ 0 w 10000"/>
              <a:gd name="connsiteY6" fmla="*/ 5000 h 10000"/>
              <a:gd name="connsiteX0" fmla="*/ 0 w 13322"/>
              <a:gd name="connsiteY0" fmla="*/ 5022 h 10000"/>
              <a:gd name="connsiteX1" fmla="*/ 4989 w 13322"/>
              <a:gd name="connsiteY1" fmla="*/ 0 h 10000"/>
              <a:gd name="connsiteX2" fmla="*/ 11655 w 13322"/>
              <a:gd name="connsiteY2" fmla="*/ 0 h 10000"/>
              <a:gd name="connsiteX3" fmla="*/ 13322 w 13322"/>
              <a:gd name="connsiteY3" fmla="*/ 5000 h 10000"/>
              <a:gd name="connsiteX4" fmla="*/ 11655 w 13322"/>
              <a:gd name="connsiteY4" fmla="*/ 10000 h 10000"/>
              <a:gd name="connsiteX5" fmla="*/ 4989 w 13322"/>
              <a:gd name="connsiteY5" fmla="*/ 10000 h 10000"/>
              <a:gd name="connsiteX6" fmla="*/ 0 w 13322"/>
              <a:gd name="connsiteY6" fmla="*/ 5022 h 10000"/>
              <a:gd name="connsiteX0" fmla="*/ 0 w 13322"/>
              <a:gd name="connsiteY0" fmla="*/ 5022 h 10000"/>
              <a:gd name="connsiteX1" fmla="*/ 4989 w 13322"/>
              <a:gd name="connsiteY1" fmla="*/ 0 h 10000"/>
              <a:gd name="connsiteX2" fmla="*/ 11655 w 13322"/>
              <a:gd name="connsiteY2" fmla="*/ 0 h 10000"/>
              <a:gd name="connsiteX3" fmla="*/ 13322 w 13322"/>
              <a:gd name="connsiteY3" fmla="*/ 5000 h 10000"/>
              <a:gd name="connsiteX4" fmla="*/ 11655 w 13322"/>
              <a:gd name="connsiteY4" fmla="*/ 10000 h 10000"/>
              <a:gd name="connsiteX5" fmla="*/ 5454 w 13322"/>
              <a:gd name="connsiteY5" fmla="*/ 9784 h 10000"/>
              <a:gd name="connsiteX6" fmla="*/ 0 w 13322"/>
              <a:gd name="connsiteY6" fmla="*/ 5022 h 10000"/>
              <a:gd name="connsiteX0" fmla="*/ 0 w 13322"/>
              <a:gd name="connsiteY0" fmla="*/ 5022 h 10000"/>
              <a:gd name="connsiteX1" fmla="*/ 5587 w 13322"/>
              <a:gd name="connsiteY1" fmla="*/ 389 h 10000"/>
              <a:gd name="connsiteX2" fmla="*/ 11655 w 13322"/>
              <a:gd name="connsiteY2" fmla="*/ 0 h 10000"/>
              <a:gd name="connsiteX3" fmla="*/ 13322 w 13322"/>
              <a:gd name="connsiteY3" fmla="*/ 5000 h 10000"/>
              <a:gd name="connsiteX4" fmla="*/ 11655 w 13322"/>
              <a:gd name="connsiteY4" fmla="*/ 10000 h 10000"/>
              <a:gd name="connsiteX5" fmla="*/ 5454 w 13322"/>
              <a:gd name="connsiteY5" fmla="*/ 9784 h 10000"/>
              <a:gd name="connsiteX6" fmla="*/ 0 w 13322"/>
              <a:gd name="connsiteY6" fmla="*/ 5022 h 10000"/>
              <a:gd name="connsiteX0" fmla="*/ 0 w 13588"/>
              <a:gd name="connsiteY0" fmla="*/ 5022 h 10000"/>
              <a:gd name="connsiteX1" fmla="*/ 5587 w 13588"/>
              <a:gd name="connsiteY1" fmla="*/ 389 h 10000"/>
              <a:gd name="connsiteX2" fmla="*/ 11655 w 13588"/>
              <a:gd name="connsiteY2" fmla="*/ 0 h 10000"/>
              <a:gd name="connsiteX3" fmla="*/ 13588 w 13588"/>
              <a:gd name="connsiteY3" fmla="*/ 5000 h 10000"/>
              <a:gd name="connsiteX4" fmla="*/ 11655 w 13588"/>
              <a:gd name="connsiteY4" fmla="*/ 10000 h 10000"/>
              <a:gd name="connsiteX5" fmla="*/ 5454 w 13588"/>
              <a:gd name="connsiteY5" fmla="*/ 9784 h 10000"/>
              <a:gd name="connsiteX6" fmla="*/ 0 w 13588"/>
              <a:gd name="connsiteY6" fmla="*/ 5022 h 10000"/>
              <a:gd name="connsiteX0" fmla="*/ 0 w 13588"/>
              <a:gd name="connsiteY0" fmla="*/ 5022 h 10000"/>
              <a:gd name="connsiteX1" fmla="*/ 5413 w 13588"/>
              <a:gd name="connsiteY1" fmla="*/ 179 h 10000"/>
              <a:gd name="connsiteX2" fmla="*/ 11655 w 13588"/>
              <a:gd name="connsiteY2" fmla="*/ 0 h 10000"/>
              <a:gd name="connsiteX3" fmla="*/ 13588 w 13588"/>
              <a:gd name="connsiteY3" fmla="*/ 5000 h 10000"/>
              <a:gd name="connsiteX4" fmla="*/ 11655 w 13588"/>
              <a:gd name="connsiteY4" fmla="*/ 10000 h 10000"/>
              <a:gd name="connsiteX5" fmla="*/ 5454 w 13588"/>
              <a:gd name="connsiteY5" fmla="*/ 9784 h 10000"/>
              <a:gd name="connsiteX6" fmla="*/ 0 w 13588"/>
              <a:gd name="connsiteY6" fmla="*/ 5022 h 10000"/>
              <a:gd name="connsiteX0" fmla="*/ 0 w 13588"/>
              <a:gd name="connsiteY0" fmla="*/ 5022 h 10000"/>
              <a:gd name="connsiteX1" fmla="*/ 5413 w 13588"/>
              <a:gd name="connsiteY1" fmla="*/ 179 h 10000"/>
              <a:gd name="connsiteX2" fmla="*/ 11655 w 13588"/>
              <a:gd name="connsiteY2" fmla="*/ 0 h 10000"/>
              <a:gd name="connsiteX3" fmla="*/ 13588 w 13588"/>
              <a:gd name="connsiteY3" fmla="*/ 5000 h 10000"/>
              <a:gd name="connsiteX4" fmla="*/ 11655 w 13588"/>
              <a:gd name="connsiteY4" fmla="*/ 10000 h 10000"/>
              <a:gd name="connsiteX5" fmla="*/ 5570 w 13588"/>
              <a:gd name="connsiteY5" fmla="*/ 9931 h 10000"/>
              <a:gd name="connsiteX6" fmla="*/ 0 w 13588"/>
              <a:gd name="connsiteY6" fmla="*/ 502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588" h="10000">
                <a:moveTo>
                  <a:pt x="0" y="5022"/>
                </a:moveTo>
                <a:lnTo>
                  <a:pt x="5413" y="179"/>
                </a:lnTo>
                <a:lnTo>
                  <a:pt x="11655" y="0"/>
                </a:lnTo>
                <a:cubicBezTo>
                  <a:pt x="12576" y="0"/>
                  <a:pt x="13588" y="2239"/>
                  <a:pt x="13588" y="5000"/>
                </a:cubicBezTo>
                <a:cubicBezTo>
                  <a:pt x="13588" y="7761"/>
                  <a:pt x="12576" y="10000"/>
                  <a:pt x="11655" y="10000"/>
                </a:cubicBezTo>
                <a:lnTo>
                  <a:pt x="5570" y="9931"/>
                </a:lnTo>
                <a:lnTo>
                  <a:pt x="0" y="5022"/>
                </a:lnTo>
                <a:close/>
              </a:path>
            </a:pathLst>
          </a:custGeom>
          <a:noFill/>
          <a:ln>
            <a:solidFill>
              <a:srgbClr val="86939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AC07927-1120-0F60-72B2-B2EFE7A912C7}"/>
              </a:ext>
            </a:extLst>
          </p:cNvPr>
          <p:cNvSpPr txBox="1"/>
          <p:nvPr/>
        </p:nvSpPr>
        <p:spPr>
          <a:xfrm>
            <a:off x="6845492" y="7690593"/>
            <a:ext cx="4531442" cy="523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bg-BG" sz="2799" b="1" i="0" u="none" strike="noStrike" kern="1200" cap="none" spc="0" normalizeH="0" baseline="0" noProof="0" dirty="0">
                <a:ln>
                  <a:noFill/>
                </a:ln>
                <a:solidFill>
                  <a:srgbClr val="0F4662"/>
                </a:solidFill>
                <a:effectLst/>
                <a:uLnTx/>
                <a:uFillTx/>
                <a:latin typeface="Quicksand Bold"/>
                <a:ea typeface="Quicksand Bold"/>
                <a:cs typeface="Quicksand Bold"/>
                <a:sym typeface="Quicksand Bold"/>
              </a:rPr>
              <a:t>Предлагане на пазара</a:t>
            </a:r>
            <a:endParaRPr lang="bg-BG" noProof="0" dirty="0"/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xmlns="" id="{0736DBA6-3A16-7A72-8A07-70DEEC01B96F}"/>
              </a:ext>
            </a:extLst>
          </p:cNvPr>
          <p:cNvSpPr txBox="1"/>
          <p:nvPr/>
        </p:nvSpPr>
        <p:spPr>
          <a:xfrm>
            <a:off x="7405251" y="8472912"/>
            <a:ext cx="3124200" cy="12729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955 800 лв.</a:t>
            </a:r>
          </a:p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2-ро тримесечие</a:t>
            </a:r>
          </a:p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90 дни</a:t>
            </a:r>
          </a:p>
        </p:txBody>
      </p:sp>
    </p:spTree>
    <p:extLst>
      <p:ext uri="{BB962C8B-B14F-4D97-AF65-F5344CB8AC3E}">
        <p14:creationId xmlns:p14="http://schemas.microsoft.com/office/powerpoint/2010/main" val="2709958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C330A0F1-E487-8393-4BD3-27FC1876F5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>
            <a:extLst>
              <a:ext uri="{FF2B5EF4-FFF2-40B4-BE49-F238E27FC236}">
                <a16:creationId xmlns:a16="http://schemas.microsoft.com/office/drawing/2014/main" xmlns="" id="{29BFFC60-BD90-698A-48FE-C1A352A6A9AB}"/>
              </a:ext>
            </a:extLst>
          </p:cNvPr>
          <p:cNvSpPr txBox="1"/>
          <p:nvPr/>
        </p:nvSpPr>
        <p:spPr>
          <a:xfrm>
            <a:off x="304800" y="348295"/>
            <a:ext cx="17327864" cy="12926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bg-BG" sz="2800" b="1" noProof="0" dirty="0">
                <a:solidFill>
                  <a:srgbClr val="0F4662"/>
                </a:solidFill>
                <a:latin typeface="Palatino Linotype" panose="02040502050505030304" pitchFamily="18" charset="0"/>
                <a:ea typeface="Cormorant Garamond Bold Italics"/>
                <a:cs typeface="Cormorant Garamond Bold Italics"/>
                <a:sym typeface="Cormorant Garamond Bold Italics"/>
              </a:rPr>
              <a:t>Приоритет 3 Създаване на предпоставки за растеж на устойчивата синя икономика и стимулиране на развитието на общностите, занимаващи се с рибарство и аквакултури, в крайбрежните и вътрешните райони </a:t>
            </a:r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xmlns="" id="{65FC2E1B-CD0F-C975-71B8-37AB6DE8B7C3}"/>
              </a:ext>
            </a:extLst>
          </p:cNvPr>
          <p:cNvSpPr/>
          <p:nvPr/>
        </p:nvSpPr>
        <p:spPr>
          <a:xfrm>
            <a:off x="7316597" y="2008649"/>
            <a:ext cx="3304270" cy="3181194"/>
          </a:xfrm>
          <a:prstGeom prst="flowChartConnector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39F913D-A84F-1211-5B38-DE09162A51EC}"/>
              </a:ext>
            </a:extLst>
          </p:cNvPr>
          <p:cNvSpPr txBox="1"/>
          <p:nvPr/>
        </p:nvSpPr>
        <p:spPr>
          <a:xfrm>
            <a:off x="3069018" y="5801835"/>
            <a:ext cx="12431688" cy="953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bg-BG" sz="2799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Quicksand Bold"/>
                <a:ea typeface="Quicksand Bold"/>
                <a:cs typeface="Quicksand Bold"/>
                <a:sym typeface="Quicksand Bold"/>
              </a:rPr>
              <a:t>Изпълнение на стратегии за Водено от общностите местно развитие, вкл. текущи разходи и дейности за популяризиране на територията</a:t>
            </a:r>
            <a:endParaRPr lang="bg-BG" noProof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xmlns="" id="{86C29C32-A7A4-76FD-1095-EE31589643E6}"/>
              </a:ext>
            </a:extLst>
          </p:cNvPr>
          <p:cNvSpPr txBox="1"/>
          <p:nvPr/>
        </p:nvSpPr>
        <p:spPr>
          <a:xfrm>
            <a:off x="4343400" y="9342515"/>
            <a:ext cx="8915400" cy="4001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chemeClr val="accent2">
                    <a:lumMod val="75000"/>
                  </a:schemeClr>
                </a:solidFill>
                <a:latin typeface="Quicksand"/>
                <a:ea typeface="Quicksand"/>
                <a:cs typeface="Quicksand"/>
                <a:sym typeface="Quicksand"/>
              </a:rPr>
              <a:t>46 772 789,36 лв.      1-во тримесечие      90 дни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xmlns="" id="{134EC0AC-7FB2-E899-7FC2-6B0D392B949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0412731"/>
              </p:ext>
            </p:extLst>
          </p:nvPr>
        </p:nvGraphicFramePr>
        <p:xfrm>
          <a:off x="7987759" y="2753410"/>
          <a:ext cx="1961946" cy="16916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CorelDRAW" r:id="rId3" imgW="2115312" imgH="1356360" progId="CorelDraw.Graphic.21">
                  <p:embed/>
                </p:oleObj>
              </mc:Choice>
              <mc:Fallback>
                <p:oleObj name="CorelDRAW" r:id="rId3" imgW="2115312" imgH="1356360" progId="CorelDraw.Graphic.21">
                  <p:embed/>
                  <p:pic>
                    <p:nvPicPr>
                      <p:cNvPr id="22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87759" y="2753410"/>
                        <a:ext cx="1961946" cy="16916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Flowchart: Stored Data 11">
            <a:extLst>
              <a:ext uri="{FF2B5EF4-FFF2-40B4-BE49-F238E27FC236}">
                <a16:creationId xmlns:a16="http://schemas.microsoft.com/office/drawing/2014/main" xmlns="" id="{DD11B9DB-9EAF-39FC-6985-D831D17B8A40}"/>
              </a:ext>
            </a:extLst>
          </p:cNvPr>
          <p:cNvSpPr/>
          <p:nvPr/>
        </p:nvSpPr>
        <p:spPr>
          <a:xfrm rot="16200000">
            <a:off x="6318082" y="-890744"/>
            <a:ext cx="5651836" cy="15891523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7794 w 10000"/>
              <a:gd name="connsiteY2" fmla="*/ 5028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1667 w 10312"/>
              <a:gd name="connsiteY0" fmla="*/ 0 h 10000"/>
              <a:gd name="connsiteX1" fmla="*/ 10312 w 10312"/>
              <a:gd name="connsiteY1" fmla="*/ 0 h 10000"/>
              <a:gd name="connsiteX2" fmla="*/ 7794 w 10312"/>
              <a:gd name="connsiteY2" fmla="*/ 5028 h 10000"/>
              <a:gd name="connsiteX3" fmla="*/ 10000 w 10312"/>
              <a:gd name="connsiteY3" fmla="*/ 10000 h 10000"/>
              <a:gd name="connsiteX4" fmla="*/ 1667 w 10312"/>
              <a:gd name="connsiteY4" fmla="*/ 10000 h 10000"/>
              <a:gd name="connsiteX5" fmla="*/ 0 w 10312"/>
              <a:gd name="connsiteY5" fmla="*/ 5000 h 10000"/>
              <a:gd name="connsiteX6" fmla="*/ 1667 w 10312"/>
              <a:gd name="connsiteY6" fmla="*/ 0 h 10000"/>
              <a:gd name="connsiteX0" fmla="*/ 1667 w 10312"/>
              <a:gd name="connsiteY0" fmla="*/ 0 h 10000"/>
              <a:gd name="connsiteX1" fmla="*/ 10312 w 10312"/>
              <a:gd name="connsiteY1" fmla="*/ 0 h 10000"/>
              <a:gd name="connsiteX2" fmla="*/ 7794 w 10312"/>
              <a:gd name="connsiteY2" fmla="*/ 5028 h 10000"/>
              <a:gd name="connsiteX3" fmla="*/ 10256 w 10312"/>
              <a:gd name="connsiteY3" fmla="*/ 10000 h 10000"/>
              <a:gd name="connsiteX4" fmla="*/ 1667 w 10312"/>
              <a:gd name="connsiteY4" fmla="*/ 10000 h 10000"/>
              <a:gd name="connsiteX5" fmla="*/ 0 w 10312"/>
              <a:gd name="connsiteY5" fmla="*/ 5000 h 10000"/>
              <a:gd name="connsiteX6" fmla="*/ 1667 w 10312"/>
              <a:gd name="connsiteY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12" h="10000">
                <a:moveTo>
                  <a:pt x="1667" y="0"/>
                </a:moveTo>
                <a:lnTo>
                  <a:pt x="10312" y="0"/>
                </a:lnTo>
                <a:cubicBezTo>
                  <a:pt x="9391" y="0"/>
                  <a:pt x="7803" y="3361"/>
                  <a:pt x="7794" y="5028"/>
                </a:cubicBezTo>
                <a:cubicBezTo>
                  <a:pt x="7785" y="6695"/>
                  <a:pt x="9335" y="10000"/>
                  <a:pt x="10256" y="10000"/>
                </a:cubicBezTo>
                <a:lnTo>
                  <a:pt x="1667" y="10000"/>
                </a:lnTo>
                <a:cubicBezTo>
                  <a:pt x="746" y="10000"/>
                  <a:pt x="0" y="7761"/>
                  <a:pt x="0" y="5000"/>
                </a:cubicBezTo>
                <a:cubicBezTo>
                  <a:pt x="0" y="2239"/>
                  <a:pt x="746" y="0"/>
                  <a:pt x="1667" y="0"/>
                </a:cubicBezTo>
                <a:close/>
              </a:path>
            </a:pathLst>
          </a:custGeom>
          <a:noFill/>
          <a:ln>
            <a:solidFill>
              <a:srgbClr val="86939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noProof="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EAC09CF4-9607-BA83-A1A4-42C648E53B5B}"/>
              </a:ext>
            </a:extLst>
          </p:cNvPr>
          <p:cNvSpPr txBox="1"/>
          <p:nvPr/>
        </p:nvSpPr>
        <p:spPr>
          <a:xfrm>
            <a:off x="2757008" y="6988134"/>
            <a:ext cx="1277398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2400" noProof="0" dirty="0">
                <a:solidFill>
                  <a:schemeClr val="accent2">
                    <a:lumMod val="75000"/>
                  </a:schemeClr>
                </a:solidFill>
              </a:rPr>
              <a:t>Максималният размер на БФП за една стратегия : </a:t>
            </a:r>
          </a:p>
          <a:p>
            <a:pPr algn="ctr"/>
            <a:r>
              <a:rPr lang="bg-BG" sz="2400" noProof="0" dirty="0">
                <a:solidFill>
                  <a:schemeClr val="accent2">
                    <a:lumMod val="75000"/>
                  </a:schemeClr>
                </a:solidFill>
              </a:rPr>
              <a:t>- За МИРГ от 2 общини до 2 933 700,00 лв., вкл. 25 % за текущи разходи и популяризиране;</a:t>
            </a:r>
          </a:p>
          <a:p>
            <a:pPr algn="ctr"/>
            <a:r>
              <a:rPr lang="bg-BG" sz="2400" noProof="0" dirty="0">
                <a:solidFill>
                  <a:schemeClr val="accent2">
                    <a:lumMod val="75000"/>
                  </a:schemeClr>
                </a:solidFill>
              </a:rPr>
              <a:t>- За МИРГ от мин. 3 общини до 3 911 600,00 лв., вкл. 25 % за текущи разходи и популяризиране.</a:t>
            </a:r>
          </a:p>
          <a:p>
            <a:pPr algn="ctr"/>
            <a:endParaRPr lang="bg-BG" sz="2400" noProof="0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bg-BG" sz="2400" noProof="0" dirty="0">
                <a:solidFill>
                  <a:schemeClr val="accent2">
                    <a:lumMod val="75000"/>
                  </a:schemeClr>
                </a:solidFill>
              </a:rPr>
              <a:t>Максимална БФП за проекти по стратегията 391 160 лева </a:t>
            </a:r>
          </a:p>
        </p:txBody>
      </p:sp>
    </p:spTree>
    <p:extLst>
      <p:ext uri="{BB962C8B-B14F-4D97-AF65-F5344CB8AC3E}">
        <p14:creationId xmlns:p14="http://schemas.microsoft.com/office/powerpoint/2010/main" val="3851829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505200" y="3063600"/>
            <a:ext cx="11721090" cy="333424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600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7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Cormorant Garamond Bold Italics"/>
              </a:rPr>
              <a:t>Благодаря за вниманието!</a:t>
            </a:r>
            <a:r>
              <a:rPr kumimoji="0" lang="bg-BG" sz="7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Cormorant Garamond Bold Italics"/>
              </a:rPr>
              <a:t> </a:t>
            </a:r>
            <a:endParaRPr kumimoji="0" lang="bg-BG" sz="7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Quicksand" panose="020B0604020202020204" charset="0"/>
              <a:ea typeface="+mn-ea"/>
              <a:cs typeface="+mn-cs"/>
              <a:sym typeface="Cormorant Garamond Bold Italics"/>
            </a:endParaRPr>
          </a:p>
        </p:txBody>
      </p:sp>
      <p:sp>
        <p:nvSpPr>
          <p:cNvPr id="3" name="AutoShape 3"/>
          <p:cNvSpPr/>
          <p:nvPr/>
        </p:nvSpPr>
        <p:spPr>
          <a:xfrm>
            <a:off x="5897880" y="2215083"/>
            <a:ext cx="649224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8304001" y="1116666"/>
            <a:ext cx="1679997" cy="249900"/>
          </a:xfrm>
          <a:custGeom>
            <a:avLst/>
            <a:gdLst/>
            <a:ahLst/>
            <a:cxnLst/>
            <a:rect l="l" t="t" r="r" b="b"/>
            <a:pathLst>
              <a:path w="1679997" h="249900">
                <a:moveTo>
                  <a:pt x="0" y="0"/>
                </a:moveTo>
                <a:lnTo>
                  <a:pt x="1679998" y="0"/>
                </a:lnTo>
                <a:lnTo>
                  <a:pt x="1679998" y="249899"/>
                </a:lnTo>
                <a:lnTo>
                  <a:pt x="0" y="2498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AutoShape 5"/>
          <p:cNvSpPr/>
          <p:nvPr/>
        </p:nvSpPr>
        <p:spPr>
          <a:xfrm>
            <a:off x="5897880" y="8159883"/>
            <a:ext cx="649224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 6"/>
          <p:cNvSpPr/>
          <p:nvPr/>
        </p:nvSpPr>
        <p:spPr>
          <a:xfrm>
            <a:off x="8304001" y="9008400"/>
            <a:ext cx="1679997" cy="249900"/>
          </a:xfrm>
          <a:custGeom>
            <a:avLst/>
            <a:gdLst/>
            <a:ahLst/>
            <a:cxnLst/>
            <a:rect l="l" t="t" r="r" b="b"/>
            <a:pathLst>
              <a:path w="1679997" h="249900">
                <a:moveTo>
                  <a:pt x="0" y="0"/>
                </a:moveTo>
                <a:lnTo>
                  <a:pt x="1679998" y="0"/>
                </a:lnTo>
                <a:lnTo>
                  <a:pt x="1679998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59BC2E5-C304-74E1-B6C1-EBE7E5A7A0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xmlns="" id="{9B95FD0B-767D-21B3-C3FC-24DA9C87C721}"/>
              </a:ext>
            </a:extLst>
          </p:cNvPr>
          <p:cNvSpPr txBox="1"/>
          <p:nvPr/>
        </p:nvSpPr>
        <p:spPr>
          <a:xfrm>
            <a:off x="3505200" y="3063600"/>
            <a:ext cx="11721090" cy="288239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600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15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Cormorant Garamond Bold Italics"/>
              </a:rPr>
              <a:t>Кафе пауза</a:t>
            </a:r>
            <a:endParaRPr kumimoji="0" lang="bg-BG" sz="115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Quicksand" panose="020B0604020202020204" charset="0"/>
              <a:ea typeface="+mn-ea"/>
              <a:cs typeface="+mn-cs"/>
              <a:sym typeface="Cormorant Garamond Bold Italics"/>
            </a:endParaRPr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xmlns="" id="{D128F849-4E8E-435E-923A-7B9549444460}"/>
              </a:ext>
            </a:extLst>
          </p:cNvPr>
          <p:cNvSpPr/>
          <p:nvPr/>
        </p:nvSpPr>
        <p:spPr>
          <a:xfrm>
            <a:off x="5897880" y="2215083"/>
            <a:ext cx="649224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xmlns="" id="{C4757569-7FDA-3646-5591-7E423F05AE8A}"/>
              </a:ext>
            </a:extLst>
          </p:cNvPr>
          <p:cNvSpPr/>
          <p:nvPr/>
        </p:nvSpPr>
        <p:spPr>
          <a:xfrm>
            <a:off x="8304001" y="1116666"/>
            <a:ext cx="1679997" cy="249900"/>
          </a:xfrm>
          <a:custGeom>
            <a:avLst/>
            <a:gdLst/>
            <a:ahLst/>
            <a:cxnLst/>
            <a:rect l="l" t="t" r="r" b="b"/>
            <a:pathLst>
              <a:path w="1679997" h="249900">
                <a:moveTo>
                  <a:pt x="0" y="0"/>
                </a:moveTo>
                <a:lnTo>
                  <a:pt x="1679998" y="0"/>
                </a:lnTo>
                <a:lnTo>
                  <a:pt x="1679998" y="249899"/>
                </a:lnTo>
                <a:lnTo>
                  <a:pt x="0" y="2498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AutoShape 5">
            <a:extLst>
              <a:ext uri="{FF2B5EF4-FFF2-40B4-BE49-F238E27FC236}">
                <a16:creationId xmlns:a16="http://schemas.microsoft.com/office/drawing/2014/main" xmlns="" id="{8DA61520-A8D5-432F-F2CB-20E42873705D}"/>
              </a:ext>
            </a:extLst>
          </p:cNvPr>
          <p:cNvSpPr/>
          <p:nvPr/>
        </p:nvSpPr>
        <p:spPr>
          <a:xfrm>
            <a:off x="5897880" y="8159883"/>
            <a:ext cx="649224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xmlns="" id="{7BF09B2F-55E9-0AA6-8ECA-A0D0DD775933}"/>
              </a:ext>
            </a:extLst>
          </p:cNvPr>
          <p:cNvSpPr/>
          <p:nvPr/>
        </p:nvSpPr>
        <p:spPr>
          <a:xfrm>
            <a:off x="8304001" y="9008400"/>
            <a:ext cx="1679997" cy="249900"/>
          </a:xfrm>
          <a:custGeom>
            <a:avLst/>
            <a:gdLst/>
            <a:ahLst/>
            <a:cxnLst/>
            <a:rect l="l" t="t" r="r" b="b"/>
            <a:pathLst>
              <a:path w="1679997" h="249900">
                <a:moveTo>
                  <a:pt x="0" y="0"/>
                </a:moveTo>
                <a:lnTo>
                  <a:pt x="1679998" y="0"/>
                </a:lnTo>
                <a:lnTo>
                  <a:pt x="1679998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3351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1815B80D-A92A-EC29-ADC4-9D39AFBFC0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95A46CA0-FCAB-3357-CFFF-188A0B9ED4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00"/>
            <a:ext cx="18364200" cy="12248921"/>
          </a:xfrm>
          <a:prstGeom prst="rect">
            <a:avLst/>
          </a:prstGeom>
        </p:spPr>
      </p:pic>
      <p:sp>
        <p:nvSpPr>
          <p:cNvPr id="2" name="TextBox 2">
            <a:extLst>
              <a:ext uri="{FF2B5EF4-FFF2-40B4-BE49-F238E27FC236}">
                <a16:creationId xmlns:a16="http://schemas.microsoft.com/office/drawing/2014/main" xmlns="" id="{9DBD6BA7-15DB-079F-595B-DFC00DF7E6D3}"/>
              </a:ext>
            </a:extLst>
          </p:cNvPr>
          <p:cNvSpPr txBox="1"/>
          <p:nvPr/>
        </p:nvSpPr>
        <p:spPr>
          <a:xfrm>
            <a:off x="976709" y="4229100"/>
            <a:ext cx="16229942" cy="2031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bg-BG" sz="6600" noProof="0" dirty="0"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Изменение на критериите за подбор на проекти</a:t>
            </a:r>
            <a:endParaRPr lang="bg-BG" sz="18600" noProof="0" dirty="0">
              <a:solidFill>
                <a:srgbClr val="0F4662"/>
              </a:solidFill>
              <a:latin typeface="Palatino Linotype" panose="02040502050505030304" pitchFamily="18" charset="0"/>
              <a:ea typeface="Cormorant Garamond Bold Italics"/>
              <a:cs typeface="Cormorant Garamond Bold Italics"/>
              <a:sym typeface="Cormorant Garamond Bold Italics"/>
            </a:endParaRPr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xmlns="" id="{A93C1DD2-BCB8-5842-399E-571A1D3BD388}"/>
              </a:ext>
            </a:extLst>
          </p:cNvPr>
          <p:cNvSpPr/>
          <p:nvPr/>
        </p:nvSpPr>
        <p:spPr>
          <a:xfrm>
            <a:off x="9158735" y="990600"/>
            <a:ext cx="8114971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bg-BG" noProof="0" dirty="0"/>
          </a:p>
        </p:txBody>
      </p:sp>
      <p:sp>
        <p:nvSpPr>
          <p:cNvPr id="4" name="AutoShape 4">
            <a:extLst>
              <a:ext uri="{FF2B5EF4-FFF2-40B4-BE49-F238E27FC236}">
                <a16:creationId xmlns:a16="http://schemas.microsoft.com/office/drawing/2014/main" xmlns="" id="{986A1BFD-8556-F951-815A-55251A4F596F}"/>
              </a:ext>
            </a:extLst>
          </p:cNvPr>
          <p:cNvSpPr/>
          <p:nvPr/>
        </p:nvSpPr>
        <p:spPr>
          <a:xfrm>
            <a:off x="1043764" y="9296400"/>
            <a:ext cx="8114971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bg-BG" noProof="0" dirty="0"/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xmlns="" id="{0541DC82-A479-B66C-2FE4-194921C14D5C}"/>
              </a:ext>
            </a:extLst>
          </p:cNvPr>
          <p:cNvSpPr txBox="1"/>
          <p:nvPr/>
        </p:nvSpPr>
        <p:spPr>
          <a:xfrm>
            <a:off x="5679727" y="7652714"/>
            <a:ext cx="6988496" cy="5259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397"/>
              </a:lnSpc>
              <a:spcBef>
                <a:spcPct val="0"/>
              </a:spcBef>
            </a:pPr>
            <a:r>
              <a:rPr lang="bg-BG" sz="314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13 Март 2025 г.                 гр. Поморие</a:t>
            </a: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xmlns="" id="{AB9DFF64-0752-F290-9589-DE4E70326ECE}"/>
              </a:ext>
            </a:extLst>
          </p:cNvPr>
          <p:cNvSpPr txBox="1"/>
          <p:nvPr/>
        </p:nvSpPr>
        <p:spPr>
          <a:xfrm>
            <a:off x="1776480" y="2247900"/>
            <a:ext cx="14630400" cy="11285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397"/>
              </a:lnSpc>
              <a:spcBef>
                <a:spcPct val="0"/>
              </a:spcBef>
            </a:pPr>
            <a:r>
              <a:rPr lang="bg-BG" sz="314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Трето заседание на Комитета за наблюдение на Програма за морско дело, рибарство и аквакултури </a:t>
            </a:r>
            <a:r>
              <a:rPr lang="bg-BG" sz="3141" b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2021-2027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xmlns="" id="{B8083AA5-0BFB-FE1B-6378-A58B28EEC3C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078200" y="8267700"/>
          <a:ext cx="1560512" cy="13807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CorelDRAW" r:id="rId5" imgW="7631640" imgH="6750720" progId="CorelDraw.Graphic.23">
                  <p:embed/>
                </p:oleObj>
              </mc:Choice>
              <mc:Fallback>
                <p:oleObj name="CorelDRAW" r:id="rId5" imgW="7631640" imgH="6750720" progId="CorelDraw.Graphic.23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78200" y="8267700"/>
                        <a:ext cx="1560512" cy="13807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52D2B39A-AFA4-3C57-68AC-C7CF6DDA7CA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92" y="571500"/>
            <a:ext cx="1558432" cy="158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976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95292FE4-496D-3480-77BC-3F0EE4843B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xmlns="" id="{B944CFEB-67AA-1DB2-745A-2265A4801CA6}"/>
              </a:ext>
            </a:extLst>
          </p:cNvPr>
          <p:cNvSpPr/>
          <p:nvPr/>
        </p:nvSpPr>
        <p:spPr>
          <a:xfrm>
            <a:off x="1219200" y="4000500"/>
            <a:ext cx="15849599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bg-BG" noProof="0" dirty="0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xmlns="" id="{687EE71F-AFA2-7F99-8490-8FF405926D68}"/>
              </a:ext>
            </a:extLst>
          </p:cNvPr>
          <p:cNvSpPr txBox="1"/>
          <p:nvPr/>
        </p:nvSpPr>
        <p:spPr>
          <a:xfrm>
            <a:off x="704849" y="266700"/>
            <a:ext cx="16878300" cy="35137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algn="ctr">
              <a:spcAft>
                <a:spcPts val="1000"/>
              </a:spcAft>
            </a:pPr>
            <a:r>
              <a:rPr lang="bg-BG" sz="4400" b="1" noProof="0" dirty="0">
                <a:solidFill>
                  <a:schemeClr val="accent5">
                    <a:lumMod val="50000"/>
                  </a:schemeClr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</a:rPr>
              <a:t>Критерии и методология за оценка на проектни предложения по вид дейност </a:t>
            </a:r>
          </a:p>
          <a:p>
            <a:pPr marL="0" marR="0" algn="ctr">
              <a:spcAft>
                <a:spcPts val="1000"/>
              </a:spcAft>
            </a:pPr>
            <a:r>
              <a:rPr lang="bg-BG" sz="4400" b="1" noProof="0" dirty="0">
                <a:solidFill>
                  <a:schemeClr val="accent5">
                    <a:lumMod val="50000"/>
                  </a:schemeClr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</a:rPr>
              <a:t>Специфично оборудване на риболовния кораб, дейности и иновации, целящи опазването на околната среда и на биоразнообразието</a:t>
            </a:r>
            <a:endParaRPr lang="bg-BG" sz="3600" noProof="0" dirty="0">
              <a:solidFill>
                <a:schemeClr val="accent5">
                  <a:lumMod val="50000"/>
                </a:schemeClr>
              </a:solidFill>
              <a:effectLst/>
              <a:latin typeface="Palatino Linotype" panose="02040502050505030304" pitchFamily="18" charset="0"/>
              <a:ea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59282D2-ABC0-626D-1E95-6B6E5D45C794}"/>
              </a:ext>
            </a:extLst>
          </p:cNvPr>
          <p:cNvSpPr txBox="1"/>
          <p:nvPr/>
        </p:nvSpPr>
        <p:spPr>
          <a:xfrm>
            <a:off x="304799" y="4432275"/>
            <a:ext cx="17678400" cy="49628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3200" noProof="0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Увеличение на точките на критерий 8: </a:t>
            </a:r>
          </a:p>
          <a:p>
            <a:pPr algn="ctr"/>
            <a:r>
              <a:rPr lang="bg-BG" sz="3200" noProof="0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Проектът предвижда инсталиране на изкуствено създадени от човека подводни структури, </a:t>
            </a:r>
            <a:r>
              <a:rPr lang="bg-BG" sz="3200" noProof="0" dirty="0" smtClean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предназначен</a:t>
            </a:r>
            <a:r>
              <a:rPr lang="bg-BG" sz="3200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и</a:t>
            </a:r>
            <a:r>
              <a:rPr lang="bg-BG" sz="3200" noProof="0" dirty="0" smtClean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bg-BG" sz="3200" noProof="0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да стимулират развитието на подводен живот, с цел съхраняване на местообитанията и подобряване на водното биоразнообразие - от 10 на 50. </a:t>
            </a:r>
          </a:p>
          <a:p>
            <a:endParaRPr lang="bg-BG" sz="1050" noProof="0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bg-BG" sz="3200" noProof="0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Мотиви: </a:t>
            </a:r>
          </a:p>
          <a:p>
            <a:pPr algn="ctr"/>
            <a:endParaRPr lang="bg-BG" sz="2000" noProof="0" dirty="0">
              <a:solidFill>
                <a:schemeClr val="accent1">
                  <a:lumMod val="50000"/>
                </a:schemeClr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bg-BG" sz="3200" noProof="0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Ще позволи самостоятелното извършване дейността, като осигурява пряк и краткосрочен положителен ефект върху биоразнообразието с подкрепата на ПМДРА. </a:t>
            </a:r>
          </a:p>
          <a:p>
            <a:pPr algn="ctr"/>
            <a:r>
              <a:rPr lang="bg-BG" sz="3200" noProof="0" dirty="0">
                <a:solidFill>
                  <a:schemeClr val="accent1">
                    <a:lumMod val="50000"/>
                  </a:schemeClr>
                </a:solidFill>
                <a:latin typeface="Palatino Linotype" panose="02040502050505030304" pitchFamily="18" charset="0"/>
              </a:rPr>
              <a:t>Позволява изпълнение на проекти без да е задължително притежаването на риболовен кораб.</a:t>
            </a:r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xmlns="" id="{27B9F010-2311-D6AD-1594-6F086A5000CE}"/>
              </a:ext>
            </a:extLst>
          </p:cNvPr>
          <p:cNvSpPr/>
          <p:nvPr/>
        </p:nvSpPr>
        <p:spPr>
          <a:xfrm>
            <a:off x="8304000" y="9793752"/>
            <a:ext cx="1679997" cy="249900"/>
          </a:xfrm>
          <a:custGeom>
            <a:avLst/>
            <a:gdLst/>
            <a:ahLst/>
            <a:cxnLst/>
            <a:rect l="l" t="t" r="r" b="b"/>
            <a:pathLst>
              <a:path w="1679997" h="249900">
                <a:moveTo>
                  <a:pt x="0" y="0"/>
                </a:moveTo>
                <a:lnTo>
                  <a:pt x="1679998" y="0"/>
                </a:lnTo>
                <a:lnTo>
                  <a:pt x="1679998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161522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3135</TotalTime>
  <Words>850</Words>
  <Application>Microsoft Office PowerPoint</Application>
  <PresentationFormat>Custom</PresentationFormat>
  <Paragraphs>120</Paragraphs>
  <Slides>13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6" baseType="lpstr">
      <vt:lpstr>Arial</vt:lpstr>
      <vt:lpstr>Quicksand</vt:lpstr>
      <vt:lpstr>Times New Roman</vt:lpstr>
      <vt:lpstr>Calibri</vt:lpstr>
      <vt:lpstr>Quicksand Bold</vt:lpstr>
      <vt:lpstr>Verdana</vt:lpstr>
      <vt:lpstr>Palatino Linotype</vt:lpstr>
      <vt:lpstr>Cormorant Garamond Bold Italics</vt:lpstr>
      <vt:lpstr>Aptos</vt:lpstr>
      <vt:lpstr>Calibri Light</vt:lpstr>
      <vt:lpstr>Office Theme</vt:lpstr>
      <vt:lpstr>1_Office Theme</vt:lpstr>
      <vt:lpstr>CorelDRAW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 Blue Simple Modern Enhancing Sales Strategy Presentation</dc:title>
  <dc:creator>Boryana Vodenicharska</dc:creator>
  <cp:lastModifiedBy>Boryana Vodenicharska</cp:lastModifiedBy>
  <cp:revision>25</cp:revision>
  <dcterms:created xsi:type="dcterms:W3CDTF">2006-08-16T00:00:00Z</dcterms:created>
  <dcterms:modified xsi:type="dcterms:W3CDTF">2025-03-10T08:10:01Z</dcterms:modified>
  <dc:identifier>DAGgHo0cUnw</dc:identifier>
</cp:coreProperties>
</file>