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58" r:id="rId5"/>
    <p:sldId id="260" r:id="rId6"/>
    <p:sldId id="261" r:id="rId7"/>
    <p:sldId id="263" r:id="rId8"/>
    <p:sldId id="266" r:id="rId9"/>
    <p:sldId id="270" r:id="rId10"/>
    <p:sldId id="267" r:id="rId11"/>
  </p:sldIdLst>
  <p:sldSz cx="18288000" cy="10287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Quicksand" panose="020B0604020202020204" charset="0"/>
      <p:regular r:id="rId17"/>
    </p:embeddedFont>
    <p:embeddedFont>
      <p:font typeface="Cormorant Garamond Bold Italics" panose="020B0604020202020204" charset="-52"/>
      <p:regular r:id="rId18"/>
    </p:embeddedFont>
    <p:embeddedFont>
      <p:font typeface="Quicksand Bold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DD324B-D039-4C4D-937D-286D3338C99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7A8AA7-0810-4E64-A8F2-F3CA24A413E2}">
      <dgm:prSet/>
      <dgm:spPr>
        <a:solidFill>
          <a:schemeClr val="lt1">
            <a:hueOff val="0"/>
            <a:satOff val="0"/>
            <a:lumOff val="0"/>
            <a:alpha val="94000"/>
          </a:schemeClr>
        </a:solidFill>
      </dgm:spPr>
      <dgm:t>
        <a:bodyPr/>
        <a:lstStyle/>
        <a:p>
          <a:r>
            <a:rPr lang="bg-BG" noProof="0" dirty="0"/>
            <a:t>32 броя АДПБФП </a:t>
          </a:r>
        </a:p>
        <a:p>
          <a:r>
            <a:rPr lang="bg-BG" noProof="0" dirty="0"/>
            <a:t>720 408 лева </a:t>
          </a:r>
        </a:p>
      </dgm:t>
    </dgm:pt>
    <dgm:pt modelId="{EC4AEFDB-ED63-4FF4-AA13-BCC75967FEBE}" type="parTrans" cxnId="{EA142759-11D7-4B07-AF11-2B0292B6ADFC}">
      <dgm:prSet/>
      <dgm:spPr/>
      <dgm:t>
        <a:bodyPr/>
        <a:lstStyle/>
        <a:p>
          <a:endParaRPr lang="en-US"/>
        </a:p>
      </dgm:t>
    </dgm:pt>
    <dgm:pt modelId="{A98111C4-BD9C-4066-8E83-8BD75B70D738}" type="sibTrans" cxnId="{EA142759-11D7-4B07-AF11-2B0292B6ADFC}">
      <dgm:prSet/>
      <dgm:spPr/>
      <dgm:t>
        <a:bodyPr/>
        <a:lstStyle/>
        <a:p>
          <a:endParaRPr lang="en-US"/>
        </a:p>
      </dgm:t>
    </dgm:pt>
    <dgm:pt modelId="{355363FC-8115-4A72-9359-E240BEB63CD7}">
      <dgm:prSet/>
      <dgm:spPr>
        <a:solidFill>
          <a:schemeClr val="lt1">
            <a:hueOff val="0"/>
            <a:satOff val="0"/>
            <a:lumOff val="0"/>
            <a:alpha val="94000"/>
          </a:schemeClr>
        </a:solidFill>
      </dgm:spPr>
      <dgm:t>
        <a:bodyPr/>
        <a:lstStyle/>
        <a:p>
          <a:r>
            <a:rPr lang="bg-BG" noProof="0" dirty="0" smtClean="0"/>
            <a:t>30 </a:t>
          </a:r>
          <a:r>
            <a:rPr lang="bg-BG" noProof="0" dirty="0"/>
            <a:t>броя </a:t>
          </a:r>
          <a:r>
            <a:rPr lang="bg-BG" noProof="0" dirty="0" smtClean="0"/>
            <a:t>подадени искания </a:t>
          </a:r>
          <a:r>
            <a:rPr lang="bg-BG" noProof="0" dirty="0"/>
            <a:t>за плащания </a:t>
          </a:r>
          <a:endParaRPr lang="bg-BG" noProof="0" dirty="0" smtClean="0"/>
        </a:p>
        <a:p>
          <a:r>
            <a:rPr lang="bg-BG" noProof="0" dirty="0" smtClean="0"/>
            <a:t>650 593 </a:t>
          </a:r>
          <a:r>
            <a:rPr lang="bg-BG" noProof="0" dirty="0"/>
            <a:t>лева</a:t>
          </a:r>
        </a:p>
      </dgm:t>
    </dgm:pt>
    <dgm:pt modelId="{ED8D2189-88D2-4073-8BD3-6C67E019AFA2}" type="parTrans" cxnId="{2652A0DE-10DA-43EF-95EF-CE405E90BA60}">
      <dgm:prSet/>
      <dgm:spPr/>
      <dgm:t>
        <a:bodyPr/>
        <a:lstStyle/>
        <a:p>
          <a:endParaRPr lang="en-US"/>
        </a:p>
      </dgm:t>
    </dgm:pt>
    <dgm:pt modelId="{9F64F00B-5165-4B9A-B977-FB67169D4033}" type="sibTrans" cxnId="{2652A0DE-10DA-43EF-95EF-CE405E90BA60}">
      <dgm:prSet/>
      <dgm:spPr/>
      <dgm:t>
        <a:bodyPr/>
        <a:lstStyle/>
        <a:p>
          <a:endParaRPr lang="en-US"/>
        </a:p>
      </dgm:t>
    </dgm:pt>
    <dgm:pt modelId="{27EDBED2-C3C8-4C59-8FFA-FCDDD66C56F4}">
      <dgm:prSet/>
      <dgm:spPr>
        <a:solidFill>
          <a:schemeClr val="lt1">
            <a:hueOff val="0"/>
            <a:satOff val="0"/>
            <a:lumOff val="0"/>
            <a:alpha val="94000"/>
          </a:schemeClr>
        </a:solidFill>
      </dgm:spPr>
      <dgm:t>
        <a:bodyPr/>
        <a:lstStyle/>
        <a:p>
          <a:r>
            <a:rPr lang="bg-BG" noProof="0" dirty="0"/>
            <a:t>Изплатени </a:t>
          </a:r>
          <a:r>
            <a:rPr lang="bg-BG" noProof="0" dirty="0" smtClean="0"/>
            <a:t>суми</a:t>
          </a:r>
        </a:p>
        <a:p>
          <a:r>
            <a:rPr lang="bg-BG" noProof="0" dirty="0" smtClean="0"/>
            <a:t>69 656,12 лева </a:t>
          </a:r>
          <a:endParaRPr lang="bg-BG" noProof="0" dirty="0"/>
        </a:p>
      </dgm:t>
    </dgm:pt>
    <dgm:pt modelId="{AF318E88-EAD6-4A1A-8C7A-09D7C3DA5267}" type="parTrans" cxnId="{6B592D5C-03AA-4614-9CB8-AC20BB37517E}">
      <dgm:prSet/>
      <dgm:spPr/>
      <dgm:t>
        <a:bodyPr/>
        <a:lstStyle/>
        <a:p>
          <a:endParaRPr lang="en-US"/>
        </a:p>
      </dgm:t>
    </dgm:pt>
    <dgm:pt modelId="{BE3E7397-420D-4C6C-AB61-F7E175066825}" type="sibTrans" cxnId="{6B592D5C-03AA-4614-9CB8-AC20BB37517E}">
      <dgm:prSet/>
      <dgm:spPr/>
      <dgm:t>
        <a:bodyPr/>
        <a:lstStyle/>
        <a:p>
          <a:endParaRPr lang="en-US"/>
        </a:p>
      </dgm:t>
    </dgm:pt>
    <dgm:pt modelId="{8F2C04E7-AD63-477C-ACD8-C7FD4F5A90BD}" type="pres">
      <dgm:prSet presAssocID="{71DD324B-D039-4C4D-937D-286D3338C99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3CC8528-6826-4951-A5DD-FEC981126438}" type="pres">
      <dgm:prSet presAssocID="{D57A8AA7-0810-4E64-A8F2-F3CA24A413E2}" presName="hierRoot1" presStyleCnt="0"/>
      <dgm:spPr/>
    </dgm:pt>
    <dgm:pt modelId="{54BED7D1-79B8-4BCF-BFF5-2F67513E2796}" type="pres">
      <dgm:prSet presAssocID="{D57A8AA7-0810-4E64-A8F2-F3CA24A413E2}" presName="composite" presStyleCnt="0"/>
      <dgm:spPr/>
    </dgm:pt>
    <dgm:pt modelId="{5D1AF00F-0232-49FE-AF8F-5C58EC131B9E}" type="pres">
      <dgm:prSet presAssocID="{D57A8AA7-0810-4E64-A8F2-F3CA24A413E2}" presName="background" presStyleLbl="node0" presStyleIdx="0" presStyleCnt="3"/>
      <dgm:spPr>
        <a:solidFill>
          <a:schemeClr val="tx2"/>
        </a:solidFill>
      </dgm:spPr>
    </dgm:pt>
    <dgm:pt modelId="{39C62B23-B4EB-4249-9D0E-F6A237799DD9}" type="pres">
      <dgm:prSet presAssocID="{D57A8AA7-0810-4E64-A8F2-F3CA24A413E2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E0EE99-5784-4BE4-A6D8-4F7283A6285D}" type="pres">
      <dgm:prSet presAssocID="{D57A8AA7-0810-4E64-A8F2-F3CA24A413E2}" presName="hierChild2" presStyleCnt="0"/>
      <dgm:spPr/>
    </dgm:pt>
    <dgm:pt modelId="{C662E15C-22A3-4C38-A89F-9C6EC96534A0}" type="pres">
      <dgm:prSet presAssocID="{355363FC-8115-4A72-9359-E240BEB63CD7}" presName="hierRoot1" presStyleCnt="0"/>
      <dgm:spPr/>
    </dgm:pt>
    <dgm:pt modelId="{5A640890-BFF9-4963-9D72-A1B2F23FFFAE}" type="pres">
      <dgm:prSet presAssocID="{355363FC-8115-4A72-9359-E240BEB63CD7}" presName="composite" presStyleCnt="0"/>
      <dgm:spPr/>
    </dgm:pt>
    <dgm:pt modelId="{5170BFAF-9780-431F-8310-B00712B8E436}" type="pres">
      <dgm:prSet presAssocID="{355363FC-8115-4A72-9359-E240BEB63CD7}" presName="background" presStyleLbl="node0" presStyleIdx="1" presStyleCnt="3"/>
      <dgm:spPr>
        <a:solidFill>
          <a:schemeClr val="tx2"/>
        </a:solidFill>
      </dgm:spPr>
    </dgm:pt>
    <dgm:pt modelId="{A241329E-385C-460A-B4F5-51CA4CCF68F5}" type="pres">
      <dgm:prSet presAssocID="{355363FC-8115-4A72-9359-E240BEB63CD7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8A52E5-8737-4827-9215-034401A06B79}" type="pres">
      <dgm:prSet presAssocID="{355363FC-8115-4A72-9359-E240BEB63CD7}" presName="hierChild2" presStyleCnt="0"/>
      <dgm:spPr/>
    </dgm:pt>
    <dgm:pt modelId="{CC9B08C1-D955-4268-AB06-872ED7EF246C}" type="pres">
      <dgm:prSet presAssocID="{27EDBED2-C3C8-4C59-8FFA-FCDDD66C56F4}" presName="hierRoot1" presStyleCnt="0"/>
      <dgm:spPr/>
    </dgm:pt>
    <dgm:pt modelId="{6FA37055-65EB-48D9-A890-E551DB732B85}" type="pres">
      <dgm:prSet presAssocID="{27EDBED2-C3C8-4C59-8FFA-FCDDD66C56F4}" presName="composite" presStyleCnt="0"/>
      <dgm:spPr/>
    </dgm:pt>
    <dgm:pt modelId="{72D5A922-C055-4D8C-BA38-0FA067FDCC51}" type="pres">
      <dgm:prSet presAssocID="{27EDBED2-C3C8-4C59-8FFA-FCDDD66C56F4}" presName="background" presStyleLbl="node0" presStyleIdx="2" presStyleCnt="3"/>
      <dgm:spPr>
        <a:solidFill>
          <a:schemeClr val="tx2"/>
        </a:solidFill>
      </dgm:spPr>
    </dgm:pt>
    <dgm:pt modelId="{DCA17023-5ED6-4F17-B9F7-8E0B10057EED}" type="pres">
      <dgm:prSet presAssocID="{27EDBED2-C3C8-4C59-8FFA-FCDDD66C56F4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2BDEBA-2639-4694-B72C-CE383F3E7D75}" type="pres">
      <dgm:prSet presAssocID="{27EDBED2-C3C8-4C59-8FFA-FCDDD66C56F4}" presName="hierChild2" presStyleCnt="0"/>
      <dgm:spPr/>
    </dgm:pt>
  </dgm:ptLst>
  <dgm:cxnLst>
    <dgm:cxn modelId="{2652A0DE-10DA-43EF-95EF-CE405E90BA60}" srcId="{71DD324B-D039-4C4D-937D-286D3338C993}" destId="{355363FC-8115-4A72-9359-E240BEB63CD7}" srcOrd="1" destOrd="0" parTransId="{ED8D2189-88D2-4073-8BD3-6C67E019AFA2}" sibTransId="{9F64F00B-5165-4B9A-B977-FB67169D4033}"/>
    <dgm:cxn modelId="{68156C4B-B406-4492-8410-F33C736B24CC}" type="presOf" srcId="{355363FC-8115-4A72-9359-E240BEB63CD7}" destId="{A241329E-385C-460A-B4F5-51CA4CCF68F5}" srcOrd="0" destOrd="0" presId="urn:microsoft.com/office/officeart/2005/8/layout/hierarchy1"/>
    <dgm:cxn modelId="{6B592D5C-03AA-4614-9CB8-AC20BB37517E}" srcId="{71DD324B-D039-4C4D-937D-286D3338C993}" destId="{27EDBED2-C3C8-4C59-8FFA-FCDDD66C56F4}" srcOrd="2" destOrd="0" parTransId="{AF318E88-EAD6-4A1A-8C7A-09D7C3DA5267}" sibTransId="{BE3E7397-420D-4C6C-AB61-F7E175066825}"/>
    <dgm:cxn modelId="{EA142759-11D7-4B07-AF11-2B0292B6ADFC}" srcId="{71DD324B-D039-4C4D-937D-286D3338C993}" destId="{D57A8AA7-0810-4E64-A8F2-F3CA24A413E2}" srcOrd="0" destOrd="0" parTransId="{EC4AEFDB-ED63-4FF4-AA13-BCC75967FEBE}" sibTransId="{A98111C4-BD9C-4066-8E83-8BD75B70D738}"/>
    <dgm:cxn modelId="{C3F8437E-9BA0-4066-BD6E-0940849571C5}" type="presOf" srcId="{71DD324B-D039-4C4D-937D-286D3338C993}" destId="{8F2C04E7-AD63-477C-ACD8-C7FD4F5A90BD}" srcOrd="0" destOrd="0" presId="urn:microsoft.com/office/officeart/2005/8/layout/hierarchy1"/>
    <dgm:cxn modelId="{B3B0C67B-DBAC-4770-BF45-868F7197F6EB}" type="presOf" srcId="{27EDBED2-C3C8-4C59-8FFA-FCDDD66C56F4}" destId="{DCA17023-5ED6-4F17-B9F7-8E0B10057EED}" srcOrd="0" destOrd="0" presId="urn:microsoft.com/office/officeart/2005/8/layout/hierarchy1"/>
    <dgm:cxn modelId="{4A21A4DD-F854-402C-808B-5AC314AD8AC4}" type="presOf" srcId="{D57A8AA7-0810-4E64-A8F2-F3CA24A413E2}" destId="{39C62B23-B4EB-4249-9D0E-F6A237799DD9}" srcOrd="0" destOrd="0" presId="urn:microsoft.com/office/officeart/2005/8/layout/hierarchy1"/>
    <dgm:cxn modelId="{47B2E323-CCFA-49F6-8F70-CD5F2BB6C22A}" type="presParOf" srcId="{8F2C04E7-AD63-477C-ACD8-C7FD4F5A90BD}" destId="{23CC8528-6826-4951-A5DD-FEC981126438}" srcOrd="0" destOrd="0" presId="urn:microsoft.com/office/officeart/2005/8/layout/hierarchy1"/>
    <dgm:cxn modelId="{AD99F743-54B1-43BA-A150-0BEA252602F8}" type="presParOf" srcId="{23CC8528-6826-4951-A5DD-FEC981126438}" destId="{54BED7D1-79B8-4BCF-BFF5-2F67513E2796}" srcOrd="0" destOrd="0" presId="urn:microsoft.com/office/officeart/2005/8/layout/hierarchy1"/>
    <dgm:cxn modelId="{0222F230-C1DD-4A84-B240-C5CB5BA6C456}" type="presParOf" srcId="{54BED7D1-79B8-4BCF-BFF5-2F67513E2796}" destId="{5D1AF00F-0232-49FE-AF8F-5C58EC131B9E}" srcOrd="0" destOrd="0" presId="urn:microsoft.com/office/officeart/2005/8/layout/hierarchy1"/>
    <dgm:cxn modelId="{759B3B17-555E-495C-A578-16D2C64B3038}" type="presParOf" srcId="{54BED7D1-79B8-4BCF-BFF5-2F67513E2796}" destId="{39C62B23-B4EB-4249-9D0E-F6A237799DD9}" srcOrd="1" destOrd="0" presId="urn:microsoft.com/office/officeart/2005/8/layout/hierarchy1"/>
    <dgm:cxn modelId="{5C5461D0-6969-45A7-BD17-4C552043BB07}" type="presParOf" srcId="{23CC8528-6826-4951-A5DD-FEC981126438}" destId="{9BE0EE99-5784-4BE4-A6D8-4F7283A6285D}" srcOrd="1" destOrd="0" presId="urn:microsoft.com/office/officeart/2005/8/layout/hierarchy1"/>
    <dgm:cxn modelId="{6D500C97-9A25-4710-A86E-021B7E7CE547}" type="presParOf" srcId="{8F2C04E7-AD63-477C-ACD8-C7FD4F5A90BD}" destId="{C662E15C-22A3-4C38-A89F-9C6EC96534A0}" srcOrd="1" destOrd="0" presId="urn:microsoft.com/office/officeart/2005/8/layout/hierarchy1"/>
    <dgm:cxn modelId="{CA0473E5-6149-4522-A64C-397ECE5DD960}" type="presParOf" srcId="{C662E15C-22A3-4C38-A89F-9C6EC96534A0}" destId="{5A640890-BFF9-4963-9D72-A1B2F23FFFAE}" srcOrd="0" destOrd="0" presId="urn:microsoft.com/office/officeart/2005/8/layout/hierarchy1"/>
    <dgm:cxn modelId="{2D2D770D-A035-4815-B1FF-AA1FA122D13F}" type="presParOf" srcId="{5A640890-BFF9-4963-9D72-A1B2F23FFFAE}" destId="{5170BFAF-9780-431F-8310-B00712B8E436}" srcOrd="0" destOrd="0" presId="urn:microsoft.com/office/officeart/2005/8/layout/hierarchy1"/>
    <dgm:cxn modelId="{B14D4DFB-172A-4029-9CA8-9E301214317F}" type="presParOf" srcId="{5A640890-BFF9-4963-9D72-A1B2F23FFFAE}" destId="{A241329E-385C-460A-B4F5-51CA4CCF68F5}" srcOrd="1" destOrd="0" presId="urn:microsoft.com/office/officeart/2005/8/layout/hierarchy1"/>
    <dgm:cxn modelId="{2FBA2B92-A44A-4D86-852E-B95979EBD7F2}" type="presParOf" srcId="{C662E15C-22A3-4C38-A89F-9C6EC96534A0}" destId="{658A52E5-8737-4827-9215-034401A06B79}" srcOrd="1" destOrd="0" presId="urn:microsoft.com/office/officeart/2005/8/layout/hierarchy1"/>
    <dgm:cxn modelId="{A34B6A93-B3BA-4DEB-85FF-0ECDC513590F}" type="presParOf" srcId="{8F2C04E7-AD63-477C-ACD8-C7FD4F5A90BD}" destId="{CC9B08C1-D955-4268-AB06-872ED7EF246C}" srcOrd="2" destOrd="0" presId="urn:microsoft.com/office/officeart/2005/8/layout/hierarchy1"/>
    <dgm:cxn modelId="{4455AF38-4BFA-4DF9-A9E5-3DEACF2AB8B3}" type="presParOf" srcId="{CC9B08C1-D955-4268-AB06-872ED7EF246C}" destId="{6FA37055-65EB-48D9-A890-E551DB732B85}" srcOrd="0" destOrd="0" presId="urn:microsoft.com/office/officeart/2005/8/layout/hierarchy1"/>
    <dgm:cxn modelId="{BAE8AC56-F88D-48E7-9D92-3AAEB5748B4B}" type="presParOf" srcId="{6FA37055-65EB-48D9-A890-E551DB732B85}" destId="{72D5A922-C055-4D8C-BA38-0FA067FDCC51}" srcOrd="0" destOrd="0" presId="urn:microsoft.com/office/officeart/2005/8/layout/hierarchy1"/>
    <dgm:cxn modelId="{E3274474-0B62-4303-BF54-2021FE1BCDF7}" type="presParOf" srcId="{6FA37055-65EB-48D9-A890-E551DB732B85}" destId="{DCA17023-5ED6-4F17-B9F7-8E0B10057EED}" srcOrd="1" destOrd="0" presId="urn:microsoft.com/office/officeart/2005/8/layout/hierarchy1"/>
    <dgm:cxn modelId="{A05804B6-5A9E-4550-90DD-01F29D640F5D}" type="presParOf" srcId="{CC9B08C1-D955-4268-AB06-872ED7EF246C}" destId="{7C2BDEBA-2639-4694-B72C-CE383F3E7D7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AF00F-0232-49FE-AF8F-5C58EC131B9E}">
      <dsp:nvSpPr>
        <dsp:cNvPr id="0" name=""/>
        <dsp:cNvSpPr/>
      </dsp:nvSpPr>
      <dsp:spPr>
        <a:xfrm>
          <a:off x="320397" y="1435"/>
          <a:ext cx="4256045" cy="2702588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62B23-B4EB-4249-9D0E-F6A237799DD9}">
      <dsp:nvSpPr>
        <dsp:cNvPr id="0" name=""/>
        <dsp:cNvSpPr/>
      </dsp:nvSpPr>
      <dsp:spPr>
        <a:xfrm>
          <a:off x="793291" y="450685"/>
          <a:ext cx="4256045" cy="27025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4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/>
            <a:t>32 броя АДПБФП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/>
            <a:t>720 408 лева </a:t>
          </a:r>
        </a:p>
      </dsp:txBody>
      <dsp:txXfrm>
        <a:off x="872447" y="529841"/>
        <a:ext cx="4097733" cy="2544276"/>
      </dsp:txXfrm>
    </dsp:sp>
    <dsp:sp modelId="{5170BFAF-9780-431F-8310-B00712B8E436}">
      <dsp:nvSpPr>
        <dsp:cNvPr id="0" name=""/>
        <dsp:cNvSpPr/>
      </dsp:nvSpPr>
      <dsp:spPr>
        <a:xfrm>
          <a:off x="5522230" y="1435"/>
          <a:ext cx="4256045" cy="2702588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1329E-385C-460A-B4F5-51CA4CCF68F5}">
      <dsp:nvSpPr>
        <dsp:cNvPr id="0" name=""/>
        <dsp:cNvSpPr/>
      </dsp:nvSpPr>
      <dsp:spPr>
        <a:xfrm>
          <a:off x="5995124" y="450685"/>
          <a:ext cx="4256045" cy="27025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4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 smtClean="0"/>
            <a:t>30 </a:t>
          </a:r>
          <a:r>
            <a:rPr lang="bg-BG" sz="3600" kern="1200" noProof="0" dirty="0"/>
            <a:t>броя </a:t>
          </a:r>
          <a:r>
            <a:rPr lang="bg-BG" sz="3600" kern="1200" noProof="0" dirty="0" smtClean="0"/>
            <a:t>подадени искания </a:t>
          </a:r>
          <a:r>
            <a:rPr lang="bg-BG" sz="3600" kern="1200" noProof="0" dirty="0"/>
            <a:t>за плащания </a:t>
          </a:r>
          <a:endParaRPr lang="bg-BG" sz="3600" kern="1200" noProof="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 smtClean="0"/>
            <a:t>650 593 </a:t>
          </a:r>
          <a:r>
            <a:rPr lang="bg-BG" sz="3600" kern="1200" noProof="0" dirty="0"/>
            <a:t>лева</a:t>
          </a:r>
        </a:p>
      </dsp:txBody>
      <dsp:txXfrm>
        <a:off x="6074280" y="529841"/>
        <a:ext cx="4097733" cy="2544276"/>
      </dsp:txXfrm>
    </dsp:sp>
    <dsp:sp modelId="{72D5A922-C055-4D8C-BA38-0FA067FDCC51}">
      <dsp:nvSpPr>
        <dsp:cNvPr id="0" name=""/>
        <dsp:cNvSpPr/>
      </dsp:nvSpPr>
      <dsp:spPr>
        <a:xfrm>
          <a:off x="10724063" y="1435"/>
          <a:ext cx="4256045" cy="2702588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A17023-5ED6-4F17-B9F7-8E0B10057EED}">
      <dsp:nvSpPr>
        <dsp:cNvPr id="0" name=""/>
        <dsp:cNvSpPr/>
      </dsp:nvSpPr>
      <dsp:spPr>
        <a:xfrm>
          <a:off x="11196957" y="450685"/>
          <a:ext cx="4256045" cy="27025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4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/>
            <a:t>Изплатени </a:t>
          </a:r>
          <a:r>
            <a:rPr lang="bg-BG" sz="3600" kern="1200" noProof="0" dirty="0" smtClean="0"/>
            <a:t>суми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kern="1200" noProof="0" dirty="0" smtClean="0"/>
            <a:t>69 656,12 лева </a:t>
          </a:r>
          <a:endParaRPr lang="bg-BG" sz="3600" kern="1200" noProof="0" dirty="0"/>
        </a:p>
      </dsp:txBody>
      <dsp:txXfrm>
        <a:off x="11276113" y="529841"/>
        <a:ext cx="4097733" cy="2544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87761-A710-4805-B32F-3FDE6F0F9F1A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98C19-C686-4429-829E-5B403193A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98C19-C686-4429-829E-5B403193A4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27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5.svg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65" y="190500"/>
            <a:ext cx="18364200" cy="12248921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976709" y="4229100"/>
            <a:ext cx="16229942" cy="3046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66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</a:rPr>
              <a:t>Напредък при прилагането на подхода „Водено от общностите местно развитие“ по ПМДРА</a:t>
            </a:r>
            <a:endParaRPr lang="bg-BG" sz="66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Cormorant Garamond Bold Italic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AutoShape 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7" name="TextBox 7"/>
          <p:cNvSpPr txBox="1"/>
          <p:nvPr/>
        </p:nvSpPr>
        <p:spPr>
          <a:xfrm>
            <a:off x="5679727" y="7652714"/>
            <a:ext cx="6988496" cy="5259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13 Март 2025 г.                 гр. Поморие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776480" y="2247900"/>
            <a:ext cx="14630400" cy="11285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397"/>
              </a:lnSpc>
              <a:spcBef>
                <a:spcPct val="0"/>
              </a:spcBef>
            </a:pPr>
            <a:r>
              <a:rPr lang="bg-BG" sz="314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Трето заседание на Комитета за наблюдение на Програма за морско дело, рибарство и аквакултури </a:t>
            </a: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2021-2027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17604"/>
              </p:ext>
            </p:extLst>
          </p:nvPr>
        </p:nvGraphicFramePr>
        <p:xfrm>
          <a:off x="16078200" y="8267700"/>
          <a:ext cx="1560512" cy="138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orelDRAW" r:id="rId5" imgW="7631640" imgH="6750720" progId="CorelDraw.Graphic.23">
                  <p:embed/>
                </p:oleObj>
              </mc:Choice>
              <mc:Fallback>
                <p:oleObj name="CorelDRAW" r:id="rId5" imgW="7631640" imgH="6750720" progId="CorelDraw.Graphic.23">
                  <p:embed/>
                  <p:pic>
                    <p:nvPicPr>
                      <p:cNvPr id="0" name="Об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78200" y="8267700"/>
                        <a:ext cx="1560512" cy="1380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2" y="571500"/>
            <a:ext cx="1558432" cy="15804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57200" y="3114878"/>
            <a:ext cx="17221200" cy="63090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6009"/>
              </a:lnSpc>
              <a:spcBef>
                <a:spcPct val="0"/>
              </a:spcBef>
            </a:pPr>
            <a:r>
              <a:rPr lang="bg-BG" sz="8000" b="1" i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Благодаря за вниманието!</a:t>
            </a:r>
          </a:p>
          <a:p>
            <a:pPr marL="0" lvl="0" indent="0" algn="ctr">
              <a:lnSpc>
                <a:spcPts val="26009"/>
              </a:lnSpc>
              <a:spcBef>
                <a:spcPct val="0"/>
              </a:spcBef>
            </a:pPr>
            <a:endParaRPr lang="bg-BG" sz="13000" b="1" i="1" noProof="0" dirty="0">
              <a:solidFill>
                <a:srgbClr val="0F4662"/>
              </a:solidFill>
              <a:latin typeface="Cormorant Garamond Bold Italics"/>
              <a:ea typeface="Cormorant Garamond Bold Italics"/>
              <a:cs typeface="Cormorant Garamond Bold Italics"/>
              <a:sym typeface="Cormorant Garamond Bold Italic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Freeform 4"/>
          <p:cNvSpPr/>
          <p:nvPr/>
        </p:nvSpPr>
        <p:spPr>
          <a:xfrm>
            <a:off x="8304001" y="1116666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bg-BG" noProof="0" dirty="0"/>
          </a:p>
        </p:txBody>
      </p:sp>
      <p:sp>
        <p:nvSpPr>
          <p:cNvPr id="5" name="AutoShape 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6" name="Freeform 6"/>
          <p:cNvSpPr/>
          <p:nvPr/>
        </p:nvSpPr>
        <p:spPr>
          <a:xfrm>
            <a:off x="8304001" y="9008400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bg-BG" noProof="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089708"/>
              </p:ext>
            </p:extLst>
          </p:nvPr>
        </p:nvGraphicFramePr>
        <p:xfrm>
          <a:off x="15925800" y="190500"/>
          <a:ext cx="1941512" cy="1717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CorelDRAW" r:id="rId5" imgW="7631640" imgH="6750720" progId="CorelDraw.Graphic.23">
                  <p:embed/>
                </p:oleObj>
              </mc:Choice>
              <mc:Fallback>
                <p:oleObj name="CorelDRAW" r:id="rId5" imgW="7631640" imgH="6750720" progId="CorelDraw.Graphic.2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25800" y="190500"/>
                        <a:ext cx="1941512" cy="17178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3761583"/>
            <a:chOff x="0" y="0"/>
            <a:chExt cx="4816593" cy="10797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16592" cy="1079700"/>
            </a:xfrm>
            <a:custGeom>
              <a:avLst/>
              <a:gdLst/>
              <a:ahLst/>
              <a:cxnLst/>
              <a:rect l="l" t="t" r="r" b="b"/>
              <a:pathLst>
                <a:path w="4816592" h="1079700">
                  <a:moveTo>
                    <a:pt x="0" y="0"/>
                  </a:moveTo>
                  <a:lnTo>
                    <a:pt x="4816592" y="0"/>
                  </a:lnTo>
                  <a:lnTo>
                    <a:pt x="4816592" y="1079700"/>
                  </a:lnTo>
                  <a:lnTo>
                    <a:pt x="0" y="1079700"/>
                  </a:lnTo>
                  <a:close/>
                </a:path>
              </a:pathLst>
            </a:custGeom>
            <a:solidFill>
              <a:srgbClr val="DBE5EA"/>
            </a:solidFill>
          </p:spPr>
          <p:txBody>
            <a:bodyPr/>
            <a:lstStyle/>
            <a:p>
              <a:endParaRPr lang="bg-BG" noProof="0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4816593" cy="11273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93"/>
                </a:lnSpc>
              </a:pPr>
              <a:endParaRPr lang="bg-BG" noProof="0" dirty="0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28600" y="748104"/>
            <a:ext cx="17830800" cy="10990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8959"/>
              </a:lnSpc>
              <a:spcBef>
                <a:spcPct val="0"/>
              </a:spcBef>
            </a:pPr>
            <a:r>
              <a:rPr lang="bg-BG" sz="6399" b="1" i="1" noProof="0" dirty="0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Нормативна рамка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057400" y="4055965"/>
            <a:ext cx="14020800" cy="30008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Регламент (ЕС) № 2021/1060 за общоприложимите разпоредби</a:t>
            </a:r>
          </a:p>
          <a:p>
            <a:pPr lvl="0" algn="ctr">
              <a:lnSpc>
                <a:spcPts val="3919"/>
              </a:lnSpc>
              <a:spcBef>
                <a:spcPct val="0"/>
              </a:spcBef>
            </a:pPr>
            <a:endParaRPr lang="bg-BG" sz="2799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Регламент (ЕС) № 2021/1139 на Европейския парламент и на Съвета за Европейския фонд за морско дело рибарство аквакултури</a:t>
            </a:r>
          </a:p>
          <a:p>
            <a:pPr lvl="0" algn="ctr">
              <a:lnSpc>
                <a:spcPts val="3919"/>
              </a:lnSpc>
              <a:spcBef>
                <a:spcPct val="0"/>
              </a:spcBef>
            </a:pPr>
            <a:endParaRPr lang="bg-BG" sz="2799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  <a:p>
            <a:pPr lvl="0" algn="ctr">
              <a:lnSpc>
                <a:spcPts val="3919"/>
              </a:lnSpc>
              <a:spcBef>
                <a:spcPct val="0"/>
              </a:spcBef>
            </a:pPr>
            <a:endParaRPr lang="bg-BG" sz="2799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62000" y="7429500"/>
            <a:ext cx="156972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Постановление № 494 на МС от 30.12.2024 г. за определяне на правила за прилагане на подхода "Водено от общностите местно развитие" за периода 2021 – 2027 г.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28600" y="6286500"/>
            <a:ext cx="16306800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Закон за управление на средствата от Европейските фондове при споделено управление</a:t>
            </a:r>
          </a:p>
          <a:p>
            <a:pPr lvl="0"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чл. 28. ал. 1, точка 2. </a:t>
            </a:r>
          </a:p>
        </p:txBody>
      </p:sp>
      <p:sp>
        <p:nvSpPr>
          <p:cNvPr id="18" name="AutoShape 18"/>
          <p:cNvSpPr/>
          <p:nvPr/>
        </p:nvSpPr>
        <p:spPr>
          <a:xfrm>
            <a:off x="5809390" y="91059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19" name="Freeform 19"/>
          <p:cNvSpPr/>
          <p:nvPr/>
        </p:nvSpPr>
        <p:spPr>
          <a:xfrm>
            <a:off x="8304001" y="9529723"/>
            <a:ext cx="1679997" cy="249900"/>
          </a:xfrm>
          <a:custGeom>
            <a:avLst/>
            <a:gdLst/>
            <a:ahLst/>
            <a:cxnLst/>
            <a:rect l="l" t="t" r="r" b="b"/>
            <a:pathLst>
              <a:path w="1679997" h="249900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bg-BG" noProof="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262674"/>
              </p:ext>
            </p:extLst>
          </p:nvPr>
        </p:nvGraphicFramePr>
        <p:xfrm>
          <a:off x="2903154" y="2247901"/>
          <a:ext cx="1268412" cy="118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CorelDRAW" r:id="rId5" imgW="1491480" imgH="1545480" progId="CorelDraw.Graphic.23">
                  <p:embed/>
                </p:oleObj>
              </mc:Choice>
              <mc:Fallback>
                <p:oleObj name="CorelDRAW" r:id="rId5" imgW="1491480" imgH="1545480" progId="CorelDraw.Graphic.2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154" y="2247901"/>
                        <a:ext cx="1268412" cy="1181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329485"/>
              </p:ext>
            </p:extLst>
          </p:nvPr>
        </p:nvGraphicFramePr>
        <p:xfrm>
          <a:off x="6172200" y="2068187"/>
          <a:ext cx="1447800" cy="136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CorelDRAW" r:id="rId7" imgW="2019240" imgH="2113920" progId="CorelDraw.Graphic.23">
                  <p:embed/>
                </p:oleObj>
              </mc:Choice>
              <mc:Fallback>
                <p:oleObj name="CorelDRAW" r:id="rId7" imgW="2019240" imgH="2113920" progId="CorelDraw.Graphic.2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68187"/>
                        <a:ext cx="1447800" cy="136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625640"/>
              </p:ext>
            </p:extLst>
          </p:nvPr>
        </p:nvGraphicFramePr>
        <p:xfrm>
          <a:off x="9983998" y="2247901"/>
          <a:ext cx="1369802" cy="118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CorelDRAW" r:id="rId9" imgW="2115312" imgH="1356360" progId="CorelDraw.Graphic.21">
                  <p:embed/>
                </p:oleObj>
              </mc:Choice>
              <mc:Fallback>
                <p:oleObj name="CorelDRAW" r:id="rId9" imgW="2115312" imgH="1356360" progId="CorelDraw.Graphic.21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3998" y="2247901"/>
                        <a:ext cx="1369802" cy="11810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31501"/>
              </p:ext>
            </p:extLst>
          </p:nvPr>
        </p:nvGraphicFramePr>
        <p:xfrm>
          <a:off x="13868400" y="2153697"/>
          <a:ext cx="1201738" cy="1275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CorelDRAW" r:id="rId11" imgW="1502280" imgH="1537200" progId="CorelDraw.Graphic.23">
                  <p:embed/>
                </p:oleObj>
              </mc:Choice>
              <mc:Fallback>
                <p:oleObj name="CorelDRAW" r:id="rId11" imgW="1502280" imgH="1537200" progId="CorelDraw.Graphic.2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68400" y="2153697"/>
                        <a:ext cx="1201738" cy="12753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2895600" y="495300"/>
            <a:ext cx="10896600" cy="966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</a:rPr>
              <a:t>ПМС № 494 от 30.12.2024 г. за определяне на правила за прилагане на подхода ВОМР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90600" y="2476500"/>
            <a:ext cx="10820400" cy="46858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079"/>
              </a:lnSpc>
            </a:pPr>
            <a:r>
              <a:rPr lang="bg-BG" sz="32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Обхват на ПМС</a:t>
            </a:r>
          </a:p>
          <a:p>
            <a:pPr lvl="0" algn="ctr">
              <a:lnSpc>
                <a:spcPts val="4079"/>
              </a:lnSpc>
            </a:pPr>
            <a:endParaRPr lang="bg-BG" sz="3200" b="1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457200">
              <a:lnSpc>
                <a:spcPts val="4079"/>
              </a:lnSpc>
              <a:buFont typeface="Arial" panose="020B0604020202020204" pitchFamily="34" charset="0"/>
              <a:buChar char="•"/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финансиране на подхода ВОМР</a:t>
            </a:r>
          </a:p>
          <a:p>
            <a:pPr marL="457200" lvl="0" indent="-457200">
              <a:lnSpc>
                <a:spcPts val="4079"/>
              </a:lnSpc>
              <a:buFont typeface="Arial" panose="020B0604020202020204" pitchFamily="34" charset="0"/>
              <a:buChar char="•"/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механизъм за координация по прилагането на подхода ВОМР</a:t>
            </a:r>
          </a:p>
          <a:p>
            <a:pPr marL="457200" lvl="0" indent="-457200">
              <a:lnSpc>
                <a:spcPts val="4079"/>
              </a:lnSpc>
              <a:buFont typeface="Arial" panose="020B0604020202020204" pitchFamily="34" charset="0"/>
              <a:buChar char="•"/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подбор, оценка, изпълнение и мониторинг на стратегиите за ВОМР</a:t>
            </a:r>
          </a:p>
          <a:p>
            <a:pPr marL="457200" lvl="0" indent="-457200">
              <a:lnSpc>
                <a:spcPts val="4079"/>
              </a:lnSpc>
              <a:buFont typeface="Arial" panose="020B0604020202020204" pitchFamily="34" charset="0"/>
              <a:buChar char="•"/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подбор на проектни предложения и предоставяне на БФП</a:t>
            </a:r>
          </a:p>
          <a:p>
            <a:pPr marL="457200" lvl="0" indent="-457200">
              <a:lnSpc>
                <a:spcPts val="4079"/>
              </a:lnSpc>
              <a:buFont typeface="Arial" panose="020B0604020202020204" pitchFamily="34" charset="0"/>
              <a:buChar char="•"/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оценка, изпълнение и мониторинг на проекти към стратегиите за ВОМР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0" y="2834148"/>
            <a:ext cx="4952999" cy="525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23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5897880" y="30861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4" name="AutoShape 4"/>
          <p:cNvSpPr/>
          <p:nvPr/>
        </p:nvSpPr>
        <p:spPr>
          <a:xfrm>
            <a:off x="5897880" y="8343900"/>
            <a:ext cx="6492240" cy="0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  <p:sp>
        <p:nvSpPr>
          <p:cNvPr id="6" name="TextBox 6"/>
          <p:cNvSpPr txBox="1"/>
          <p:nvPr/>
        </p:nvSpPr>
        <p:spPr>
          <a:xfrm>
            <a:off x="2133600" y="647700"/>
            <a:ext cx="139446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3600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Cormorant Garamond Bold Italics"/>
              </a:rPr>
              <a:t>Изграждане на капацитет и подготвителни действия в подкрепа на разработването и бъдещото изпълнение на стратегиите за ВОМР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FE1B51-7F6A-0324-CC5C-70DA03162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  <p:graphicFrame>
        <p:nvGraphicFramePr>
          <p:cNvPr id="9" name="TextBox 2">
            <a:extLst>
              <a:ext uri="{FF2B5EF4-FFF2-40B4-BE49-F238E27FC236}">
                <a16:creationId xmlns:a16="http://schemas.microsoft.com/office/drawing/2014/main" id="{F4522C63-43D4-9BA0-B806-0D87FF713B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0439515"/>
              </p:ext>
            </p:extLst>
          </p:nvPr>
        </p:nvGraphicFramePr>
        <p:xfrm>
          <a:off x="1371600" y="3848100"/>
          <a:ext cx="15773400" cy="315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24384" y="599709"/>
            <a:ext cx="15739616" cy="966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Изпълнение на стратегии за ВОМР, вкл. текущи разходи и дейности за популяризиране на територията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533399" y="3562340"/>
            <a:ext cx="5943601" cy="836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Обществено обсъждане – месец февруари, 2025 г.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180228" y="6089925"/>
            <a:ext cx="5348229" cy="13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>
              <a:lnSpc>
                <a:spcPts val="3359"/>
              </a:lnSpc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Краен срок за подаване на проектни предложения - </a:t>
            </a:r>
            <a:r>
              <a:rPr lang="ru-RU" sz="240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90 дни от датата на обявяване на процедурата</a:t>
            </a: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62001" y="6556719"/>
            <a:ext cx="594360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>
              <a:spcBef>
                <a:spcPct val="0"/>
              </a:spcBef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Отваряне на прием за проектни предложения </a:t>
            </a:r>
            <a:r>
              <a:rPr lang="bg-BG" sz="2400" noProof="0" dirty="0" smtClean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– месец март, </a:t>
            </a:r>
            <a:r>
              <a:rPr lang="bg-BG" sz="2400" b="1" noProof="0" dirty="0" smtClean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2025 г.</a:t>
            </a:r>
            <a:endParaRPr lang="bg-BG" sz="2400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3413686"/>
            <a:ext cx="4419600" cy="395175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3D1B78-D738-D9AC-CB6F-3DFDB5C17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BA8A73-A6CD-4C27-C69F-EEF7DA706C71}"/>
              </a:ext>
            </a:extLst>
          </p:cNvPr>
          <p:cNvSpPr txBox="1"/>
          <p:nvPr/>
        </p:nvSpPr>
        <p:spPr>
          <a:xfrm>
            <a:off x="11582400" y="3562340"/>
            <a:ext cx="5562600" cy="436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lvl="0">
              <a:lnSpc>
                <a:spcPts val="3359"/>
              </a:lnSpc>
              <a:spcBef>
                <a:spcPct val="0"/>
              </a:spcBef>
              <a:defRPr sz="2400">
                <a:solidFill>
                  <a:srgbClr val="0F4662"/>
                </a:solidFill>
                <a:latin typeface="Quicksand"/>
                <a:ea typeface="Quicksand"/>
                <a:cs typeface="Quicksand"/>
              </a:defRPr>
            </a:lvl1pPr>
          </a:lstStyle>
          <a:p>
            <a:r>
              <a:rPr lang="bg-BG" noProof="0" dirty="0"/>
              <a:t>Бюджет на </a:t>
            </a:r>
            <a:r>
              <a:rPr lang="bg-BG" noProof="0" dirty="0" smtClean="0"/>
              <a:t>процедурата 46 </a:t>
            </a:r>
            <a:r>
              <a:rPr lang="bg-BG" noProof="0" dirty="0"/>
              <a:t>772 789,36 лв.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886761" y="1986547"/>
            <a:ext cx="5385764" cy="6896812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4079"/>
              </a:lnSpc>
            </a:pPr>
            <a:endParaRPr lang="bg-BG" noProof="0" dirty="0"/>
          </a:p>
        </p:txBody>
      </p:sp>
      <p:sp>
        <p:nvSpPr>
          <p:cNvPr id="14" name="TextBox 14"/>
          <p:cNvSpPr txBox="1"/>
          <p:nvPr/>
        </p:nvSpPr>
        <p:spPr>
          <a:xfrm>
            <a:off x="1524000" y="599709"/>
            <a:ext cx="15218478" cy="14500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Изпълнение на стратегии за ВОМР, вкл. текущи разходи и дейности за популяризиране на територията</a:t>
            </a:r>
          </a:p>
          <a:p>
            <a:pPr algn="ctr"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процедура чрез подбор на проекти BG14MFPR001-3.002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99500" y="3619499"/>
            <a:ext cx="5242697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59080" lvl="1"/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Местни партньорства, получили подкрепа по ПМДРА за изграждане на капацитет.</a:t>
            </a:r>
          </a:p>
          <a:p>
            <a:pPr marL="259080" lvl="1"/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259080" lvl="1"/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121478" y="2400299"/>
            <a:ext cx="5205725" cy="4603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Допустими кандидати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507242" y="2400300"/>
            <a:ext cx="5242379" cy="4796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59080" lvl="1" algn="ctr">
              <a:lnSpc>
                <a:spcPts val="4079"/>
              </a:lnSpc>
            </a:pPr>
            <a:r>
              <a:rPr lang="bg-BG" sz="28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Допустими дейности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80531" y="3467096"/>
            <a:ext cx="5422418" cy="56319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постигане  целите на Зеления преход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възстановяване и постигане на устойчивост на рибарската територия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постигане на целите на Цифровия преход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подкрепа за дребномащабния риболов;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сътрудниество с МИРГ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обмяна на опит и добри практики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управление, мониторинг и оценка на стратегията 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популяризиране на СВОМР </a:t>
            </a:r>
          </a:p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endParaRPr lang="bg-BG" sz="2799" b="1" noProof="0" dirty="0">
              <a:solidFill>
                <a:srgbClr val="0F4662"/>
              </a:solidFill>
              <a:latin typeface="Quicksand Bold"/>
              <a:ea typeface="Quicksand Bold"/>
              <a:cs typeface="Quicksand Bold"/>
              <a:sym typeface="Quicksand Bold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12644284" y="2318229"/>
            <a:ext cx="4599638" cy="552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bg-BG" sz="2799" b="1" noProof="0" dirty="0">
                <a:solidFill>
                  <a:srgbClr val="0F4662"/>
                </a:solidFill>
                <a:latin typeface="Quicksand Bold"/>
                <a:ea typeface="Quicksand Bold"/>
                <a:cs typeface="Quicksand Bold"/>
              </a:rPr>
              <a:t>Допустими разходи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2824322" y="3619499"/>
            <a:ext cx="441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1980" lvl="1" indent="-342900"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</a:rPr>
              <a:t>разходи за проекти в изпълнение на целите на стратегията за ВОМР</a:t>
            </a:r>
          </a:p>
          <a:p>
            <a:pPr marL="601980" lvl="1" indent="-342900">
              <a:buFont typeface="Arial" panose="020B0604020202020204" pitchFamily="34" charset="0"/>
              <a:buChar char="•"/>
            </a:pPr>
            <a:r>
              <a:rPr lang="bg-BG" sz="24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</a:rPr>
              <a:t>текущи разходи и популяризация на територията</a:t>
            </a:r>
          </a:p>
          <a:p>
            <a:endParaRPr lang="bg-BG" noProof="0" dirty="0"/>
          </a:p>
          <a:p>
            <a:endParaRPr lang="bg-BG" noProof="0" dirty="0"/>
          </a:p>
          <a:p>
            <a:endParaRPr lang="bg-BG" noProof="0" dirty="0"/>
          </a:p>
          <a:p>
            <a:endParaRPr lang="bg-BG" noProof="0" dirty="0"/>
          </a:p>
          <a:p>
            <a:endParaRPr lang="bg-BG" noProof="0" dirty="0"/>
          </a:p>
          <a:p>
            <a:endParaRPr lang="bg-BG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66EDE5-9320-4DF8-D160-73457EB7C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  <p:sp>
        <p:nvSpPr>
          <p:cNvPr id="3" name="AutoShape 3">
            <a:extLst>
              <a:ext uri="{FF2B5EF4-FFF2-40B4-BE49-F238E27FC236}">
                <a16:creationId xmlns:a16="http://schemas.microsoft.com/office/drawing/2014/main" id="{D34BF3A9-2B42-8D8B-CE4B-C4FCCBEF6999}"/>
              </a:ext>
            </a:extLst>
          </p:cNvPr>
          <p:cNvSpPr/>
          <p:nvPr/>
        </p:nvSpPr>
        <p:spPr>
          <a:xfrm flipV="1">
            <a:off x="1350078" y="3192042"/>
            <a:ext cx="15392400" cy="38139"/>
          </a:xfrm>
          <a:prstGeom prst="line">
            <a:avLst/>
          </a:prstGeom>
          <a:ln w="76200" cap="flat">
            <a:solidFill>
              <a:srgbClr val="0F4662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bg-BG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12801600" y="2400300"/>
            <a:ext cx="4830012" cy="5943600"/>
            <a:chOff x="0" y="0"/>
            <a:chExt cx="827961" cy="117331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27961" cy="1173314"/>
            </a:xfrm>
            <a:custGeom>
              <a:avLst/>
              <a:gdLst/>
              <a:ahLst/>
              <a:cxnLst/>
              <a:rect l="l" t="t" r="r" b="b"/>
              <a:pathLst>
                <a:path w="827961" h="1173314">
                  <a:moveTo>
                    <a:pt x="33319" y="0"/>
                  </a:moveTo>
                  <a:lnTo>
                    <a:pt x="794642" y="0"/>
                  </a:lnTo>
                  <a:cubicBezTo>
                    <a:pt x="813043" y="0"/>
                    <a:pt x="827961" y="14917"/>
                    <a:pt x="827961" y="33319"/>
                  </a:cubicBezTo>
                  <a:lnTo>
                    <a:pt x="827961" y="1139995"/>
                  </a:lnTo>
                  <a:cubicBezTo>
                    <a:pt x="827961" y="1158397"/>
                    <a:pt x="813043" y="1173314"/>
                    <a:pt x="794642" y="1173314"/>
                  </a:cubicBezTo>
                  <a:lnTo>
                    <a:pt x="33319" y="1173314"/>
                  </a:lnTo>
                  <a:cubicBezTo>
                    <a:pt x="14917" y="1173314"/>
                    <a:pt x="0" y="1158397"/>
                    <a:pt x="0" y="1139995"/>
                  </a:cubicBezTo>
                  <a:lnTo>
                    <a:pt x="0" y="33319"/>
                  </a:lnTo>
                  <a:cubicBezTo>
                    <a:pt x="0" y="14917"/>
                    <a:pt x="14917" y="0"/>
                    <a:pt x="33319" y="0"/>
                  </a:cubicBezTo>
                  <a:close/>
                </a:path>
              </a:pathLst>
            </a:custGeom>
            <a:blipFill>
              <a:blip r:embed="rId2"/>
              <a:stretch>
                <a:fillRect l="-56349" r="-56349"/>
              </a:stretch>
            </a:blipFill>
          </p:spPr>
          <p:txBody>
            <a:bodyPr/>
            <a:lstStyle/>
            <a:p>
              <a:endParaRPr lang="bg-BG" noProof="0" dirty="0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19200" y="599709"/>
            <a:ext cx="16154400" cy="966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Изпълнение на стратегии за ВОМР, вкл. текущи разходи и дейности за популяризиране на територията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62000" y="2705100"/>
            <a:ext cx="11811000" cy="63094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59080" lvl="1">
              <a:lnSpc>
                <a:spcPts val="4079"/>
              </a:lnSpc>
            </a:pPr>
            <a:r>
              <a:rPr lang="bg-BG" sz="28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Допустим бюджет на стратегия по ЕФМДРА: </a:t>
            </a:r>
          </a:p>
          <a:p>
            <a:pPr marL="259080" lvl="1">
              <a:lnSpc>
                <a:spcPts val="4079"/>
              </a:lnSpc>
            </a:pPr>
            <a:endParaRPr lang="bg-BG" sz="2800" b="1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259080" lvl="1">
              <a:lnSpc>
                <a:spcPts val="4079"/>
              </a:lnSpc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Максималният размер на допустимата БФП за една стратегия по ЕФМДРА е в размер до левовата равностойност на: </a:t>
            </a:r>
          </a:p>
          <a:p>
            <a:pPr marL="259080" lvl="1">
              <a:lnSpc>
                <a:spcPts val="4079"/>
              </a:lnSpc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- 1 500 000 евро, от които до 25 % за текущи разходи и популяризиране, когато МИРГ включва в състава си само две общини;</a:t>
            </a:r>
          </a:p>
          <a:p>
            <a:pPr marL="259080" lvl="1">
              <a:lnSpc>
                <a:spcPts val="4079"/>
              </a:lnSpc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-2 000 000 евро, от които до 25 % за текущи разходи и популяризиране, когато МИРГ включва в състава си три или повече общини.</a:t>
            </a:r>
          </a:p>
          <a:p>
            <a:pPr marL="259080" lvl="1" algn="ctr">
              <a:lnSpc>
                <a:spcPts val="4079"/>
              </a:lnSpc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Максимален размер на допустимата БФП за един проект по стратегия за ВОМР е в размер до левовата равностойност на 200 000 евро.</a:t>
            </a:r>
          </a:p>
          <a:p>
            <a:pPr marL="259080" lvl="1">
              <a:lnSpc>
                <a:spcPts val="4079"/>
              </a:lnSpc>
            </a:pPr>
            <a:endParaRPr lang="bg-BG" sz="28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775D5D-32C7-ED82-0BB0-E8C656A55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600200" y="8572499"/>
            <a:ext cx="1752600" cy="16001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24200" y="681441"/>
            <a:ext cx="11125200" cy="975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8959"/>
              </a:lnSpc>
              <a:spcBef>
                <a:spcPct val="0"/>
              </a:spcBef>
            </a:pPr>
            <a:r>
              <a:rPr lang="bg-BG" sz="36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Изпълнение на стратегиите за ВОМР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400300" y="2229492"/>
            <a:ext cx="13487400" cy="67768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079"/>
              </a:lnSpc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След подписване на споразумение за изпълнение на Стратегията:</a:t>
            </a: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70% от одобрения размер на безвъзмездната финансова помощ за проекти в изпълнение на стратегията за ВОМР.</a:t>
            </a:r>
          </a:p>
          <a:p>
            <a:pPr lvl="0" algn="ctr">
              <a:lnSpc>
                <a:spcPts val="4079"/>
              </a:lnSpc>
            </a:pPr>
            <a:endParaRPr lang="bg-BG" sz="1050" b="1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За период от 3 години: </a:t>
            </a: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МИРГ реализира горепосочения финансов ресурс и изпълни на минимум 40% заложените в стратегията индикатори </a:t>
            </a: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Допълнително споразумение между МИРГ и УО за останалите 30 % от бюджета на стратегията за ВОМР.</a:t>
            </a:r>
          </a:p>
          <a:p>
            <a:pPr lvl="0" algn="ctr">
              <a:lnSpc>
                <a:spcPts val="4079"/>
              </a:lnSpc>
            </a:pPr>
            <a:endParaRPr lang="bg-BG" sz="1000" b="1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algn="ctr">
              <a:lnSpc>
                <a:spcPts val="4079"/>
              </a:lnSpc>
            </a:pPr>
            <a:r>
              <a:rPr lang="bg-BG" sz="24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 Изпълнението на индикаторите се измерва чрез постигнатите индикатори по финансираните проекти по стратегията. </a:t>
            </a: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9A27C2-D19C-203E-7020-17E27B627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52DAC7-C89E-54FF-DAA8-3943C0ACF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AA081EB7-406E-5CDE-1917-8747C8210237}"/>
              </a:ext>
            </a:extLst>
          </p:cNvPr>
          <p:cNvSpPr txBox="1"/>
          <p:nvPr/>
        </p:nvSpPr>
        <p:spPr>
          <a:xfrm>
            <a:off x="2971800" y="599709"/>
            <a:ext cx="11125200" cy="1154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8959"/>
              </a:lnSpc>
              <a:spcBef>
                <a:spcPct val="0"/>
              </a:spcBef>
            </a:pPr>
            <a:r>
              <a:rPr lang="bg-BG" sz="3141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Cormorant Garamond Bold Italics"/>
              </a:rPr>
              <a:t>Изпълнение на стратегиите за ВОМР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F022320A-DEB7-6664-F2E0-48A2C3FD3D0F}"/>
              </a:ext>
            </a:extLst>
          </p:cNvPr>
          <p:cNvSpPr txBox="1"/>
          <p:nvPr/>
        </p:nvSpPr>
        <p:spPr>
          <a:xfrm>
            <a:off x="2438400" y="2400300"/>
            <a:ext cx="12725400" cy="46858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079"/>
              </a:lnSpc>
            </a:pPr>
            <a:endParaRPr lang="bg-BG" sz="2400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algn="ctr">
              <a:lnSpc>
                <a:spcPts val="4079"/>
              </a:lnSpc>
            </a:pPr>
            <a:r>
              <a:rPr lang="bg-BG" sz="28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Финансиране на 15 броя Стратегии за ВОМР по ПМДРА</a:t>
            </a:r>
          </a:p>
          <a:p>
            <a:pPr lvl="0" algn="ctr">
              <a:lnSpc>
                <a:spcPts val="4079"/>
              </a:lnSpc>
            </a:pPr>
            <a:endParaRPr lang="bg-BG" sz="2800" b="1" noProof="0" dirty="0">
              <a:solidFill>
                <a:srgbClr val="0F466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algn="ctr">
              <a:lnSpc>
                <a:spcPts val="4079"/>
              </a:lnSpc>
            </a:pPr>
            <a:r>
              <a:rPr lang="bg-BG" sz="2800" b="1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Очакваните резултати от изпълнение на стратегиите за ВОМР:</a:t>
            </a:r>
          </a:p>
          <a:p>
            <a:pPr lvl="0" algn="ctr">
              <a:lnSpc>
                <a:spcPts val="4079"/>
              </a:lnSpc>
            </a:pPr>
            <a:r>
              <a:rPr lang="bg-BG" sz="2800" noProof="0" dirty="0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увеличаване на екологичната, социалната и икономическата устойчивост на териториите, зависими от риболова и аквакултурите, в синхрон с политиките на Европейския съюз за устойчивост, зелен и цифров преход, гарантиране на оптимална добавена стойност и осигуряване на подкрепа на местните икономики.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04819D-127D-5ECB-B246-689F58F27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14" y="8091948"/>
            <a:ext cx="2207172" cy="18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84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</TotalTime>
  <Words>659</Words>
  <Application>Microsoft Office PowerPoint</Application>
  <PresentationFormat>Custom</PresentationFormat>
  <Paragraphs>75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Quicksand</vt:lpstr>
      <vt:lpstr>Cormorant Garamond Bold Italics</vt:lpstr>
      <vt:lpstr>Quicksand Bold</vt:lpstr>
      <vt:lpstr>Office Theme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Simple Modern Enhancing Sales Strategy Presentation</dc:title>
  <dc:creator>Boryana Vodenicharska</dc:creator>
  <cp:lastModifiedBy>Evgeniya Cherkezova</cp:lastModifiedBy>
  <cp:revision>85</cp:revision>
  <dcterms:created xsi:type="dcterms:W3CDTF">2006-08-16T00:00:00Z</dcterms:created>
  <dcterms:modified xsi:type="dcterms:W3CDTF">2025-03-11T12:27:57Z</dcterms:modified>
  <dc:identifier>DAGgHo0cUnw</dc:identifier>
</cp:coreProperties>
</file>