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3" r:id="rId3"/>
    <p:sldId id="302" r:id="rId4"/>
    <p:sldId id="268" r:id="rId5"/>
    <p:sldId id="303" r:id="rId6"/>
    <p:sldId id="304" r:id="rId7"/>
    <p:sldId id="270" r:id="rId8"/>
    <p:sldId id="305" r:id="rId9"/>
    <p:sldId id="307" r:id="rId10"/>
    <p:sldId id="306" r:id="rId11"/>
    <p:sldId id="277" r:id="rId12"/>
  </p:sldIdLst>
  <p:sldSz cx="12192000" cy="6858000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Tsvetkova" initials="M" lastIdx="1" clrIdx="0"/>
  <p:cmAuthor id="1" name="OPOS BG29" initials="OB" lastIdx="4" clrIdx="1">
    <p:extLst>
      <p:ext uri="{19B8F6BF-5375-455C-9EA6-DF929625EA0E}">
        <p15:presenceInfo xmlns:p15="http://schemas.microsoft.com/office/powerpoint/2012/main" userId="b1cbe1aae431b0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CCFFCC"/>
    <a:srgbClr val="7CF49B"/>
    <a:srgbClr val="52F07B"/>
    <a:srgbClr val="66FF99"/>
    <a:srgbClr val="CC3300"/>
    <a:srgbClr val="009900"/>
    <a:srgbClr val="17375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68421" autoAdjust="0"/>
  </p:normalViewPr>
  <p:slideViewPr>
    <p:cSldViewPr>
      <p:cViewPr varScale="1">
        <p:scale>
          <a:sx n="60" d="100"/>
          <a:sy n="60" d="100"/>
        </p:scale>
        <p:origin x="102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909493-B41E-4590-B1FB-08F1A94AED83}" type="datetimeFigureOut">
              <a:rPr lang="bg-BG" smtClean="0"/>
              <a:t>28.3.2023 г.</a:t>
            </a:fld>
            <a:endParaRPr lang="bg-BG"/>
          </a:p>
        </p:txBody>
      </p:sp>
      <p:sp>
        <p:nvSpPr>
          <p:cNvPr id="1048750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51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556984-BFA1-4032-A2F7-943390F401A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034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B82725-62A2-4311-9ACD-D34C66DD3C7F}" type="datetimeFigureOut">
              <a:rPr lang="bg-BG" smtClean="0"/>
              <a:t>28.3.2023 г.</a:t>
            </a:fld>
            <a:endParaRPr lang="bg-BG"/>
          </a:p>
        </p:txBody>
      </p:sp>
      <p:sp>
        <p:nvSpPr>
          <p:cNvPr id="104874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bg-BG"/>
          </a:p>
        </p:txBody>
      </p:sp>
      <p:sp>
        <p:nvSpPr>
          <p:cNvPr id="104874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4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22844A-9D9A-451E-8533-AC68D816AE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708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773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793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5DFC-BBE1-4CDA-B981-A5954F5C149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000" noProof="0" dirty="0">
              <a:solidFill>
                <a:srgbClr val="0033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По данни на НСИ населението на България за 2020 г. е 6 934 015 лица. съгласно Приложение 1 от проект на ПМС за ВОМР общият брой лица, които живеят в градовете с население над 30 000 жители е 3 569 959. Следователно, общият брой лица, към които може да бъде предоставена подкрепа по мярката чрез подхода ВОМР, е разликата между общия брой население и живеещите в посочените градове, т.е. </a:t>
            </a:r>
            <a:r>
              <a:rPr lang="bg-BG" sz="1000" b="1" noProof="0" dirty="0">
                <a:solidFill>
                  <a:schemeClr val="tx1"/>
                </a:solidFill>
              </a:rPr>
              <a:t>3 364 056 жители. </a:t>
            </a:r>
          </a:p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Изчислена е подкрепата за 1 жител спрямо общия бюджет по двете мерки – за отпадъци и за биоразнообразие, като същият е 2,11 лв./жител. В тази стойност ще включват всички допустими разходи по мярката. Усреднена стойност трябва да бъде ползвана като основа за определяне на максималния размер на бюджета по мярка за 1 МИГ. </a:t>
            </a:r>
          </a:p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Максималният размер на бюджета по мярка, включена в стратегия на МИГ, се определя като произведение от общия брой население на територията на съответния МИГ по усреднената  стойност за 1 жител от 2,11 лв./жител.</a:t>
            </a:r>
          </a:p>
          <a:p>
            <a:pPr algn="just"/>
            <a:endParaRPr lang="bg-BG" sz="1000" noProof="0" dirty="0">
              <a:solidFill>
                <a:schemeClr val="tx1"/>
              </a:solidFill>
            </a:endParaRPr>
          </a:p>
          <a:p>
            <a:pPr algn="just"/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434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Приоритет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мерките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насочени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строителните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задълженията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общините</a:t>
            </a:r>
            <a:r>
              <a:rPr lang="ru-RU" dirty="0">
                <a:solidFill>
                  <a:schemeClr val="tx1"/>
                </a:solidFill>
              </a:rPr>
              <a:t> по Закона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Като  </a:t>
            </a:r>
            <a:r>
              <a:rPr lang="ru-RU" dirty="0" err="1">
                <a:solidFill>
                  <a:schemeClr val="tx1"/>
                </a:solidFill>
              </a:rPr>
              <a:t>допълнение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останалите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инвестиционни</a:t>
            </a:r>
            <a:r>
              <a:rPr lang="ru-RU" dirty="0">
                <a:solidFill>
                  <a:schemeClr val="tx1"/>
                </a:solidFill>
              </a:rPr>
              <a:t> мерки по приоритета,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 err="1">
                <a:solidFill>
                  <a:schemeClr val="tx1"/>
                </a:solidFill>
              </a:rPr>
              <a:t>предвиждат</a:t>
            </a:r>
            <a:r>
              <a:rPr lang="ru-RU" dirty="0">
                <a:solidFill>
                  <a:schemeClr val="tx1"/>
                </a:solidFill>
              </a:rPr>
              <a:t> или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 err="1">
                <a:solidFill>
                  <a:schemeClr val="tx1"/>
                </a:solidFill>
              </a:rPr>
              <a:t>инициират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изпълнение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съответния</a:t>
            </a:r>
            <a:r>
              <a:rPr lang="ru-RU" dirty="0">
                <a:solidFill>
                  <a:schemeClr val="tx1"/>
                </a:solidFill>
              </a:rPr>
              <a:t> регион, се </a:t>
            </a:r>
            <a:r>
              <a:rPr lang="ru-RU" dirty="0" err="1">
                <a:solidFill>
                  <a:schemeClr val="tx1"/>
                </a:solidFill>
              </a:rPr>
              <a:t>очаква</a:t>
            </a:r>
            <a:r>
              <a:rPr lang="ru-RU" dirty="0">
                <a:solidFill>
                  <a:schemeClr val="tx1"/>
                </a:solidFill>
              </a:rPr>
              <a:t> чрез </a:t>
            </a:r>
            <a:r>
              <a:rPr lang="ru-RU" dirty="0" err="1">
                <a:solidFill>
                  <a:schemeClr val="tx1"/>
                </a:solidFill>
              </a:rPr>
              <a:t>мярката</a:t>
            </a:r>
            <a:r>
              <a:rPr lang="ru-RU" dirty="0">
                <a:solidFill>
                  <a:schemeClr val="tx1"/>
                </a:solidFill>
              </a:rPr>
              <a:t> по подхода ВОМР да се </a:t>
            </a:r>
            <a:r>
              <a:rPr lang="ru-RU" dirty="0" err="1">
                <a:solidFill>
                  <a:schemeClr val="tx1"/>
                </a:solidFill>
              </a:rPr>
              <a:t>допринесе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подпомагане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местно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регионално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повишаване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осведомеността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за целите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с фокус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строителни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за </a:t>
            </a:r>
            <a:r>
              <a:rPr lang="ru-RU" dirty="0" err="1">
                <a:solidFill>
                  <a:schemeClr val="tx1"/>
                </a:solidFill>
              </a:rPr>
              <a:t>правата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задълженията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възможностите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добри</a:t>
            </a:r>
            <a:r>
              <a:rPr lang="ru-RU" dirty="0">
                <a:solidFill>
                  <a:schemeClr val="tx1"/>
                </a:solidFill>
              </a:rPr>
              <a:t> практики, за устойчиво потребление и </a:t>
            </a:r>
            <a:r>
              <a:rPr lang="ru-RU" dirty="0" err="1">
                <a:solidFill>
                  <a:schemeClr val="tx1"/>
                </a:solidFill>
              </a:rPr>
              <a:t>прехода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кръгова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икономика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Препоръчително</a:t>
            </a:r>
            <a:r>
              <a:rPr lang="ru-RU" dirty="0">
                <a:solidFill>
                  <a:schemeClr val="tx1"/>
                </a:solidFill>
              </a:rPr>
              <a:t> е да се </a:t>
            </a:r>
            <a:r>
              <a:rPr lang="ru-RU" dirty="0" err="1">
                <a:solidFill>
                  <a:schemeClr val="tx1"/>
                </a:solidFill>
              </a:rPr>
              <a:t>предвиди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подпомагане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разпространение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възможности</a:t>
            </a:r>
            <a:r>
              <a:rPr lang="ru-RU" dirty="0">
                <a:solidFill>
                  <a:schemeClr val="tx1"/>
                </a:solidFill>
              </a:rPr>
              <a:t> на практика за </a:t>
            </a:r>
            <a:r>
              <a:rPr lang="ru-RU" dirty="0" err="1">
                <a:solidFill>
                  <a:schemeClr val="tx1"/>
                </a:solidFill>
              </a:rPr>
              <a:t>предотвратяване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образуването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домакинство</a:t>
            </a:r>
            <a:r>
              <a:rPr lang="ru-RU" dirty="0">
                <a:solidFill>
                  <a:schemeClr val="tx1"/>
                </a:solidFill>
              </a:rPr>
              <a:t>, квартал, населено </a:t>
            </a:r>
            <a:r>
              <a:rPr lang="ru-RU" dirty="0" err="1">
                <a:solidFill>
                  <a:schemeClr val="tx1"/>
                </a:solidFill>
              </a:rPr>
              <a:t>място</a:t>
            </a:r>
            <a:r>
              <a:rPr lang="ru-RU" dirty="0">
                <a:solidFill>
                  <a:schemeClr val="tx1"/>
                </a:solidFill>
              </a:rPr>
              <a:t>, община и регион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Информационните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разяснителни</a:t>
            </a:r>
            <a:r>
              <a:rPr lang="ru-RU" dirty="0">
                <a:solidFill>
                  <a:schemeClr val="tx1"/>
                </a:solidFill>
              </a:rPr>
              <a:t> кампании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насочени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спазване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йерархията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управлението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и за </a:t>
            </a:r>
            <a:r>
              <a:rPr lang="ru-RU" dirty="0" err="1">
                <a:solidFill>
                  <a:schemeClr val="tx1"/>
                </a:solidFill>
              </a:rPr>
              <a:t>намаляване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количеството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депонирани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битови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подобряване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качеството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услугата</a:t>
            </a:r>
            <a:r>
              <a:rPr lang="ru-RU" dirty="0">
                <a:solidFill>
                  <a:schemeClr val="tx1"/>
                </a:solidFill>
              </a:rPr>
              <a:t> и управление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местно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регионално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намаляване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замърсяването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в т.ч. </a:t>
            </a:r>
            <a:r>
              <a:rPr lang="ru-RU" dirty="0" err="1">
                <a:solidFill>
                  <a:schemeClr val="tx1"/>
                </a:solidFill>
              </a:rPr>
              <a:t>нерегламентираното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изхвърляне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права и </a:t>
            </a:r>
            <a:r>
              <a:rPr lang="ru-RU" dirty="0" err="1">
                <a:solidFill>
                  <a:schemeClr val="tx1"/>
                </a:solidFill>
              </a:rPr>
              <a:t>задължения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участниците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процесите</a:t>
            </a:r>
            <a:r>
              <a:rPr lang="ru-RU" dirty="0">
                <a:solidFill>
                  <a:schemeClr val="tx1"/>
                </a:solidFill>
              </a:rPr>
              <a:t> по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и др.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Общините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трябва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със</a:t>
            </a:r>
            <a:r>
              <a:rPr lang="ru-RU" dirty="0">
                <a:solidFill>
                  <a:schemeClr val="tx1"/>
                </a:solidFill>
              </a:rPr>
              <a:t> седалище и адрес на управление на </a:t>
            </a:r>
            <a:r>
              <a:rPr lang="ru-RU" dirty="0" err="1">
                <a:solidFill>
                  <a:schemeClr val="tx1"/>
                </a:solidFill>
              </a:rPr>
              <a:t>територията</a:t>
            </a:r>
            <a:r>
              <a:rPr lang="ru-RU" dirty="0">
                <a:solidFill>
                  <a:schemeClr val="tx1"/>
                </a:solidFill>
              </a:rPr>
              <a:t> на действие на МИГ.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ЮЛНЦ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бъдат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сдружения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вписани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регистъра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юридическите</a:t>
            </a:r>
            <a:r>
              <a:rPr lang="ru-RU" dirty="0">
                <a:solidFill>
                  <a:schemeClr val="tx1"/>
                </a:solidFill>
              </a:rPr>
              <a:t> лица с </a:t>
            </a:r>
            <a:r>
              <a:rPr lang="ru-RU" dirty="0" err="1">
                <a:solidFill>
                  <a:schemeClr val="tx1"/>
                </a:solidFill>
              </a:rPr>
              <a:t>нестопанска</a:t>
            </a:r>
            <a:r>
              <a:rPr lang="ru-RU" dirty="0">
                <a:solidFill>
                  <a:schemeClr val="tx1"/>
                </a:solidFill>
              </a:rPr>
              <a:t> цел или </a:t>
            </a:r>
            <a:r>
              <a:rPr lang="ru-RU" dirty="0" err="1">
                <a:solidFill>
                  <a:schemeClr val="tx1"/>
                </a:solidFill>
              </a:rPr>
              <a:t>създадени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реда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специален</a:t>
            </a:r>
            <a:r>
              <a:rPr lang="ru-RU" dirty="0">
                <a:solidFill>
                  <a:schemeClr val="tx1"/>
                </a:solidFill>
              </a:rPr>
              <a:t> закон, и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цел на </a:t>
            </a:r>
            <a:r>
              <a:rPr lang="ru-RU" dirty="0" err="1">
                <a:solidFill>
                  <a:schemeClr val="tx1"/>
                </a:solidFill>
              </a:rPr>
              <a:t>организацията</a:t>
            </a:r>
            <a:r>
              <a:rPr lang="ru-RU" dirty="0">
                <a:solidFill>
                  <a:schemeClr val="tx1"/>
                </a:solidFill>
              </a:rPr>
              <a:t> в устава/</a:t>
            </a:r>
            <a:r>
              <a:rPr lang="ru-RU" dirty="0" err="1">
                <a:solidFill>
                  <a:schemeClr val="tx1"/>
                </a:solidFill>
              </a:rPr>
              <a:t>учредителния</a:t>
            </a:r>
            <a:r>
              <a:rPr lang="ru-RU" dirty="0">
                <a:solidFill>
                  <a:schemeClr val="tx1"/>
                </a:solidFill>
              </a:rPr>
              <a:t> акт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разписали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такива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текстове</a:t>
            </a:r>
            <a:r>
              <a:rPr lang="ru-RU" dirty="0">
                <a:solidFill>
                  <a:schemeClr val="tx1"/>
                </a:solidFill>
              </a:rPr>
              <a:t>, от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да е видно, че </a:t>
            </a:r>
            <a:r>
              <a:rPr lang="ru-RU" dirty="0" err="1">
                <a:solidFill>
                  <a:schemeClr val="tx1"/>
                </a:solidFill>
              </a:rPr>
              <a:t>поне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една</a:t>
            </a:r>
            <a:r>
              <a:rPr lang="ru-RU" dirty="0">
                <a:solidFill>
                  <a:schemeClr val="tx1"/>
                </a:solidFill>
              </a:rPr>
              <a:t> от целите на </a:t>
            </a:r>
            <a:r>
              <a:rPr lang="ru-RU" dirty="0" err="1">
                <a:solidFill>
                  <a:schemeClr val="tx1"/>
                </a:solidFill>
              </a:rPr>
              <a:t>организацията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 err="1">
                <a:solidFill>
                  <a:schemeClr val="tx1"/>
                </a:solidFill>
              </a:rPr>
              <a:t>свързана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със</a:t>
            </a:r>
            <a:r>
              <a:rPr lang="ru-RU" dirty="0">
                <a:solidFill>
                  <a:schemeClr val="tx1"/>
                </a:solidFill>
              </a:rPr>
              <a:t> защита/</a:t>
            </a:r>
            <a:r>
              <a:rPr lang="ru-RU" dirty="0" err="1">
                <a:solidFill>
                  <a:schemeClr val="tx1"/>
                </a:solidFill>
              </a:rPr>
              <a:t>опазване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околната</a:t>
            </a:r>
            <a:r>
              <a:rPr lang="ru-RU" dirty="0">
                <a:solidFill>
                  <a:schemeClr val="tx1"/>
                </a:solidFill>
              </a:rPr>
              <a:t> среда. Практически опит в </a:t>
            </a:r>
            <a:r>
              <a:rPr lang="ru-RU" dirty="0" err="1">
                <a:solidFill>
                  <a:schemeClr val="tx1"/>
                </a:solidFill>
              </a:rPr>
              <a:t>областта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кръгова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икономика</a:t>
            </a:r>
            <a:r>
              <a:rPr lang="ru-RU" dirty="0">
                <a:solidFill>
                  <a:schemeClr val="tx1"/>
                </a:solidFill>
              </a:rPr>
              <a:t>, устойчиво развитие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се </a:t>
            </a:r>
            <a:r>
              <a:rPr lang="ru-RU" dirty="0" err="1">
                <a:solidFill>
                  <a:schemeClr val="tx1"/>
                </a:solidFill>
              </a:rPr>
              <a:t>оценява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предимство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ЮЛНЦ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регистрирани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съответния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ред</a:t>
            </a:r>
            <a:r>
              <a:rPr lang="ru-RU" dirty="0">
                <a:solidFill>
                  <a:schemeClr val="tx1"/>
                </a:solidFill>
              </a:rPr>
              <a:t> най-</a:t>
            </a:r>
            <a:r>
              <a:rPr lang="ru-RU" dirty="0" err="1">
                <a:solidFill>
                  <a:schemeClr val="tx1"/>
                </a:solidFill>
              </a:rPr>
              <a:t>малко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преди</a:t>
            </a:r>
            <a:r>
              <a:rPr lang="ru-RU" dirty="0">
                <a:solidFill>
                  <a:schemeClr val="tx1"/>
                </a:solidFill>
              </a:rPr>
              <a:t> 18 </a:t>
            </a:r>
            <a:r>
              <a:rPr lang="ru-RU" dirty="0" err="1">
                <a:solidFill>
                  <a:schemeClr val="tx1"/>
                </a:solidFill>
              </a:rPr>
              <a:t>месеца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предхождащи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месеца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който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 err="1">
                <a:solidFill>
                  <a:schemeClr val="tx1"/>
                </a:solidFill>
              </a:rPr>
              <a:t>подадено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проектното</a:t>
            </a:r>
            <a:r>
              <a:rPr lang="ru-RU" dirty="0">
                <a:solidFill>
                  <a:schemeClr val="tx1"/>
                </a:solidFill>
              </a:rPr>
              <a:t> предложение.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Партньорството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 err="1">
                <a:solidFill>
                  <a:schemeClr val="tx1"/>
                </a:solidFill>
              </a:rPr>
              <a:t>задължително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бенефициент</a:t>
            </a:r>
            <a:r>
              <a:rPr lang="ru-RU" dirty="0">
                <a:solidFill>
                  <a:schemeClr val="tx1"/>
                </a:solidFill>
              </a:rPr>
              <a:t> не е община. В </a:t>
            </a:r>
            <a:r>
              <a:rPr lang="ru-RU" dirty="0" err="1">
                <a:solidFill>
                  <a:schemeClr val="tx1"/>
                </a:solidFill>
              </a:rPr>
              <a:t>този</a:t>
            </a:r>
            <a:r>
              <a:rPr lang="ru-RU" dirty="0">
                <a:solidFill>
                  <a:schemeClr val="tx1"/>
                </a:solidFill>
              </a:rPr>
              <a:t> случай </a:t>
            </a:r>
            <a:r>
              <a:rPr lang="ru-RU" dirty="0" err="1">
                <a:solidFill>
                  <a:schemeClr val="tx1"/>
                </a:solidFill>
              </a:rPr>
              <a:t>партньорът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трябва</a:t>
            </a:r>
            <a:r>
              <a:rPr lang="ru-RU" dirty="0">
                <a:solidFill>
                  <a:schemeClr val="tx1"/>
                </a:solidFill>
              </a:rPr>
              <a:t> да е </a:t>
            </a:r>
            <a:r>
              <a:rPr lang="ru-RU" dirty="0" err="1">
                <a:solidFill>
                  <a:schemeClr val="tx1"/>
                </a:solidFill>
              </a:rPr>
              <a:t>общината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общините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чието</a:t>
            </a:r>
            <a:r>
              <a:rPr lang="ru-RU" dirty="0">
                <a:solidFill>
                  <a:schemeClr val="tx1"/>
                </a:solidFill>
              </a:rPr>
              <a:t> население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насочени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дейностите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Партньорът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партньорите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трябва</a:t>
            </a:r>
            <a:r>
              <a:rPr lang="ru-RU" dirty="0">
                <a:solidFill>
                  <a:schemeClr val="tx1"/>
                </a:solidFill>
              </a:rPr>
              <a:t> да  </a:t>
            </a:r>
            <a:r>
              <a:rPr lang="ru-RU" dirty="0" err="1">
                <a:solidFill>
                  <a:schemeClr val="tx1"/>
                </a:solidFill>
              </a:rPr>
              <a:t>отговарят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изискванията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допустими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бенефициенти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Партньорствата</a:t>
            </a:r>
            <a:r>
              <a:rPr lang="ru-RU" dirty="0">
                <a:solidFill>
                  <a:schemeClr val="tx1"/>
                </a:solidFill>
              </a:rPr>
              <a:t> не е необходимо да </a:t>
            </a:r>
            <a:r>
              <a:rPr lang="ru-RU" dirty="0" err="1">
                <a:solidFill>
                  <a:schemeClr val="tx1"/>
                </a:solidFill>
              </a:rPr>
              <a:t>бъдат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регистрирани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съда</a:t>
            </a:r>
            <a:r>
              <a:rPr lang="ru-RU" dirty="0">
                <a:solidFill>
                  <a:schemeClr val="tx1"/>
                </a:solidFill>
              </a:rPr>
              <a:t>, но </a:t>
            </a:r>
            <a:r>
              <a:rPr lang="ru-RU" dirty="0" err="1">
                <a:solidFill>
                  <a:schemeClr val="tx1"/>
                </a:solidFill>
              </a:rPr>
              <a:t>правата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задълженията</a:t>
            </a:r>
            <a:r>
              <a:rPr lang="ru-RU" dirty="0">
                <a:solidFill>
                  <a:schemeClr val="tx1"/>
                </a:solidFill>
              </a:rPr>
              <a:t> между </a:t>
            </a:r>
            <a:r>
              <a:rPr lang="ru-RU" dirty="0" err="1">
                <a:solidFill>
                  <a:schemeClr val="tx1"/>
                </a:solidFill>
              </a:rPr>
              <a:t>страните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кандидатстване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изпълнение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мярката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бъдат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уредени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споразумение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442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(</a:t>
            </a:r>
            <a:r>
              <a:rPr lang="ru-RU" i="1" dirty="0" err="1">
                <a:solidFill>
                  <a:schemeClr val="tx1"/>
                </a:solidFill>
              </a:rPr>
              <a:t>задължително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организиране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провеждане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събития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кръгли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маси</a:t>
            </a:r>
            <a:r>
              <a:rPr lang="ru-RU" dirty="0">
                <a:solidFill>
                  <a:schemeClr val="tx1"/>
                </a:solidFill>
              </a:rPr>
              <a:t>, работни </a:t>
            </a:r>
            <a:r>
              <a:rPr lang="ru-RU" dirty="0" err="1">
                <a:solidFill>
                  <a:schemeClr val="tx1"/>
                </a:solidFill>
              </a:rPr>
              <a:t>срещи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представяне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медиите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други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подходящи</a:t>
            </a:r>
            <a:r>
              <a:rPr lang="ru-RU" dirty="0">
                <a:solidFill>
                  <a:schemeClr val="tx1"/>
                </a:solidFill>
              </a:rPr>
              <a:t>); </a:t>
            </a:r>
            <a:r>
              <a:rPr lang="ru-RU" dirty="0" err="1">
                <a:solidFill>
                  <a:schemeClr val="tx1"/>
                </a:solidFill>
              </a:rPr>
              <a:t>разработване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брошури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други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информационни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материали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подпомагащи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повишаването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осведомеността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управлението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съответното</a:t>
            </a:r>
            <a:r>
              <a:rPr lang="ru-RU" dirty="0">
                <a:solidFill>
                  <a:schemeClr val="tx1"/>
                </a:solidFill>
              </a:rPr>
              <a:t> населено </a:t>
            </a:r>
            <a:r>
              <a:rPr lang="ru-RU" dirty="0" err="1">
                <a:solidFill>
                  <a:schemeClr val="tx1"/>
                </a:solidFill>
              </a:rPr>
              <a:t>място</a:t>
            </a:r>
            <a:r>
              <a:rPr lang="ru-RU" dirty="0">
                <a:solidFill>
                  <a:schemeClr val="tx1"/>
                </a:solidFill>
              </a:rPr>
              <a:t>, община, регион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</a:rPr>
              <a:t>Събитията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трябва</a:t>
            </a:r>
            <a:r>
              <a:rPr lang="ru-RU" b="1" dirty="0">
                <a:solidFill>
                  <a:schemeClr val="tx1"/>
                </a:solidFill>
              </a:rPr>
              <a:t> да </a:t>
            </a:r>
            <a:r>
              <a:rPr lang="ru-RU" b="1" dirty="0" err="1">
                <a:solidFill>
                  <a:schemeClr val="tx1"/>
                </a:solidFill>
              </a:rPr>
              <a:t>са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насочени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към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разпространение</a:t>
            </a:r>
            <a:r>
              <a:rPr lang="ru-RU" b="1" dirty="0">
                <a:solidFill>
                  <a:schemeClr val="tx1"/>
                </a:solidFill>
              </a:rPr>
              <a:t> информация за </a:t>
            </a:r>
            <a:r>
              <a:rPr lang="ru-RU" b="1" dirty="0" err="1">
                <a:solidFill>
                  <a:schemeClr val="tx1"/>
                </a:solidFill>
              </a:rPr>
              <a:t>правата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 err="1">
                <a:solidFill>
                  <a:schemeClr val="tx1"/>
                </a:solidFill>
              </a:rPr>
              <a:t>задълженията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участващите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управлението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битовите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 err="1">
                <a:solidFill>
                  <a:schemeClr val="tx1"/>
                </a:solidFill>
              </a:rPr>
              <a:t>строителните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съответното</a:t>
            </a:r>
            <a:r>
              <a:rPr lang="ru-RU" b="1" dirty="0">
                <a:solidFill>
                  <a:schemeClr val="tx1"/>
                </a:solidFill>
              </a:rPr>
              <a:t> населено </a:t>
            </a:r>
            <a:r>
              <a:rPr lang="ru-RU" b="1" dirty="0" err="1">
                <a:solidFill>
                  <a:schemeClr val="tx1"/>
                </a:solidFill>
              </a:rPr>
              <a:t>място</a:t>
            </a:r>
            <a:r>
              <a:rPr lang="ru-RU" b="1" dirty="0">
                <a:solidFill>
                  <a:schemeClr val="tx1"/>
                </a:solidFill>
              </a:rPr>
              <a:t>, община, регион за управление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съществуващи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управлението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планирани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бъдещи</a:t>
            </a:r>
            <a:r>
              <a:rPr lang="ru-RU" b="1" dirty="0">
                <a:solidFill>
                  <a:schemeClr val="tx1"/>
                </a:solidFill>
              </a:rPr>
              <a:t> инвестиции за </a:t>
            </a:r>
            <a:r>
              <a:rPr lang="ru-RU" b="1" dirty="0" err="1">
                <a:solidFill>
                  <a:schemeClr val="tx1"/>
                </a:solidFill>
              </a:rPr>
              <a:t>управлението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постигане</a:t>
            </a:r>
            <a:r>
              <a:rPr lang="ru-RU" b="1" dirty="0">
                <a:solidFill>
                  <a:schemeClr val="tx1"/>
                </a:solidFill>
              </a:rPr>
              <a:t> на целите </a:t>
            </a:r>
            <a:r>
              <a:rPr lang="ru-RU" b="1" dirty="0" err="1">
                <a:solidFill>
                  <a:schemeClr val="tx1"/>
                </a:solidFill>
              </a:rPr>
              <a:t>към</a:t>
            </a:r>
            <a:r>
              <a:rPr lang="ru-RU" b="1" dirty="0">
                <a:solidFill>
                  <a:schemeClr val="tx1"/>
                </a:solidFill>
              </a:rPr>
              <a:t> 2030 г.; практически </a:t>
            </a:r>
            <a:r>
              <a:rPr lang="ru-RU" b="1" dirty="0" err="1">
                <a:solidFill>
                  <a:schemeClr val="tx1"/>
                </a:solidFill>
              </a:rPr>
              <a:t>възможностите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спазване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високите</a:t>
            </a:r>
            <a:r>
              <a:rPr lang="ru-RU" b="1" dirty="0">
                <a:solidFill>
                  <a:schemeClr val="tx1"/>
                </a:solidFill>
              </a:rPr>
              <a:t> нива на </a:t>
            </a:r>
            <a:r>
              <a:rPr lang="ru-RU" b="1" dirty="0" err="1">
                <a:solidFill>
                  <a:schemeClr val="tx1"/>
                </a:solidFill>
              </a:rPr>
              <a:t>йерархията</a:t>
            </a:r>
            <a:r>
              <a:rPr lang="ru-RU" b="1" dirty="0">
                <a:solidFill>
                  <a:schemeClr val="tx1"/>
                </a:solidFill>
              </a:rPr>
              <a:t> за управление на </a:t>
            </a:r>
            <a:r>
              <a:rPr lang="ru-RU" b="1" dirty="0" err="1">
                <a:solidFill>
                  <a:schemeClr val="tx1"/>
                </a:solidFill>
              </a:rPr>
              <a:t>битовите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съответното</a:t>
            </a:r>
            <a:r>
              <a:rPr lang="ru-RU" b="1" dirty="0">
                <a:solidFill>
                  <a:schemeClr val="tx1"/>
                </a:solidFill>
              </a:rPr>
              <a:t> населено </a:t>
            </a:r>
            <a:r>
              <a:rPr lang="ru-RU" b="1" dirty="0" err="1">
                <a:solidFill>
                  <a:schemeClr val="tx1"/>
                </a:solidFill>
              </a:rPr>
              <a:t>място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добри</a:t>
            </a:r>
            <a:r>
              <a:rPr lang="ru-RU" b="1" dirty="0">
                <a:solidFill>
                  <a:schemeClr val="tx1"/>
                </a:solidFill>
              </a:rPr>
              <a:t> практики и поведение за </a:t>
            </a:r>
            <a:r>
              <a:rPr lang="ru-RU" b="1" dirty="0" err="1">
                <a:solidFill>
                  <a:schemeClr val="tx1"/>
                </a:solidFill>
              </a:rPr>
              <a:t>предотвратяване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образуването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, устойчиво потребление и </a:t>
            </a:r>
            <a:r>
              <a:rPr lang="ru-RU" b="1" dirty="0" err="1">
                <a:solidFill>
                  <a:schemeClr val="tx1"/>
                </a:solidFill>
              </a:rPr>
              <a:t>кръгова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икономика</a:t>
            </a:r>
            <a:r>
              <a:rPr lang="ru-RU" b="1" dirty="0">
                <a:solidFill>
                  <a:schemeClr val="tx1"/>
                </a:solidFill>
              </a:rPr>
              <a:t> и др. за </a:t>
            </a:r>
            <a:r>
              <a:rPr lang="ru-RU" b="1" dirty="0" err="1">
                <a:solidFill>
                  <a:schemeClr val="tx1"/>
                </a:solidFill>
              </a:rPr>
              <a:t>подобряване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качеството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услугата</a:t>
            </a:r>
            <a:r>
              <a:rPr lang="ru-RU" b="1" dirty="0">
                <a:solidFill>
                  <a:schemeClr val="tx1"/>
                </a:solidFill>
              </a:rPr>
              <a:t> по управление на </a:t>
            </a:r>
            <a:r>
              <a:rPr lang="ru-RU" b="1" dirty="0" err="1">
                <a:solidFill>
                  <a:schemeClr val="tx1"/>
                </a:solidFill>
              </a:rPr>
              <a:t>битовите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които</a:t>
            </a:r>
            <a:r>
              <a:rPr lang="ru-RU" b="1" dirty="0">
                <a:solidFill>
                  <a:schemeClr val="tx1"/>
                </a:solidFill>
              </a:rPr>
              <a:t> е </a:t>
            </a:r>
            <a:r>
              <a:rPr lang="ru-RU" b="1" dirty="0" err="1">
                <a:solidFill>
                  <a:schemeClr val="tx1"/>
                </a:solidFill>
              </a:rPr>
              <a:t>подходящо</a:t>
            </a:r>
            <a:r>
              <a:rPr lang="ru-RU" b="1" dirty="0">
                <a:solidFill>
                  <a:schemeClr val="tx1"/>
                </a:solidFill>
              </a:rPr>
              <a:t> да се приложат в </a:t>
            </a:r>
            <a:r>
              <a:rPr lang="ru-RU" b="1" dirty="0" err="1">
                <a:solidFill>
                  <a:schemeClr val="tx1"/>
                </a:solidFill>
              </a:rPr>
              <a:t>населеното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място</a:t>
            </a:r>
            <a:r>
              <a:rPr lang="ru-RU" b="1" dirty="0">
                <a:solidFill>
                  <a:schemeClr val="tx1"/>
                </a:solidFill>
              </a:rPr>
              <a:t>, община;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за мониторинг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предотвратяване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нерагламентирано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изхвърляне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 и др. </a:t>
            </a:r>
            <a:r>
              <a:rPr lang="ru-RU" b="1" dirty="0" err="1">
                <a:solidFill>
                  <a:schemeClr val="tx1"/>
                </a:solidFill>
              </a:rPr>
              <a:t>подходящи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pPr marL="171450" indent="-17145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не е </a:t>
            </a:r>
            <a:r>
              <a:rPr lang="ru-RU" i="1" dirty="0" err="1">
                <a:solidFill>
                  <a:schemeClr val="tx1"/>
                </a:solidFill>
              </a:rPr>
              <a:t>задължително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разработване</a:t>
            </a:r>
            <a:r>
              <a:rPr lang="ru-RU" dirty="0">
                <a:solidFill>
                  <a:schemeClr val="tx1"/>
                </a:solidFill>
              </a:rPr>
              <a:t> на онлайн </a:t>
            </a:r>
            <a:r>
              <a:rPr lang="ru-RU" dirty="0" err="1">
                <a:solidFill>
                  <a:schemeClr val="tx1"/>
                </a:solidFill>
              </a:rPr>
              <a:t>информационни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портали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предоставящи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практическа</a:t>
            </a:r>
            <a:r>
              <a:rPr lang="ru-RU" dirty="0">
                <a:solidFill>
                  <a:schemeClr val="tx1"/>
                </a:solidFill>
              </a:rPr>
              <a:t> информация за </a:t>
            </a:r>
            <a:r>
              <a:rPr lang="ru-RU" dirty="0" err="1">
                <a:solidFill>
                  <a:schemeClr val="tx1"/>
                </a:solidFill>
              </a:rPr>
              <a:t>системата</a:t>
            </a:r>
            <a:r>
              <a:rPr lang="ru-RU" dirty="0">
                <a:solidFill>
                  <a:schemeClr val="tx1"/>
                </a:solidFill>
              </a:rPr>
              <a:t> за управление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населено </a:t>
            </a:r>
            <a:r>
              <a:rPr lang="ru-RU" dirty="0" err="1">
                <a:solidFill>
                  <a:schemeClr val="tx1"/>
                </a:solidFill>
              </a:rPr>
              <a:t>място</a:t>
            </a:r>
            <a:r>
              <a:rPr lang="ru-RU" dirty="0">
                <a:solidFill>
                  <a:schemeClr val="tx1"/>
                </a:solidFill>
              </a:rPr>
              <a:t>/община/регион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; за </a:t>
            </a:r>
            <a:r>
              <a:rPr lang="ru-RU" dirty="0" err="1">
                <a:solidFill>
                  <a:schemeClr val="tx1"/>
                </a:solidFill>
              </a:rPr>
              <a:t>практическите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възможности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разделно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събиране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и за </a:t>
            </a:r>
            <a:r>
              <a:rPr lang="ru-RU" dirty="0" err="1">
                <a:solidFill>
                  <a:schemeClr val="tx1"/>
                </a:solidFill>
              </a:rPr>
              <a:t>предотвратяване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образуването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битови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; за </a:t>
            </a:r>
            <a:r>
              <a:rPr lang="ru-RU" dirty="0" err="1">
                <a:solidFill>
                  <a:schemeClr val="tx1"/>
                </a:solidFill>
              </a:rPr>
              <a:t>повишаване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общественото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самосъзнание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спазване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високите</a:t>
            </a:r>
            <a:r>
              <a:rPr lang="ru-RU" dirty="0">
                <a:solidFill>
                  <a:schemeClr val="tx1"/>
                </a:solidFill>
              </a:rPr>
              <a:t> нива на </a:t>
            </a:r>
            <a:r>
              <a:rPr lang="ru-RU" dirty="0" err="1">
                <a:solidFill>
                  <a:schemeClr val="tx1"/>
                </a:solidFill>
              </a:rPr>
              <a:t>йерархията</a:t>
            </a:r>
            <a:r>
              <a:rPr lang="ru-RU" dirty="0">
                <a:solidFill>
                  <a:schemeClr val="tx1"/>
                </a:solidFill>
              </a:rPr>
              <a:t> за управление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и др.</a:t>
            </a:r>
          </a:p>
          <a:p>
            <a:pPr marL="0" indent="0" algn="just">
              <a:buFontTx/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171450" indent="-171450" algn="just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1005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7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err="1">
                <a:solidFill>
                  <a:schemeClr val="tx1"/>
                </a:solidFill>
              </a:rPr>
              <a:t>данни</a:t>
            </a:r>
            <a:r>
              <a:rPr lang="ru-RU" dirty="0">
                <a:solidFill>
                  <a:schemeClr val="tx1"/>
                </a:solidFill>
              </a:rPr>
              <a:t> на НСИ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България</a:t>
            </a:r>
            <a:r>
              <a:rPr lang="ru-RU" dirty="0">
                <a:solidFill>
                  <a:schemeClr val="tx1"/>
                </a:solidFill>
              </a:rPr>
              <a:t> за 2020 г. е 6 934 015 лица. </a:t>
            </a:r>
            <a:r>
              <a:rPr lang="ru-RU" dirty="0" err="1">
                <a:solidFill>
                  <a:schemeClr val="tx1"/>
                </a:solidFill>
              </a:rPr>
              <a:t>Общият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брой</a:t>
            </a:r>
            <a:r>
              <a:rPr lang="ru-RU" dirty="0">
                <a:solidFill>
                  <a:schemeClr val="tx1"/>
                </a:solidFill>
              </a:rPr>
              <a:t> лица,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живеят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градовете</a:t>
            </a:r>
            <a:r>
              <a:rPr lang="ru-RU" dirty="0">
                <a:solidFill>
                  <a:schemeClr val="tx1"/>
                </a:solidFill>
              </a:rPr>
              <a:t> с население над 30 000 жители (</a:t>
            </a:r>
            <a:r>
              <a:rPr lang="ru-RU" dirty="0" err="1">
                <a:solidFill>
                  <a:schemeClr val="tx1"/>
                </a:solidFill>
              </a:rPr>
              <a:t>съгласно</a:t>
            </a:r>
            <a:r>
              <a:rPr lang="ru-RU" dirty="0">
                <a:solidFill>
                  <a:schemeClr val="tx1"/>
                </a:solidFill>
              </a:rPr>
              <a:t> Приложение 1 от проект на ПМС за ВОМР) е 3 569 959. </a:t>
            </a:r>
            <a:r>
              <a:rPr lang="ru-RU" dirty="0" err="1">
                <a:solidFill>
                  <a:schemeClr val="tx1"/>
                </a:solidFill>
              </a:rPr>
              <a:t>Следователно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общият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брой</a:t>
            </a:r>
            <a:r>
              <a:rPr lang="ru-RU" dirty="0">
                <a:solidFill>
                  <a:schemeClr val="tx1"/>
                </a:solidFill>
              </a:rPr>
              <a:t> лица,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бъде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предоставена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подкрепа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мярката</a:t>
            </a:r>
            <a:r>
              <a:rPr lang="ru-RU" dirty="0">
                <a:solidFill>
                  <a:schemeClr val="tx1"/>
                </a:solidFill>
              </a:rPr>
              <a:t> чрез подхода ВОМР, е </a:t>
            </a:r>
            <a:r>
              <a:rPr lang="ru-RU" dirty="0" err="1">
                <a:solidFill>
                  <a:schemeClr val="tx1"/>
                </a:solidFill>
              </a:rPr>
              <a:t>разликата</a:t>
            </a:r>
            <a:r>
              <a:rPr lang="ru-RU" dirty="0">
                <a:solidFill>
                  <a:schemeClr val="tx1"/>
                </a:solidFill>
              </a:rPr>
              <a:t> между </a:t>
            </a:r>
            <a:r>
              <a:rPr lang="ru-RU" dirty="0" err="1">
                <a:solidFill>
                  <a:schemeClr val="tx1"/>
                </a:solidFill>
              </a:rPr>
              <a:t>общия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брой</a:t>
            </a:r>
            <a:r>
              <a:rPr lang="ru-RU" dirty="0">
                <a:solidFill>
                  <a:schemeClr val="tx1"/>
                </a:solidFill>
              </a:rPr>
              <a:t> население и </a:t>
            </a:r>
            <a:r>
              <a:rPr lang="ru-RU" dirty="0" err="1">
                <a:solidFill>
                  <a:schemeClr val="tx1"/>
                </a:solidFill>
              </a:rPr>
              <a:t>живеещите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посочените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градове</a:t>
            </a:r>
            <a:r>
              <a:rPr lang="ru-RU" dirty="0">
                <a:solidFill>
                  <a:schemeClr val="tx1"/>
                </a:solidFill>
              </a:rPr>
              <a:t>, т.е. </a:t>
            </a:r>
            <a:r>
              <a:rPr lang="ru-RU" b="1" dirty="0">
                <a:solidFill>
                  <a:schemeClr val="tx1"/>
                </a:solidFill>
              </a:rPr>
              <a:t>3 364 056 жители.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bg-BG" dirty="0">
                <a:solidFill>
                  <a:schemeClr val="tx1"/>
                </a:solidFill>
              </a:rPr>
              <a:t>…….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08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81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5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0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1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9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4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05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eufunds.bg/bg/opos" TargetMode="External"/><Relationship Id="rId4" Type="http://schemas.openxmlformats.org/officeDocument/2006/relationships/hyperlink" Target="mailto:programming@moew.government.b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2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  <a:t> </a:t>
            </a:r>
            <a:b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</a:br>
            <a:endParaRPr lang="bg-BG" sz="19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11" name="Subtitle 1"/>
          <p:cNvSpPr>
            <a:spLocks noGrp="1"/>
          </p:cNvSpPr>
          <p:nvPr>
            <p:ph type="subTitle" idx="1"/>
          </p:nvPr>
        </p:nvSpPr>
        <p:spPr>
          <a:xfrm>
            <a:off x="1703512" y="2130426"/>
            <a:ext cx="8928992" cy="30262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g-BG" sz="4000" b="1" dirty="0">
                <a:solidFill>
                  <a:schemeClr val="tx2"/>
                </a:solidFill>
              </a:rPr>
              <a:t>МЕРКИ ПО ПРОГРАМА</a:t>
            </a:r>
          </a:p>
          <a:p>
            <a:pPr>
              <a:spcBef>
                <a:spcPts val="0"/>
              </a:spcBef>
            </a:pPr>
            <a:r>
              <a:rPr lang="bg-BG" sz="4000" b="1" dirty="0">
                <a:solidFill>
                  <a:schemeClr val="tx2"/>
                </a:solidFill>
              </a:rPr>
              <a:t>„ОКОЛНА СРЕДА“ 2021-2027 г. ЧРЕЗ ПОДХОДА </a:t>
            </a:r>
            <a:r>
              <a:rPr lang="bg-BG" sz="4400" b="1" dirty="0">
                <a:solidFill>
                  <a:schemeClr val="tx2"/>
                </a:solidFill>
              </a:rPr>
              <a:t>ВОМР</a:t>
            </a:r>
            <a:endParaRPr lang="bg-BG" sz="4000" b="1" dirty="0">
              <a:solidFill>
                <a:schemeClr val="tx2"/>
              </a:solidFill>
            </a:endParaRPr>
          </a:p>
        </p:txBody>
      </p:sp>
      <p:pic>
        <p:nvPicPr>
          <p:cNvPr id="2097167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2097168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pic>
        <p:nvPicPr>
          <p:cNvPr id="2097169" name="Picture 2" descr="C:\Users\NMihova\Desktop\Capture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56656"/>
            <a:ext cx="12192000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71364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bg-BG" sz="2800" b="1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Допустими категории разходи </a:t>
            </a: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за мерките и по двата приоритета:</a:t>
            </a:r>
          </a:p>
          <a:p>
            <a:pPr lvl="0" algn="just"/>
            <a:endParaRPr lang="bg-BG" sz="2800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УСЛУГИ (за изпълнение)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ПЕРСОНАЛ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НЕМАТЕРИАЛНИ АКТИВИ (закупуване на софтуер, лицензи)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МАТЕРИАЛИ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ПРОВЕЖДАНЕ И УЧАСТИЕ В МЕРОПРИЯТИЯ</a:t>
            </a:r>
          </a:p>
          <a:p>
            <a:pPr algn="just"/>
            <a:r>
              <a:rPr lang="bg-B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ДОПУСТИМИ КАТЕГОРИИ РАЗХОДИ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025100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 descr="C:\Users\NMihova\Desktop\Captur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28" y="4551854"/>
            <a:ext cx="12144671" cy="2322469"/>
          </a:xfrm>
          <a:prstGeom prst="rect">
            <a:avLst/>
          </a:prstGeom>
          <a:noFill/>
        </p:spPr>
      </p:pic>
      <p:sp>
        <p:nvSpPr>
          <p:cNvPr id="1048591" name="Title 8"/>
          <p:cNvSpPr>
            <a:spLocks noGrp="1"/>
          </p:cNvSpPr>
          <p:nvPr>
            <p:ph type="ctrTitle"/>
          </p:nvPr>
        </p:nvSpPr>
        <p:spPr>
          <a:xfrm>
            <a:off x="2209800" y="2420889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bg-BG" sz="3600" b="1" dirty="0"/>
            </a:br>
            <a:r>
              <a:rPr lang="bg-BG" sz="3600" b="1" dirty="0">
                <a:solidFill>
                  <a:schemeClr val="tx2">
                    <a:lumMod val="75000"/>
                  </a:schemeClr>
                </a:solidFill>
              </a:rPr>
              <a:t>БЛАГОДАРЯ ЗА ВНИМАНИЕТО!</a:t>
            </a:r>
            <a:br>
              <a:rPr lang="bg-BG" sz="3600" b="1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bg-BG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programming@moew.government.bg </a:t>
            </a: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https://www.eufunds.bg/bg/opos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zh-CN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60974A-DA2C-4DD4-B63C-7C9931F918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7848" y="2420888"/>
            <a:ext cx="2305050" cy="1695450"/>
          </a:xfrm>
          <a:prstGeom prst="rect">
            <a:avLst/>
          </a:prstGeom>
        </p:spPr>
      </p:pic>
      <p:pic>
        <p:nvPicPr>
          <p:cNvPr id="7" name="Picture 4" descr="C:\Users\NMihova\Desktop\Capture4.JPG">
            <a:extLst>
              <a:ext uri="{FF2B5EF4-FFF2-40B4-BE49-F238E27FC236}">
                <a16:creationId xmlns:a16="http://schemas.microsoft.com/office/drawing/2014/main" id="{8531A152-A44B-5C97-16A4-EE5FE2B73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8" name="Picture 5" descr="C:\Users\NMihova\Desktop\Capture5.JPG">
            <a:extLst>
              <a:ext uri="{FF2B5EF4-FFF2-40B4-BE49-F238E27FC236}">
                <a16:creationId xmlns:a16="http://schemas.microsoft.com/office/drawing/2014/main" id="{0AC1BC55-C8EF-F3A3-032C-F21998552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458138" y="1936283"/>
            <a:ext cx="1103846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24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bg-BG" sz="3200" dirty="0">
                <a:solidFill>
                  <a:schemeClr val="tx2"/>
                </a:solidFill>
                <a:cs typeface="Arial" panose="020B0604020202020204" pitchFamily="34" charset="0"/>
              </a:rPr>
              <a:t>Секторна оперативна програма с хоризонтален характер</a:t>
            </a:r>
            <a:r>
              <a:rPr lang="en-US" sz="3200" dirty="0">
                <a:solidFill>
                  <a:schemeClr val="tx2"/>
                </a:solidFill>
                <a:cs typeface="Arial" panose="020B0604020202020204" pitchFamily="34" charset="0"/>
              </a:rPr>
              <a:t> – </a:t>
            </a:r>
            <a:r>
              <a:rPr lang="bg-BG" sz="3200" dirty="0">
                <a:solidFill>
                  <a:schemeClr val="tx2"/>
                </a:solidFill>
                <a:cs typeface="Arial" panose="020B0604020202020204" pitchFamily="34" charset="0"/>
              </a:rPr>
              <a:t>подкрепа </a:t>
            </a:r>
            <a:r>
              <a:rPr lang="bg-BG" sz="3200" b="1" dirty="0">
                <a:solidFill>
                  <a:schemeClr val="tx2"/>
                </a:solidFill>
                <a:cs typeface="Arial" panose="020B0604020202020204" pitchFamily="34" charset="0"/>
              </a:rPr>
              <a:t>за устойчиво развитие и утвърждаване целта за съхраняване, опазване и подобряване на качеството на околната среда</a:t>
            </a:r>
          </a:p>
          <a:p>
            <a:pPr marL="342900" indent="-342900" algn="just">
              <a:spcBef>
                <a:spcPts val="24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bg-BG" sz="3200" dirty="0">
                <a:solidFill>
                  <a:schemeClr val="tx2"/>
                </a:solidFill>
                <a:cs typeface="Arial" panose="020B0604020202020204" pitchFamily="34" charset="0"/>
              </a:rPr>
              <a:t>Одобрена от Европейската Комисия на 07.10.2022 г.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51D1249-A5B5-D26E-38A3-49E386AA8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2C25B18B-FECD-69A5-6F1A-7DF77B4A2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94384897-ACDA-DAB7-FEFB-A3152D67C8F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33FEF2B-1082-B230-11CD-69DB3BC2153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ПОС 2021-2027 г.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8BC840AB-2340-08CD-B9CF-8F4087B2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2865" y="6388444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07368" y="1680118"/>
            <a:ext cx="11377264" cy="456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Въз основа на опита и поуките от програмен период 2014-2020 г. и заключенията и препоръките от Оценката на изпълнението на ОПОС 2014-2020 чрез подхода ВОМР.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ПОС 2021-2027 г. – 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общо </a:t>
            </a:r>
            <a:r>
              <a:rPr kumimoji="0" lang="bg-BG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6,99 млн. евро </a:t>
            </a:r>
            <a:r>
              <a:rPr lang="bg-BG" altLang="zh-CN" sz="2600" dirty="0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от </a:t>
            </a:r>
            <a:r>
              <a:rPr kumimoji="0" lang="bg-BG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ЕФРР 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или </a:t>
            </a:r>
            <a:r>
              <a:rPr kumimoji="0" lang="bg-BG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16,5 млн. лева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:</a:t>
            </a:r>
          </a:p>
          <a:p>
            <a:pPr marL="989013" marR="0" lvl="0" indent="-989013" algn="just" defTabSz="44608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      -  </a:t>
            </a:r>
            <a:r>
              <a:rPr kumimoji="0" lang="bg-BG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Приоритет „Отпадъци“ 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– информационни и разяснителни дейности;</a:t>
            </a:r>
          </a:p>
          <a:p>
            <a:pPr marL="723900" marR="0" lvl="0" indent="-723900" algn="just" defTabSz="22383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      - </a:t>
            </a:r>
            <a:r>
              <a:rPr kumimoji="0" lang="bg-BG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Приоритет „Биоразнообразие“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– информация и обучения, промяна в   нагласите, семинари и форуми и др.</a:t>
            </a:r>
          </a:p>
          <a:p>
            <a:pPr marL="342900" indent="-342900"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zh-CN" sz="2600" dirty="0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Бюджет за МИГ – 2,11 лв./</a:t>
            </a:r>
            <a:r>
              <a:rPr lang="bg-BG" altLang="zh-CN" sz="2600" dirty="0" err="1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жит</a:t>
            </a:r>
            <a:r>
              <a:rPr lang="bg-BG" altLang="zh-CN" sz="2600" dirty="0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.; 1 проект – 1 кампания (не повече от 100 000 лева).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ABA08614-01CA-D204-6549-643067997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E3CD0438-44ED-2530-AD0B-F3010046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77838C50-0073-9B3E-F85C-3CF82AA9DAF5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E7601BA3-E617-EC29-93ED-7C2BE6B52C59}"/>
              </a:ext>
            </a:extLst>
          </p:cNvPr>
          <p:cNvSpPr txBox="1"/>
          <p:nvPr/>
        </p:nvSpPr>
        <p:spPr>
          <a:xfrm>
            <a:off x="1765316" y="516664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ВОДЕНО ОТ ОБЩНОСТИТЕ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bg-BG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МЕСТНО РАЗВИТИЕ (ВОМР)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B3FCCB3F-0CCF-6AE7-BB9F-755C1335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98183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1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„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Насърчаване на прехода към кръгова и </a:t>
            </a:r>
            <a:r>
              <a:rPr lang="bg-BG" sz="2500" i="1" dirty="0" err="1">
                <a:solidFill>
                  <a:schemeClr val="tx2"/>
                </a:solidFill>
                <a:cs typeface="Arial" panose="020B0604020202020204" pitchFamily="34" charset="0"/>
              </a:rPr>
              <a:t>основаща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 се на ефективно използване на ресурсите икономика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“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Мярка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финансиране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чрез подхода ВОМР: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„Повишаване на осведомеността относно практиките и поведението във връзка с устойчивото потребление, кръговата икономика, мониторинга на отпадъците както и информационни и разяснителни кампании за заинтересованите страни и населението“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Допустими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бенефициенти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; юридически лица с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нестопанска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цел (ЮЛНЦ)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(1/3)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Бюджет - 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7 095 225,30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 (общо ЕФРР и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национално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съфинансиране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):</a:t>
            </a:r>
          </a:p>
          <a:p>
            <a:pPr marL="903288" lvl="1" indent="-446088" algn="just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от 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ЮЗР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(области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Благоевград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Кюстендил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Перник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, Софийска и София) – 1 089 676,71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.;</a:t>
            </a:r>
          </a:p>
          <a:p>
            <a:pPr marL="903288" lvl="1" indent="-446088" algn="just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общините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от 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ЮЦР, ЮИР, СИР, СЦР и СЗР - 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6 005 548,59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Максималният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 размер на бюджет по </a:t>
            </a: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мярка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, включена в стратегия на МИГ –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произведение от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общия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брой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жители на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територията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съответния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МИГ по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усреднената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стойност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 1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жител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от 2,11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./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жител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(2/3)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792443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197852" y="1364948"/>
            <a:ext cx="11796296" cy="5469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Допустими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дейности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не е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задължително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) подготовка–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извършване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проучвания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анализи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обосновки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др.,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свързани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с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изпълнението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проекта;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задължително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)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организиране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провеждане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събития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300" i="1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(кръгли маси, работни срещи, представяне в медиите, други подходящи); </a:t>
            </a:r>
            <a:r>
              <a:rPr lang="bg-BG" sz="23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разработване на брошури и други информационни материали, подпомагащи повишаването на осведомеността на населението за управлението на отпадъците в съответното населено място, община, регион за управление на отпадъците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не е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задължително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)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разработване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онлайн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информационни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портали</a:t>
            </a:r>
            <a:endParaRPr lang="ru-RU" sz="23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Недопустими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дейности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: подготовка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извършване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СМР,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закупуване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съдове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техника,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оборудване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съоръжения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друго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движима и недвижима техника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оборудване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земя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сгради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;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дейности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финансирани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със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средства от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продуктови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такси /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лицензионни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възнаграждения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по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реда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Закона за управление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отпадъците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(3/3)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165305"/>
            <a:ext cx="12192000" cy="692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898727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Content Placeholder 12"/>
          <p:cNvSpPr txBox="1"/>
          <p:nvPr/>
        </p:nvSpPr>
        <p:spPr>
          <a:xfrm>
            <a:off x="335360" y="1523250"/>
            <a:ext cx="11377264" cy="4997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</a:t>
            </a:r>
            <a:r>
              <a:rPr lang="en-US" sz="250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„Подобряване на защитата и опазването на природата, биологичното разнообразие и екологосъобразната инфраструктура, включително в градските райони, и намаляване на всички форми на замърсяване”</a:t>
            </a:r>
          </a:p>
          <a:p>
            <a:pPr marL="446088" indent="-446088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Мярка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финансиране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чрез подхода ВОМР: 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„Работа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със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заинтересованите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страни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в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подкрепа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опазване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биологичното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разнообразие, вкл.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противодействието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срещу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бракониерството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, трафика и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незаконната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търговия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с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екземпляри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от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дивата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флора и фауна</a:t>
            </a:r>
            <a:r>
              <a:rPr lang="en-US" sz="2400" i="1" dirty="0">
                <a:solidFill>
                  <a:schemeClr val="tx2"/>
                </a:solidFill>
                <a:cs typeface="Arial" panose="020B0604020202020204" pitchFamily="34" charset="0"/>
              </a:rPr>
              <a:t>”.</a:t>
            </a:r>
          </a:p>
          <a:p>
            <a:pPr lvl="1" algn="just">
              <a:spcBef>
                <a:spcPts val="0"/>
              </a:spcBef>
            </a:pPr>
            <a:endParaRPr lang="en-US" sz="2400" i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Допустими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бенефициенти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; юридически лица с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нестопанска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цел (ЮЛНЦ)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  <a:r>
              <a:rPr lang="bg-BG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МИГ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областни управи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научни институти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природонаучни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музеи (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към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БАН и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към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Министерство на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културата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);</a:t>
            </a:r>
            <a:r>
              <a:rPr lang="es-ES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висши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учебни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заведения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0C1B1D3D-FF94-944E-70D3-B56810071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878C69EE-48D6-ADAE-A820-40CBC3A40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37CF7A0D-1DBF-A21B-E47E-155BFD229949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158EBC27-EC87-00F2-2070-FF5D88FAA49D}"/>
              </a:ext>
            </a:extLst>
          </p:cNvPr>
          <p:cNvSpPr txBox="1"/>
          <p:nvPr/>
        </p:nvSpPr>
        <p:spPr>
          <a:xfrm>
            <a:off x="1199456" y="528161"/>
            <a:ext cx="928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3 </a:t>
            </a:r>
            <a:r>
              <a:rPr lang="ru-RU" sz="2800" dirty="0">
                <a:solidFill>
                  <a:srgbClr val="009900"/>
                </a:solidFill>
              </a:rPr>
              <a:t>БИОЛОГИЧНО РАЗНООБРАЗИЕ </a:t>
            </a:r>
            <a:r>
              <a:rPr lang="bg-BG" sz="2800" dirty="0">
                <a:solidFill>
                  <a:srgbClr val="009900"/>
                </a:solidFill>
              </a:rPr>
              <a:t>(1/3)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E7A4926D-21B0-9413-628C-F893EB59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Бюджет - 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9 390 000,00 </a:t>
            </a:r>
            <a:r>
              <a:rPr kumimoji="0" lang="ru-RU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(общо ЕФРР и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национално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съфинансиране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):</a:t>
            </a:r>
          </a:p>
          <a:p>
            <a:pPr marL="903288" marR="0" lvl="1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общини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от 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ЮЗР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(области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Благоевград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Кюстендил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Перник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Софийска и София) – 1 220 700,00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.;</a:t>
            </a:r>
          </a:p>
          <a:p>
            <a:pPr marL="903288" marR="0" lvl="1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общините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от 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ЮЦР, ЮИР, СИР, СЦР и СЗР - 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8 169 300,00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Максималният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бюджет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на проект по мярката за биологично разнообразие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включена в стратегия на МИГ –  100 000 </a:t>
            </a:r>
            <a:r>
              <a:rPr kumimoji="0" lang="ru-RU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........................</a:t>
            </a: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127448" y="528161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rgbClr val="009900"/>
                </a:solidFill>
              </a:rPr>
              <a:t>ВОМР ПО ПРИОРИТЕТ 3 БИОЛОГИЧНО РАЗНООБРАЗИЕ (2/3)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87326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523250"/>
            <a:ext cx="11449272" cy="5143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Допустими</a:t>
            </a: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дейности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Организиране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bg-BG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информационни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кампании за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повишаване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осведомеността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относно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биологичното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разнообразие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заплахите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за него/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бракониерство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използване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забранени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методи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средства за лов и превенция от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хищници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инвазивни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видове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незаконна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търговия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със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защитени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видове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др./;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Дизайн,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разработване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разпространение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информационни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материали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подпомагащи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повишаването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осведомеността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; 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Конферентни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услуги и наем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зали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транспортни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услуги,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партньорство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с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медии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организиране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провеждане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семинари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организиране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провеждане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пресконференции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Изработване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публикуване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прессъобщения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ru-RU" sz="23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411134" y="528161"/>
            <a:ext cx="9077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ВОМР ПО ПРИОРИТЕТ 3 БИОЛОГИЧНО РАЗНООБРАЗИЕ  (2/3) </a:t>
            </a: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428222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1804</Words>
  <Application>Microsoft Office PowerPoint</Application>
  <PresentationFormat>Widescreen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1_Office Theme</vt:lpstr>
      <vt:lpstr>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БЛАГОДАРЯ ЗА ВНИМАНИЕТО!         programming@moew.government.bg    https://www.eufunds.bg/bg/opos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DVasileva</dc:creator>
  <cp:lastModifiedBy>OPOS BG29</cp:lastModifiedBy>
  <cp:revision>238</cp:revision>
  <dcterms:created xsi:type="dcterms:W3CDTF">2013-04-01T19:50:56Z</dcterms:created>
  <dcterms:modified xsi:type="dcterms:W3CDTF">2023-03-28T07:04:59Z</dcterms:modified>
</cp:coreProperties>
</file>